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comments/comment8.xml" ContentType="application/vnd.openxmlformats-officedocument.presentationml.comments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s/comment6.xml" ContentType="application/vnd.openxmlformats-officedocument.presentationml.comments+xml"/>
  <Override PartName="/ppt/comments/comment13.xml" ContentType="application/vnd.openxmlformats-officedocument.presentationml.comments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comments/comment4.xml" ContentType="application/vnd.openxmlformats-officedocument.presentationml.comments+xml"/>
  <Override PartName="/ppt/comments/comment11.xml" ContentType="application/vnd.openxmlformats-officedocument.presentationml.comments+xml"/>
  <Override PartName="/ppt/notesSlides/notesSlide14.xml" ContentType="application/vnd.openxmlformats-officedocument.presentationml.notesSlide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comments/comment2.xml" ContentType="application/vnd.openxmlformats-officedocument.presentationml.comments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comments/comment9.xml" ContentType="application/vnd.openxmlformats-officedocument.presentationml.comments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comments/comment7.xml" ContentType="application/vnd.openxmlformats-officedocument.presentationml.comments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comments/comment5.xml" ContentType="application/vnd.openxmlformats-officedocument.presentationml.comments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comments/comment3.xml" ContentType="application/vnd.openxmlformats-officedocument.presentationml.comments+xml"/>
  <Override PartName="/ppt/notesSlides/notesSlide13.xml" ContentType="application/vnd.openxmlformats-officedocument.presentationml.notesSlide+xml"/>
  <Override PartName="/ppt/comments/comment12.xml" ContentType="application/vnd.openxmlformats-officedocument.presentationml.comments+xml"/>
  <Default Extension="wdp" ContentType="image/vnd.ms-photo"/>
  <Default Extension="gif" ContentType="image/gif"/>
  <Override PartName="/ppt/comments/comment1.xml" ContentType="application/vnd.openxmlformats-officedocument.presentationml.comments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comments/comment10.xml" ContentType="application/vnd.openxmlformats-officedocument.presentationml.comments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23"/>
  </p:notesMasterIdLst>
  <p:handoutMasterIdLst>
    <p:handoutMasterId r:id="rId24"/>
  </p:handoutMasterIdLst>
  <p:sldIdLst>
    <p:sldId id="272" r:id="rId3"/>
    <p:sldId id="282" r:id="rId4"/>
    <p:sldId id="286" r:id="rId5"/>
    <p:sldId id="285" r:id="rId6"/>
    <p:sldId id="284" r:id="rId7"/>
    <p:sldId id="283" r:id="rId8"/>
    <p:sldId id="299" r:id="rId9"/>
    <p:sldId id="291" r:id="rId10"/>
    <p:sldId id="290" r:id="rId11"/>
    <p:sldId id="289" r:id="rId12"/>
    <p:sldId id="298" r:id="rId13"/>
    <p:sldId id="288" r:id="rId14"/>
    <p:sldId id="287" r:id="rId15"/>
    <p:sldId id="292" r:id="rId16"/>
    <p:sldId id="275" r:id="rId17"/>
    <p:sldId id="276" r:id="rId18"/>
    <p:sldId id="277" r:id="rId19"/>
    <p:sldId id="278" r:id="rId20"/>
    <p:sldId id="280" r:id="rId21"/>
    <p:sldId id="281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EF9E6"/>
    <a:srgbClr val="FEF9E5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53" autoAdjust="0"/>
    <p:restoredTop sz="80790" autoAdjust="0"/>
  </p:normalViewPr>
  <p:slideViewPr>
    <p:cSldViewPr snapToGrid="0">
      <p:cViewPr varScale="1">
        <p:scale>
          <a:sx n="81" d="100"/>
          <a:sy n="81" d="100"/>
        </p:scale>
        <p:origin x="-282" y="-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notesMaster" Target="notesMasters/notesMaster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xmlns="" timeZoneBias="-60"/>
      </p:ext>
    </p:extLst>
  </p:cm>
</p:cmLst>
</file>

<file path=ppt/comments/comment5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6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7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8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9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0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comments/comment1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2">
    <p:pos x="7680" y="-46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28.5.2015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Léto je jedno ze čtyř ročních období (umíte vyjmenovat všechna roční období?). Všichni se na něj moc těšíme. Hlavně na </a:t>
            </a:r>
            <a:r>
              <a:rPr lang="cs-CZ" dirty="0" smtClean="0"/>
              <a:t>to, </a:t>
            </a:r>
            <a:r>
              <a:rPr lang="cs-CZ" dirty="0"/>
              <a:t>až bude </a:t>
            </a:r>
            <a:r>
              <a:rPr lang="cs-CZ" b="1" i="1" dirty="0">
                <a:solidFill>
                  <a:srgbClr val="FF0000"/>
                </a:solidFill>
              </a:rPr>
              <a:t>svítit a hřát sluníčko</a:t>
            </a:r>
            <a:r>
              <a:rPr lang="cs-CZ" b="1" i="1" dirty="0">
                <a:solidFill>
                  <a:srgbClr val="000000"/>
                </a:solidFill>
              </a:rPr>
              <a:t>.</a:t>
            </a:r>
            <a:r>
              <a:rPr lang="cs-CZ" b="1" i="1" dirty="0">
                <a:solidFill>
                  <a:srgbClr val="FF0000"/>
                </a:solidFill>
              </a:rPr>
              <a:t/>
            </a:r>
            <a:br>
              <a:rPr lang="cs-CZ" b="1" i="1" dirty="0">
                <a:solidFill>
                  <a:srgbClr val="FF0000"/>
                </a:solidFill>
              </a:rPr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603355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Určitě se také těšíme, až se </a:t>
            </a:r>
            <a:r>
              <a:rPr lang="cs-CZ" b="1" i="1">
                <a:solidFill>
                  <a:srgbClr val="FF0000"/>
                </a:solidFill>
              </a:rPr>
              <a:t>budeme koupat.</a:t>
            </a:r>
            <a:br>
              <a:rPr lang="cs-CZ" b="1" i="1">
                <a:solidFill>
                  <a:srgbClr val="FF0000"/>
                </a:solidFill>
              </a:rPr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923086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V létě si užijeme spoustu legrace. Můžeme třeba </a:t>
            </a:r>
            <a:r>
              <a:rPr lang="da-DK" b="1" i="1" dirty="0" smtClean="0"/>
              <a:t>stanovat</a:t>
            </a:r>
            <a:r>
              <a:rPr lang="da-DK" dirty="0" smtClean="0"/>
              <a:t> </a:t>
            </a:r>
            <a:r>
              <a:rPr lang="da-DK" dirty="0"/>
              <a:t>nebo jet k </a:t>
            </a:r>
            <a:r>
              <a:rPr lang="da-DK" b="1" i="1" dirty="0"/>
              <a:t>moři</a:t>
            </a:r>
            <a:r>
              <a:rPr lang="da-DK" dirty="0"/>
              <a:t>.</a:t>
            </a:r>
            <a:br>
              <a:rPr lang="da-DK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61846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/>
              <a:t>Léto, to ale není jen zábava. Léto může být i nebezpečné. Jedním z letních nebezpečí je </a:t>
            </a:r>
            <a:r>
              <a:rPr lang="cs-CZ" b="1" i="1" dirty="0"/>
              <a:t>bouřka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88054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>
                <a:solidFill>
                  <a:srgbClr val="FF0000"/>
                </a:solidFill>
              </a:rPr>
              <a:t>K bouřce neodmyslitelně patří blesk</a:t>
            </a:r>
            <a:r>
              <a:rPr lang="cs-CZ" b="1" i="1" dirty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000000"/>
                </a:solidFill>
              </a:rPr>
              <a:t>a </a:t>
            </a:r>
            <a:r>
              <a:rPr lang="cs-CZ" dirty="0" smtClean="0">
                <a:solidFill>
                  <a:srgbClr val="000000"/>
                </a:solidFill>
              </a:rPr>
              <a:t>hrom (</a:t>
            </a:r>
            <a:r>
              <a:rPr lang="cs-CZ" dirty="0">
                <a:solidFill>
                  <a:srgbClr val="000000"/>
                </a:solidFill>
              </a:rPr>
              <a:t>zkusíme</a:t>
            </a:r>
            <a:r>
              <a:rPr lang="pl-PL" dirty="0">
                <a:solidFill>
                  <a:srgbClr val="000000"/>
                </a:solidFill>
              </a:rPr>
              <a:t>, zda na to děti přijdou samy). </a:t>
            </a:r>
            <a:r>
              <a:rPr lang="cs-CZ" dirty="0">
                <a:solidFill>
                  <a:srgbClr val="000000"/>
                </a:solidFill>
              </a:rPr>
              <a:t>Blesk </a:t>
            </a:r>
            <a:r>
              <a:rPr lang="cs-CZ" b="1" i="1" dirty="0" smtClean="0">
                <a:solidFill>
                  <a:srgbClr val="FF0000"/>
                </a:solidFill>
              </a:rPr>
              <a:t>vidíme.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3178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>
                <a:solidFill>
                  <a:srgbClr val="FF0000"/>
                </a:solidFill>
              </a:rPr>
              <a:t>A</a:t>
            </a:r>
            <a:r>
              <a:rPr lang="cs-CZ" b="1" i="1">
                <a:solidFill>
                  <a:srgbClr val="FF0000"/>
                </a:solidFill>
              </a:rPr>
              <a:t> </a:t>
            </a:r>
            <a:r>
              <a:rPr lang="cs-CZ">
                <a:solidFill>
                  <a:srgbClr val="000000"/>
                </a:solidFill>
              </a:rPr>
              <a:t>hrom</a:t>
            </a:r>
            <a:r>
              <a:rPr lang="cs-CZ" b="1" i="1">
                <a:solidFill>
                  <a:srgbClr val="FF0000"/>
                </a:solidFill>
              </a:rPr>
              <a:t> slyšíme.</a:t>
            </a: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29330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>
                <a:cs typeface="Times New Roman"/>
              </a:rPr>
              <a:t>Víte, jak blesk vlastně vznikne? Vznik blesku je složitý fyzikální jev. My se pokusíme vysvětlit si to tak, abychom tomu alespoň trochu porozuměli. Zkrátka si to zjednodušíme. V teplých letních dnech je vzduch kolem nás od sluníčka prohřátý a tím se stává lehkým a stoupá směrem k nebi, kde se rozplyne. </a:t>
            </a: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76474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 dirty="0">
                <a:cs typeface="Times New Roman"/>
              </a:rPr>
              <a:t>Někdy se ale stane, že teplý vzduch je vlhký (což rozpoznáme tak, že je dusno, více se potíme, rychleji se unavíme apod.). V tomto případě dojde k tomu, že se při stoupání do nebe začne vlhký vzduch hromadit a kupit na </a:t>
            </a:r>
            <a:r>
              <a:rPr lang="cs-CZ" sz="1100" dirty="0" smtClean="0">
                <a:cs typeface="Times New Roman"/>
              </a:rPr>
              <a:t>sebe, </a:t>
            </a:r>
            <a:r>
              <a:rPr lang="cs-CZ" sz="1100" dirty="0">
                <a:cs typeface="Times New Roman"/>
              </a:rPr>
              <a:t>a tak vznikne mrak.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72228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>
                <a:cs typeface="Times New Roman"/>
              </a:rPr>
              <a:t>Když mrak stoupá stále výš, začnou se v něm tvořit krystalky ledu a kapky vody, protože vysoko v nebi mrzne. V horní části mraku se shromažďují lehké krystalky zmrzlé vody, které mají dobrou náladu a pořád se usmívají. Ve spodní části mraku jsou nahromaděné těžké ledové kroupy a kapky vody, které se jen mračí a mají špatnou náladu. </a:t>
            </a:r>
            <a:r>
              <a:rPr lang="cs-CZ"/>
              <a:t/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408086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 dirty="0" err="1">
                <a:cs typeface="Times New Roman"/>
              </a:rPr>
              <a:t>Mračouni</a:t>
            </a:r>
            <a:r>
              <a:rPr lang="cs-CZ" sz="1100" dirty="0">
                <a:cs typeface="Times New Roman"/>
              </a:rPr>
              <a:t> jsou pěkní </a:t>
            </a:r>
            <a:r>
              <a:rPr lang="cs-CZ" sz="1100" dirty="0" err="1">
                <a:cs typeface="Times New Roman"/>
              </a:rPr>
              <a:t>zlobivci</a:t>
            </a:r>
            <a:r>
              <a:rPr lang="cs-CZ" sz="1100" dirty="0">
                <a:cs typeface="Times New Roman"/>
              </a:rPr>
              <a:t>. Vymýšlí jen samé lumpárny a hledají, komu by co provedli. Když mají dlouhou chvíli, začnout pošťuchovat </a:t>
            </a:r>
            <a:r>
              <a:rPr lang="cs-CZ" sz="1100" dirty="0" err="1">
                <a:cs typeface="Times New Roman"/>
              </a:rPr>
              <a:t>usměváčky</a:t>
            </a:r>
            <a:r>
              <a:rPr lang="cs-CZ" sz="1100" dirty="0">
                <a:cs typeface="Times New Roman"/>
              </a:rPr>
              <a:t>. Ti to chvilku vydrží, ale pak toho už mají plné zuby a začnou se bránit. No  a dojde k tomu, že tím, jak do sebe narážejí vší </a:t>
            </a:r>
            <a:r>
              <a:rPr lang="cs-CZ" sz="1100" dirty="0" smtClean="0">
                <a:cs typeface="Times New Roman"/>
              </a:rPr>
              <a:t>silou, </a:t>
            </a:r>
            <a:r>
              <a:rPr lang="cs-CZ" sz="1100" dirty="0">
                <a:cs typeface="Times New Roman"/>
              </a:rPr>
              <a:t>vznikne blesk. Takto vzniklého blesku se ale bát nemusíme. Sice ho vidíme, ale na zem nedosáhne.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00039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 dirty="0">
                <a:cs typeface="Times New Roman"/>
              </a:rPr>
              <a:t>Bouřkové mraky nejsou všechny ve stejné výšce. A tak se stává, že </a:t>
            </a:r>
            <a:r>
              <a:rPr lang="cs-CZ" sz="1100" dirty="0" err="1">
                <a:cs typeface="Times New Roman"/>
              </a:rPr>
              <a:t>mračouni</a:t>
            </a:r>
            <a:r>
              <a:rPr lang="cs-CZ" sz="1100" dirty="0">
                <a:cs typeface="Times New Roman"/>
              </a:rPr>
              <a:t> pošťuchují a provokují i </a:t>
            </a:r>
            <a:r>
              <a:rPr lang="cs-CZ" sz="1100" dirty="0" err="1">
                <a:cs typeface="Times New Roman"/>
              </a:rPr>
              <a:t>usměváčky</a:t>
            </a:r>
            <a:r>
              <a:rPr lang="cs-CZ" sz="1100" dirty="0">
                <a:cs typeface="Times New Roman"/>
              </a:rPr>
              <a:t> z druhého mraku. Ti si to také nenechají líbit a začnou se bránit. Tak dojde k tomu, že do sebe narazí velkou silou a vznikne blesk. Tento blesk pro nás na zemi také není nebezpečný, protože zůstává vysoko na obloze.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866466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100" dirty="0">
                <a:cs typeface="Times New Roman"/>
              </a:rPr>
              <a:t>Ale když nemají mračouni </a:t>
            </a:r>
            <a:r>
              <a:rPr lang="cs-CZ" sz="1100" dirty="0" smtClean="0">
                <a:cs typeface="Times New Roman"/>
              </a:rPr>
              <a:t>nablízku </a:t>
            </a:r>
            <a:r>
              <a:rPr lang="cs-CZ" sz="1100" dirty="0">
                <a:cs typeface="Times New Roman"/>
              </a:rPr>
              <a:t>žádný jiný mrak a sousedi </a:t>
            </a:r>
            <a:r>
              <a:rPr lang="cs-CZ" sz="1100" dirty="0" err="1">
                <a:cs typeface="Times New Roman"/>
              </a:rPr>
              <a:t>usměváčci</a:t>
            </a:r>
            <a:r>
              <a:rPr lang="cs-CZ" sz="1100" dirty="0">
                <a:cs typeface="Times New Roman"/>
              </a:rPr>
              <a:t> je omrzí , jsou tak vzteklí, že začnou šťouchat do všeho, co mají </a:t>
            </a:r>
            <a:r>
              <a:rPr lang="cs-CZ" sz="1100" dirty="0" err="1">
                <a:cs typeface="Times New Roman"/>
              </a:rPr>
              <a:t>nejblíž</a:t>
            </a:r>
            <a:r>
              <a:rPr lang="cs-CZ" sz="1100" dirty="0">
                <a:cs typeface="Times New Roman"/>
              </a:rPr>
              <a:t> pod sebou na zemi. Tak vznikne také blesk, který je už pro nás lidi nebezpečný, protože je tak dlouhý, že dosáhne na nás a vše v okolí.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71492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/>
              <a:t>Víš, kde jsi před bleskem v bezpečí?</a:t>
            </a:r>
            <a:br>
              <a:rPr lang="cs-CZ"/>
            </a:b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60416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4077494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03434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127615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709350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31157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91993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4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microsoft.com/office/2007/relationships/hdphoto" Target="../media/hdphoto1.wdp"/><Relationship Id="rId9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comments" Target="../comments/comment2.xml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5.wdp"/><Relationship Id="rId5" Type="http://schemas.openxmlformats.org/officeDocument/2006/relationships/image" Target="../media/image8.png"/><Relationship Id="rId4" Type="http://schemas.microsoft.com/office/2007/relationships/hdphoto" Target="../media/hdphoto4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3.xml"/><Relationship Id="rId5" Type="http://schemas.openxmlformats.org/officeDocument/2006/relationships/image" Target="../media/image11.png"/><Relationship Id="rId4" Type="http://schemas.microsoft.com/office/2007/relationships/hdphoto" Target="../media/hdphoto6.wdp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1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6" Type="http://schemas.microsoft.com/office/2007/relationships/hdphoto" Target="../media/hdphoto8.wdp"/><Relationship Id="rId5" Type="http://schemas.openxmlformats.org/officeDocument/2006/relationships/image" Target="../media/image13.png"/><Relationship Id="rId4" Type="http://schemas.microsoft.com/office/2007/relationships/hdphoto" Target="../media/hdphoto7.wdp"/><Relationship Id="rId9" Type="http://schemas.openxmlformats.org/officeDocument/2006/relationships/comments" Target="../comments/comment4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hdphoto" Target="../media/hdphoto11.wdp"/><Relationship Id="rId3" Type="http://schemas.openxmlformats.org/officeDocument/2006/relationships/image" Target="../media/image14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0.wdp"/><Relationship Id="rId5" Type="http://schemas.openxmlformats.org/officeDocument/2006/relationships/image" Target="../media/image15.png"/><Relationship Id="rId4" Type="http://schemas.microsoft.com/office/2007/relationships/hdphoto" Target="../media/hdphoto9.wdp"/><Relationship Id="rId9" Type="http://schemas.openxmlformats.org/officeDocument/2006/relationships/comments" Target="../comments/comment5.xml"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hdphoto" Target="../media/hdphoto14.wdp"/><Relationship Id="rId13" Type="http://schemas.openxmlformats.org/officeDocument/2006/relationships/comments" Target="../comments/comment6.xml"/><Relationship Id="rId3" Type="http://schemas.openxmlformats.org/officeDocument/2006/relationships/image" Target="../media/image17.png"/><Relationship Id="rId7" Type="http://schemas.openxmlformats.org/officeDocument/2006/relationships/image" Target="../media/image19.png"/><Relationship Id="rId12" Type="http://schemas.microsoft.com/office/2007/relationships/hdphoto" Target="../media/hdphoto11.wd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3.wdp"/><Relationship Id="rId11" Type="http://schemas.openxmlformats.org/officeDocument/2006/relationships/image" Target="../media/image21.png"/><Relationship Id="rId5" Type="http://schemas.openxmlformats.org/officeDocument/2006/relationships/image" Target="../media/image18.png"/><Relationship Id="rId10" Type="http://schemas.microsoft.com/office/2007/relationships/hdphoto" Target="../media/hdphoto15.wdp"/><Relationship Id="rId4" Type="http://schemas.microsoft.com/office/2007/relationships/hdphoto" Target="../media/hdphoto12.wdp"/><Relationship Id="rId9" Type="http://schemas.openxmlformats.org/officeDocument/2006/relationships/image" Target="../media/image2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9.xml"/><Relationship Id="rId4" Type="http://schemas.microsoft.com/office/2007/relationships/hdphoto" Target="../media/hdphoto16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10.xml"/><Relationship Id="rId4" Type="http://schemas.microsoft.com/office/2007/relationships/hdphoto" Target="../media/hdphoto17.wdp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hdphoto" Target="../media/hdphoto20.wdp"/><Relationship Id="rId3" Type="http://schemas.openxmlformats.org/officeDocument/2006/relationships/image" Target="../media/image26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microsoft.com/office/2007/relationships/hdphoto" Target="../media/hdphoto19.wdp"/><Relationship Id="rId5" Type="http://schemas.openxmlformats.org/officeDocument/2006/relationships/image" Target="../media/image27.png"/><Relationship Id="rId4" Type="http://schemas.microsoft.com/office/2007/relationships/hdphoto" Target="../media/hdphoto18.wdp"/><Relationship Id="rId9" Type="http://schemas.openxmlformats.org/officeDocument/2006/relationships/comments" Target="../comments/comment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7" Type="http://schemas.openxmlformats.org/officeDocument/2006/relationships/comments" Target="../comments/comment12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2.wdp"/><Relationship Id="rId5" Type="http://schemas.openxmlformats.org/officeDocument/2006/relationships/image" Target="../media/image30.png"/><Relationship Id="rId4" Type="http://schemas.microsoft.com/office/2007/relationships/hdphoto" Target="../media/hdphoto21.wdp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openxmlformats.org/officeDocument/2006/relationships/image" Target="../media/image31.png"/><Relationship Id="rId7" Type="http://schemas.openxmlformats.org/officeDocument/2006/relationships/image" Target="../media/image33.png"/><Relationship Id="rId12" Type="http://schemas.openxmlformats.org/officeDocument/2006/relationships/comments" Target="../comments/comment1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4.wdp"/><Relationship Id="rId11" Type="http://schemas.openxmlformats.org/officeDocument/2006/relationships/image" Target="../media/image9.png"/><Relationship Id="rId5" Type="http://schemas.openxmlformats.org/officeDocument/2006/relationships/image" Target="../media/image32.png"/><Relationship Id="rId10" Type="http://schemas.openxmlformats.org/officeDocument/2006/relationships/image" Target="../media/image35.png"/><Relationship Id="rId4" Type="http://schemas.microsoft.com/office/2007/relationships/hdphoto" Target="../media/hdphoto23.wdp"/><Relationship Id="rId9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umy.cz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1" i="1" dirty="0">
                <a:solidFill>
                  <a:srgbClr val="FFC000"/>
                </a:solidFill>
                <a:latin typeface="Century Gothic"/>
              </a:rPr>
              <a:t>PŘÍBĚH BLESKU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000" b="1" i="0" baseline="0" dirty="0" err="1"/>
              <a:t>sLOVNÍ ZÁSOBA, SLUCHOVÉ VNÍMÁNÍ, rozvoj rozumových znalostí.</a:t>
            </a: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DSC_0047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630" b="100000" l="6244" r="100000">
                        <a14:backgroundMark x1="93026" y1="10092" x2="93026" y2="10092"/>
                      </a14:backgroundRemoval>
                    </a14:imgEffect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210296" y="104892"/>
            <a:ext cx="3673379" cy="2806947"/>
          </a:xfrm>
          <a:prstGeom prst="rect">
            <a:avLst/>
          </a:prstGeom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</p:pic>
      <p:pic>
        <p:nvPicPr>
          <p:cNvPr id="4" name="Obrázek 3" descr="DSC_0045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4181" b="93242" l="9051" r="99287">
                        <a14:foregroundMark x1="19857" y1="41466" x2="18212" y2="50172"/>
                        <a14:foregroundMark x1="25343" y1="58935" x2="22820" y2="66380"/>
                        <a14:foregroundMark x1="18212" y1="79038" x2="18212" y2="79038"/>
                        <a14:foregroundMark x1="28689" y1="91237" x2="28689" y2="91237"/>
                        <a14:foregroundMark x1="34942" y1="75544" x2="38289" y2="71191"/>
                        <a14:foregroundMark x1="34504" y1="48912" x2="36588" y2="44502"/>
                        <a14:foregroundMark x1="47065" y1="61111" x2="47065" y2="61111"/>
                        <a14:foregroundMark x1="66758" y1="47595" x2="66758" y2="52405"/>
                        <a14:foregroundMark x1="86012" y1="50172" x2="85573" y2="54582"/>
                        <a14:foregroundMark x1="77180" y1="60252" x2="77180" y2="60252"/>
                        <a14:foregroundMark x1="60066" y1="69416" x2="57104" y2="73368"/>
                        <a14:foregroundMark x1="47504" y1="82073" x2="47065" y2="87743"/>
                        <a14:foregroundMark x1="68404" y1="81214" x2="68404" y2="81214"/>
                        <a14:foregroundMark x1="86835" y1="75945" x2="85134" y2="80756"/>
                        <a14:backgroundMark x1="41635" y1="39691" x2="41635" y2="3969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376233" y="2728800"/>
            <a:ext cx="3834064" cy="3672000"/>
          </a:xfrm>
          <a:prstGeom prst="rect">
            <a:avLst/>
          </a:prstGeom>
        </p:spPr>
      </p:pic>
      <p:pic>
        <p:nvPicPr>
          <p:cNvPr id="5" name="Obrázek 4" descr="DSC_0048.JPG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1856" r="94084">
                        <a14:foregroundMark x1="14269" y1="54076" x2="14269" y2="54076"/>
                        <a14:foregroundMark x1="39385" y1="71467" x2="39385" y2="71467"/>
                        <a14:foregroundMark x1="66647" y1="56046" x2="66647" y2="56046"/>
                        <a14:backgroundMark x1="40081" y1="5367" x2="40081" y2="5367"/>
                        <a14:backgroundMark x1="46636" y1="52514" x2="55974" y2="585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883676" y="2833352"/>
            <a:ext cx="3769896" cy="321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1942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019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609" b="98406" l="2804" r="100000">
                        <a14:backgroundMark x1="21845" y1="24493" x2="21845" y2="24493"/>
                        <a14:backgroundMark x1="92472" y1="25362" x2="92472" y2="253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2736625" y="3179092"/>
            <a:ext cx="3352800" cy="3414213"/>
          </a:xfrm>
          <a:prstGeom prst="rect">
            <a:avLst/>
          </a:prstGeom>
        </p:spPr>
      </p:pic>
      <p:pic>
        <p:nvPicPr>
          <p:cNvPr id="5" name="Obrázek 4" descr="DSC_0020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6" b="99771" l="9987" r="89981">
                        <a14:backgroundMark x1="18106" y1="85166" x2="18106" y2="85166"/>
                        <a14:backgroundMark x1="29736" y1="81844" x2="29736" y2="81844"/>
                        <a14:backgroundMark x1="13756" y1="23826" x2="13756" y2="23826"/>
                        <a14:backgroundMark x1="26587" y1="35211" x2="26587" y2="35211"/>
                        <a14:backgroundMark x1="57143" y1="87676" x2="57143" y2="876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-1050000" y="476441"/>
            <a:ext cx="4800000" cy="2700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35103" y="0"/>
            <a:ext cx="4756897" cy="37738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9047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022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9966" b="89977" l="165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443536" y="3110320"/>
            <a:ext cx="4748464" cy="3600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7726" y="267502"/>
            <a:ext cx="4722276" cy="3518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45848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024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6621" l="989" r="87426">
                        <a14:foregroundMark x1="50091" y1="51058" x2="49909" y2="55026"/>
                        <a14:backgroundMark x1="72637" y1="59622" x2="72637" y2="59622"/>
                        <a14:backgroundMark x1="76750" y1="3322" x2="76750" y2="3322"/>
                        <a14:backgroundMark x1="64966" y1="42612" x2="64966" y2="42612"/>
                        <a14:backgroundMark x1="67537" y1="67755" x2="67537" y2="67755"/>
                        <a14:backgroundMark x1="71095" y1="88545" x2="71095" y2="88545"/>
                        <a14:backgroundMark x1="81851" y1="74456" x2="81851" y2="74456"/>
                        <a14:backgroundMark x1="46435" y1="70899" x2="44607" y2="843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112294" y="-117272"/>
            <a:ext cx="5214219" cy="3600000"/>
          </a:xfrm>
          <a:prstGeom prst="rect">
            <a:avLst/>
          </a:prstGeom>
        </p:spPr>
      </p:pic>
      <p:pic>
        <p:nvPicPr>
          <p:cNvPr id="5" name="Obrázek 4" descr="DSC_0029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6" b="89920" l="4156" r="95812">
                        <a14:backgroundMark x1="35374" y1="80756" x2="35374" y2="80756"/>
                        <a14:backgroundMark x1="46231" y1="76289" x2="46231" y2="76289"/>
                        <a14:backgroundMark x1="58731" y1="73310" x2="58731" y2="73310"/>
                        <a14:backgroundMark x1="21231" y1="13345" x2="21231" y2="13345"/>
                        <a14:backgroundMark x1="70393" y1="18499" x2="70393" y2="18499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393080" y="3155130"/>
            <a:ext cx="6400000" cy="3600000"/>
          </a:xfrm>
          <a:prstGeom prst="rect">
            <a:avLst/>
          </a:prstGeom>
        </p:spPr>
      </p:pic>
      <p:pic>
        <p:nvPicPr>
          <p:cNvPr id="8" name="Obrázek 7" descr="DSC_0048.JPG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0" b="100000" l="1856" r="94084">
                        <a14:foregroundMark x1="14269" y1="54076" x2="14269" y2="54076"/>
                        <a14:foregroundMark x1="39385" y1="71467" x2="39385" y2="71467"/>
                        <a14:foregroundMark x1="66647" y1="56046" x2="66647" y2="56046"/>
                        <a14:backgroundMark x1="40081" y1="5367" x2="40081" y2="5367"/>
                        <a14:backgroundMark x1="46636" y1="52514" x2="55974" y2="5856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979928" y="336015"/>
            <a:ext cx="3769896" cy="321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17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040.JPG"/>
          <p:cNvPicPr>
            <a:picLocks noChangeAspect="1"/>
          </p:cNvPicPr>
          <p:nvPr/>
        </p:nvPicPr>
        <p:blipFill rotWithShape="1"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23597" b="89920" l="12965" r="94037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 rot="5400000">
            <a:off x="627859" y="109010"/>
            <a:ext cx="3769895" cy="3600000"/>
          </a:xfrm>
          <a:prstGeom prst="rect">
            <a:avLst/>
          </a:prstGeom>
        </p:spPr>
      </p:pic>
      <p:pic>
        <p:nvPicPr>
          <p:cNvPr id="5" name="Obrázek 4" descr="DSC_0043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661" b="89920" l="1269" r="872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4312807" y="3156806"/>
            <a:ext cx="5037255" cy="3600000"/>
          </a:xfrm>
          <a:prstGeom prst="rect">
            <a:avLst/>
          </a:prstGeom>
        </p:spPr>
      </p:pic>
      <p:pic>
        <p:nvPicPr>
          <p:cNvPr id="6" name="Obrázek 5" descr="DSC_0044.JPG"/>
          <p:cNvPicPr>
            <a:picLocks noChangeAspect="1"/>
          </p:cNvPicPr>
          <p:nvPr/>
        </p:nvPicPr>
        <p:blipFill rotWithShape="1"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7809" b="94081" l="0" r="99247">
                        <a14:foregroundMark x1="27976" y1="65113" x2="27976" y2="65113"/>
                        <a14:foregroundMark x1="3867" y1="30479" x2="22652" y2="18640"/>
                        <a14:foregroundMark x1="74636" y1="52897" x2="74234" y2="77456"/>
                        <a14:foregroundMark x1="56655" y1="31360" x2="66047" y2="22544"/>
                        <a14:foregroundMark x1="80462" y1="35264" x2="80462" y2="35264"/>
                        <a14:foregroundMark x1="83626" y1="39295" x2="83626" y2="39295"/>
                        <a14:foregroundMark x1="89101" y1="44081" x2="89101" y2="44081"/>
                        <a14:foregroundMark x1="94525" y1="55919" x2="94525" y2="55919"/>
                        <a14:foregroundMark x1="72622" y1="19767" x2="83295" y2="19767"/>
                        <a14:backgroundMark x1="61326" y1="66625" x2="65244" y2="66625"/>
                        <a14:backgroundMark x1="83225" y1="65743" x2="87896" y2="66625"/>
                        <a14:backgroundMark x1="76193" y1="23552" x2="92617" y2="32368"/>
                        <a14:backgroundMark x1="7383" y1="36272" x2="7383" y2="36272"/>
                        <a14:backgroundMark x1="17579" y1="29471" x2="30437" y2="25567"/>
                        <a14:backgroundMark x1="3248" y1="45930" x2="2320" y2="76744"/>
                        <a14:backgroundMark x1="15777" y1="31395" x2="15777" y2="31395"/>
                        <a14:backgroundMark x1="11369" y1="34302" x2="11369" y2="34302"/>
                        <a14:backgroundMark x1="34339" y1="65698" x2="34339" y2="65698"/>
                        <a14:backgroundMark x1="14617" y1="67442" x2="14617" y2="6744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425461" y="272066"/>
            <a:ext cx="4106780" cy="1636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7577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487527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1" name="Skupina 10"/>
          <p:cNvGrpSpPr/>
          <p:nvPr/>
        </p:nvGrpSpPr>
        <p:grpSpPr>
          <a:xfrm>
            <a:off x="107151" y="833797"/>
            <a:ext cx="4266486" cy="2862048"/>
            <a:chOff x="107151" y="833797"/>
            <a:chExt cx="4266486" cy="2862048"/>
          </a:xfrm>
        </p:grpSpPr>
        <p:pic>
          <p:nvPicPr>
            <p:cNvPr id="4" name="Obrázek 3" descr="DSC_0041.JPG"/>
            <p:cNvPicPr>
              <a:picLocks noChangeAspect="1"/>
            </p:cNvPicPr>
            <p:nvPr/>
          </p:nvPicPr>
          <p:blipFill rotWithShape="1">
            <a:blip r:embed="rId3" cstate="email">
              <a:extLst>
                <a:ext uri="{BEBA8EAE-BF5A-486C-A8C5-ECC9F3942E4B}">
                  <a14:imgProps xmlns:a14="http://schemas.microsoft.com/office/drawing/2010/main" xmlns="">
                    <a14:imgLayer r:embed="rId4">
                      <a14:imgEffect>
                        <a14:backgroundRemoval t="9966" b="89920" l="9162" r="9420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/>
            <a:stretch/>
          </p:blipFill>
          <p:spPr>
            <a:xfrm rot="4131824">
              <a:off x="1880258" y="989566"/>
              <a:ext cx="2106757" cy="2880000"/>
            </a:xfrm>
            <a:prstGeom prst="rect">
              <a:avLst/>
            </a:prstGeom>
          </p:spPr>
        </p:pic>
        <p:pic>
          <p:nvPicPr>
            <p:cNvPr id="5" name="Obrázek 4" descr="DSC_0042.JPG"/>
            <p:cNvPicPr>
              <a:picLocks noChangeAspect="1"/>
            </p:cNvPicPr>
            <p:nvPr/>
          </p:nvPicPr>
          <p:blipFill rotWithShape="1">
            <a:blip r:embed="rId5" cstate="email">
              <a:extLst>
                <a:ext uri="{BEBA8EAE-BF5A-486C-A8C5-ECC9F3942E4B}">
                  <a14:imgProps xmlns:a14="http://schemas.microsoft.com/office/drawing/2010/main" xmlns="">
                    <a14:imgLayer r:embed="rId6">
                      <a14:imgEffect>
                        <a14:backgroundRemoval t="30545" b="96364" l="32080" r="98315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rcRect t="-8216"/>
            <a:stretch/>
          </p:blipFill>
          <p:spPr>
            <a:xfrm rot="6370865">
              <a:off x="56700" y="884248"/>
              <a:ext cx="2862048" cy="2761146"/>
            </a:xfrm>
            <a:prstGeom prst="rect">
              <a:avLst/>
            </a:prstGeom>
          </p:spPr>
        </p:pic>
      </p:grpSp>
      <p:grpSp>
        <p:nvGrpSpPr>
          <p:cNvPr id="12" name="Skupina 11"/>
          <p:cNvGrpSpPr/>
          <p:nvPr/>
        </p:nvGrpSpPr>
        <p:grpSpPr>
          <a:xfrm>
            <a:off x="5206515" y="3456832"/>
            <a:ext cx="3433818" cy="2743203"/>
            <a:chOff x="5206515" y="3456832"/>
            <a:chExt cx="3433818" cy="2743203"/>
          </a:xfrm>
        </p:grpSpPr>
        <p:pic>
          <p:nvPicPr>
            <p:cNvPr id="6" name="Obrázek 5" descr="DSC_0038.JPG"/>
            <p:cNvPicPr>
              <a:picLocks noChangeAspect="1"/>
            </p:cNvPicPr>
            <p:nvPr/>
          </p:nvPicPr>
          <p:blipFill>
            <a:blip r:embed="rId7" cstate="email">
              <a:extLst>
                <a:ext uri="{BEBA8EAE-BF5A-486C-A8C5-ECC9F3942E4B}">
                  <a14:imgProps xmlns:a14="http://schemas.microsoft.com/office/drawing/2010/main" xmlns="">
                    <a14:imgLayer r:embed="rId8">
                      <a14:imgEffect>
                        <a14:backgroundRemoval t="9966" b="98511" l="15496" r="86727">
                          <a14:foregroundMark x1="20486" y1="67284" x2="20486" y2="67284"/>
                          <a14:foregroundMark x1="20139" y1="45679" x2="20139" y2="45679"/>
                          <a14:foregroundMark x1="24306" y1="32099" x2="24306" y2="32099"/>
                          <a14:foregroundMark x1="34722" y1="15432" x2="34722" y2="15432"/>
                          <a14:foregroundMark x1="48264" y1="94444" x2="48264" y2="94444"/>
                          <a14:foregroundMark x1="22917" y1="64198" x2="22917" y2="64198"/>
                          <a14:backgroundMark x1="64931" y1="92593" x2="64931" y2="92593"/>
                          <a14:backgroundMark x1="72569" y1="91975" x2="87847" y2="70370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340000">
              <a:off x="6497208" y="4056910"/>
              <a:ext cx="2743200" cy="1543050"/>
            </a:xfrm>
            <a:prstGeom prst="rect">
              <a:avLst/>
            </a:prstGeom>
          </p:spPr>
        </p:pic>
        <p:pic>
          <p:nvPicPr>
            <p:cNvPr id="7" name="Obrázek 6" descr="DSC_0039.JPG"/>
            <p:cNvPicPr>
              <a:picLocks noChangeAspect="1"/>
            </p:cNvPicPr>
            <p:nvPr/>
          </p:nvPicPr>
          <p:blipFill>
            <a:blip r:embed="rId9" cstate="email">
              <a:extLst>
                <a:ext uri="{BEBA8EAE-BF5A-486C-A8C5-ECC9F3942E4B}">
                  <a14:imgProps xmlns:a14="http://schemas.microsoft.com/office/drawing/2010/main" xmlns="">
                    <a14:imgLayer r:embed="rId10">
                      <a14:imgEffect>
                        <a14:backgroundRemoval t="4066" b="97480" l="10954" r="89981">
                          <a14:foregroundMark x1="20486" y1="74691" x2="23611" y2="69753"/>
                          <a14:foregroundMark x1="21528" y1="33333" x2="21528" y2="33333"/>
                          <a14:foregroundMark x1="47917" y1="9877" x2="47917" y2="9877"/>
                          <a14:foregroundMark x1="31597" y1="90741" x2="31597" y2="90741"/>
                          <a14:foregroundMark x1="19097" y1="56173" x2="19097" y2="50617"/>
                          <a14:backgroundMark x1="18056" y1="92593" x2="10764" y2="5802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/>
                </a:ext>
              </a:extLst>
            </a:blip>
            <a:stretch>
              <a:fillRect/>
            </a:stretch>
          </p:blipFill>
          <p:spPr>
            <a:xfrm rot="5340000">
              <a:off x="4606440" y="4056907"/>
              <a:ext cx="2743200" cy="1543050"/>
            </a:xfrm>
            <a:prstGeom prst="rect">
              <a:avLst/>
            </a:prstGeom>
          </p:spPr>
        </p:pic>
      </p:grpSp>
      <p:pic>
        <p:nvPicPr>
          <p:cNvPr id="9" name="Obrázek 8" descr="DSC_0044.JPG"/>
          <p:cNvPicPr>
            <a:picLocks noChangeAspect="1"/>
          </p:cNvPicPr>
          <p:nvPr/>
        </p:nvPicPr>
        <p:blipFill rotWithShape="1">
          <a:blip r:embed="rId11" cstate="email">
            <a:extLst>
              <a:ext uri="{BEBA8EAE-BF5A-486C-A8C5-ECC9F3942E4B}">
                <a14:imgProps xmlns:a14="http://schemas.microsoft.com/office/drawing/2010/main" xmlns="">
                  <a14:imgLayer r:embed="rId12">
                    <a14:imgEffect>
                      <a14:backgroundRemoval t="7809" b="94081" l="0" r="99247">
                        <a14:foregroundMark x1="27976" y1="65113" x2="27976" y2="65113"/>
                        <a14:foregroundMark x1="3867" y1="30479" x2="22652" y2="18640"/>
                        <a14:foregroundMark x1="74636" y1="52897" x2="74234" y2="77456"/>
                        <a14:foregroundMark x1="56655" y1="31360" x2="66047" y2="22544"/>
                        <a14:foregroundMark x1="80462" y1="35264" x2="80462" y2="35264"/>
                        <a14:foregroundMark x1="83626" y1="39295" x2="83626" y2="39295"/>
                        <a14:foregroundMark x1="89101" y1="44081" x2="89101" y2="44081"/>
                        <a14:foregroundMark x1="94525" y1="55919" x2="94525" y2="55919"/>
                        <a14:foregroundMark x1="70766" y1="19767" x2="82135" y2="18605"/>
                        <a14:backgroundMark x1="61326" y1="66625" x2="65244" y2="66625"/>
                        <a14:backgroundMark x1="83225" y1="65743" x2="87896" y2="66625"/>
                        <a14:backgroundMark x1="76193" y1="23552" x2="92617" y2="32368"/>
                        <a14:backgroundMark x1="7383" y1="36272" x2="7383" y2="36272"/>
                        <a14:backgroundMark x1="17579" y1="29471" x2="30437" y2="25567"/>
                        <a14:backgroundMark x1="3248" y1="42442" x2="1160" y2="80233"/>
                        <a14:backgroundMark x1="15777" y1="71512" x2="15777" y2="71512"/>
                        <a14:backgroundMark x1="33179" y1="66860" x2="33179" y2="66860"/>
                        <a14:backgroundMark x1="10673" y1="33140" x2="10673" y2="33140"/>
                        <a14:backgroundMark x1="15777" y1="33140" x2="15777" y2="3314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7425461" y="272066"/>
            <a:ext cx="4106780" cy="1636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808661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2338" y="155502"/>
            <a:ext cx="8871284" cy="65351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32193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57137" y="324853"/>
            <a:ext cx="8464885" cy="634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76295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4479" b="24670" l="26094" r="5466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4479" r="43198" b="73361"/>
          <a:stretch/>
        </p:blipFill>
        <p:spPr>
          <a:xfrm>
            <a:off x="2215505" y="4962405"/>
            <a:ext cx="8422105" cy="4104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0127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3.33333E-6 4.81481E-6 L -0.00599 -0.83311 " pathEditMode="relative" rAng="0" ptsTypes="AA">
                                      <p:cBhvr>
                                        <p:cTn id="6" dur="6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99" y="-4166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" name="Obrázek 4" descr="DSC_0034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8912" l="17784" r="82732">
                        <a14:backgroundMark x1="18202" y1="32245" x2="18202" y2="32245"/>
                        <a14:backgroundMark x1="26933" y1="47022" x2="26933" y2="47022"/>
                        <a14:backgroundMark x1="25290" y1="61856" x2="25290" y2="61856"/>
                        <a14:backgroundMark x1="43621" y1="82589" x2="43621" y2="82589"/>
                        <a14:backgroundMark x1="41527" y1="68499" x2="41527" y2="68499"/>
                        <a14:backgroundMark x1="46456" y1="55441" x2="46456" y2="55441"/>
                        <a14:backgroundMark x1="46198" y1="54525" x2="35921" y2="94215"/>
                        <a14:backgroundMark x1="55992" y1="45189" x2="55735" y2="62142"/>
                        <a14:backgroundMark x1="52738" y1="85739" x2="54478" y2="84822"/>
                        <a14:backgroundMark x1="48196" y1="77262" x2="49968" y2="7325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689609" y="336884"/>
            <a:ext cx="10780295" cy="60639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11849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037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6014" b="77262" l="9955" r="94201">
                        <a14:backgroundMark x1="88789" y1="33448" x2="88789" y2="33448"/>
                        <a14:backgroundMark x1="87726" y1="27090" x2="87726" y2="27090"/>
                        <a14:backgroundMark x1="89530" y1="28351" x2="89530" y2="28351"/>
                        <a14:backgroundMark x1="87693" y1="41180" x2="91430" y2="41867"/>
                        <a14:backgroundMark x1="89175" y1="50573" x2="89175" y2="50573"/>
                        <a14:backgroundMark x1="88434" y1="73253" x2="92558" y2="73940"/>
                        <a14:backgroundMark x1="90303" y1="60596" x2="93686" y2="57216"/>
                        <a14:backgroundMark x1="85052" y1="52577" x2="85052" y2="525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-413976" y="-207544"/>
            <a:ext cx="6400000" cy="3600000"/>
          </a:xfrm>
          <a:prstGeom prst="rect">
            <a:avLst/>
          </a:prstGeom>
        </p:spPr>
      </p:pic>
      <p:pic>
        <p:nvPicPr>
          <p:cNvPr id="5" name="Obrázek 4" descr="DSC_0036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11226" b="68385" l="9955" r="9552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500274" y="636699"/>
            <a:ext cx="8064000" cy="4536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912" b="89868" l="29521" r="86499">
                        <a14:foregroundMark x1="41142" y1="81430" x2="41272" y2="76701"/>
                        <a14:foregroundMark x1="35302" y1="62168" x2="35302" y2="62168"/>
                        <a14:foregroundMark x1="50227" y1="56171" x2="50227" y2="56171"/>
                        <a14:backgroundMark x1="58533" y1="53633" x2="83517" y2="6332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215846">
            <a:off x="1737359" y="1592456"/>
            <a:ext cx="6400000" cy="360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811580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29463" y="5027760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 descr="DSC_0032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1203" b="95189" l="32732" r="74807">
                        <a14:foregroundMark x1="43976" y1="21191" x2="43976" y2="21191"/>
                        <a14:foregroundMark x1="43557" y1="27835" x2="43557" y2="27835"/>
                        <a14:foregroundMark x1="56057" y1="32302" x2="56057" y2="32302"/>
                        <a14:foregroundMark x1="58151" y1="22680" x2="58151" y2="2268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2944131" y="-504204"/>
            <a:ext cx="6417671" cy="3609940"/>
          </a:xfrm>
          <a:prstGeom prst="rect">
            <a:avLst/>
          </a:prstGeom>
        </p:spPr>
      </p:pic>
      <p:pic>
        <p:nvPicPr>
          <p:cNvPr id="5" name="Obrázek 4" descr="DSC_0033.JPG"/>
          <p:cNvPicPr>
            <a:picLocks noChangeAspect="1"/>
          </p:cNvPicPr>
          <p:nvPr/>
        </p:nvPicPr>
        <p:blipFill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9966" b="89920" l="26611" r="8582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 rot="5400000">
            <a:off x="2888967" y="2399120"/>
            <a:ext cx="6528000" cy="367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97772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03054" y="5190186"/>
            <a:ext cx="5847008" cy="12106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478851" y="0"/>
            <a:ext cx="2713149" cy="1300766"/>
          </a:xfrm>
          <a:prstGeom prst="rect">
            <a:avLst/>
          </a:prstGeom>
          <a:solidFill>
            <a:srgbClr val="FEF9E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DSC_0025.JPG"/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0" b="98912" l="28576" r="80284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7384403" y="4846001"/>
            <a:ext cx="2743200" cy="1543050"/>
          </a:xfrm>
          <a:prstGeom prst="rect">
            <a:avLst/>
          </a:prstGeom>
        </p:spPr>
      </p:pic>
      <p:pic>
        <p:nvPicPr>
          <p:cNvPr id="8" name="Obrázek 7" descr="DSC_0026.JPG"/>
          <p:cNvPicPr>
            <a:picLocks noChangeAspect="1"/>
          </p:cNvPicPr>
          <p:nvPr/>
        </p:nvPicPr>
        <p:blipFill rotWithShape="1">
          <a:blip r:embed="rId5" cstate="email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backgroundRemoval t="0" b="87447" l="327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/>
        </p:blipFill>
        <p:spPr>
          <a:xfrm>
            <a:off x="9625263" y="2967788"/>
            <a:ext cx="2294021" cy="2022861"/>
          </a:xfrm>
          <a:prstGeom prst="rect">
            <a:avLst/>
          </a:prstGeom>
        </p:spPr>
      </p:pic>
      <p:pic>
        <p:nvPicPr>
          <p:cNvPr id="9" name="Obrázek 8" descr="DSC_0022.JPG"/>
          <p:cNvPicPr>
            <a:picLocks noChangeAspect="1"/>
          </p:cNvPicPr>
          <p:nvPr/>
        </p:nvPicPr>
        <p:blipFill>
          <a:blip r:embed="rId7" cstate="email">
            <a:extLst>
              <a:ext uri="{BEBA8EAE-BF5A-486C-A8C5-ECC9F3942E4B}">
                <a14:imgProps xmlns:a14="http://schemas.microsoft.com/office/drawing/2010/main" xmlns="">
                  <a14:imgLayer r:embed="rId8">
                    <a14:imgEffect>
                      <a14:backgroundRemoval t="9966" b="89920" l="12178" r="8054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/>
              </a:ext>
            </a:extLst>
          </a:blip>
          <a:stretch>
            <a:fillRect/>
          </a:stretch>
        </p:blipFill>
        <p:spPr>
          <a:xfrm>
            <a:off x="4361917" y="3684735"/>
            <a:ext cx="2743200" cy="15430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5148" y="3883367"/>
            <a:ext cx="3355168" cy="254992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89336" y="695496"/>
            <a:ext cx="3242262" cy="252896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10285" y="481042"/>
            <a:ext cx="2917630" cy="231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2986224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s-CZ" dirty="0"/>
              <a:t>Obrázky - vlastní zdroje.</a:t>
            </a:r>
          </a:p>
          <a:p>
            <a:r>
              <a:rPr lang="cs-CZ" dirty="0"/>
              <a:t>Informace - encyklopedie.</a:t>
            </a:r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(příroda…)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/>
              <a:t>Děti se seznámí s letním nebezpečím. dozví se, jak vzniká blesk a jak se před ním bránit.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/>
              <a:t>Seznámení dětí s tím, co je to blesk.</a:t>
            </a:r>
          </a:p>
          <a:p>
            <a:r>
              <a:rPr lang="cs-CZ" dirty="0"/>
              <a:t>Proč je nebezpečný.</a:t>
            </a:r>
          </a:p>
          <a:p>
            <a:r>
              <a:rPr lang="cs-CZ" dirty="0"/>
              <a:t>Získání informací, jak se před ním ochránit.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3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cs-CZ" dirty="0"/>
              <a:t>Obrázky 2 a 3: Vyber správný/é obrázek/obrázky a doplň věty.</a:t>
            </a:r>
          </a:p>
          <a:p>
            <a:r>
              <a:rPr lang="cs-CZ" dirty="0"/>
              <a:t>Obrázek 4: Doplň větu, pomůže Ti obrázek.</a:t>
            </a:r>
          </a:p>
          <a:p>
            <a:r>
              <a:rPr lang="cs-CZ" dirty="0"/>
              <a:t>Obrázek 5 a 6: Vyber správný/é obrázek/obrázky a doplň věty.</a:t>
            </a:r>
            <a:endParaRPr lang="cs-CZ" dirty="0">
              <a:latin typeface="Century Gothic" charset="0"/>
            </a:endParaRPr>
          </a:p>
          <a:p>
            <a:r>
              <a:rPr lang="cs-CZ" dirty="0"/>
              <a:t>Obrázky 7 - 11: Nejprve dětem přečteme doprovodný text podporovaný obrázky. Pak následuje zpětná vazba pomocí podpůrných otázek pro zjištění, zda děti informacím porozuměly a pochopily je. Následuje samotné vyprávění dětí dle obrázků.</a:t>
            </a:r>
          </a:p>
          <a:p>
            <a:r>
              <a:rPr lang="cs-CZ" dirty="0"/>
              <a:t>Obrázky 12 - 13: Vybrat obrázek, který znázorňuje správnou odpověď na otázky, slovní odůvodnění.</a:t>
            </a:r>
          </a:p>
          <a:p>
            <a:r>
              <a:rPr lang="cs-CZ" dirty="0"/>
              <a:t>Obrázky 2, 3, 5, 6, 12 a 13 jsou doplněny animací - špatně zvolená odpověď </a:t>
            </a:r>
            <a:r>
              <a:rPr lang="cs-CZ" dirty="0" smtClean="0"/>
              <a:t>zmizí, správně zvolený obrázek se zvětší a zmenší.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8804" y="-64207"/>
            <a:ext cx="9509760" cy="1088136"/>
          </a:xfrm>
        </p:spPr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8804" y="1171074"/>
            <a:ext cx="10392076" cy="4027091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Projevovat zájem o knížky, soustředěně poslouchat četbu, hudbu, sledovat divadlo, film</a:t>
            </a:r>
          </a:p>
          <a:p>
            <a:r>
              <a:rPr lang="cs-CZ" dirty="0"/>
              <a:t>Vnímat, že je zajímavé dozvídat se nové věci, využívat</a:t>
            </a:r>
          </a:p>
          <a:p>
            <a:r>
              <a:rPr lang="cs-CZ" dirty="0"/>
              <a:t>zkušeností k učení </a:t>
            </a:r>
          </a:p>
          <a:p>
            <a:r>
              <a:rPr lang="cs-CZ" dirty="0"/>
              <a:t>Postupovat a učit se podle pokynů a instrukcí</a:t>
            </a:r>
          </a:p>
          <a:p>
            <a:r>
              <a:rPr lang="cs-CZ" dirty="0"/>
              <a:t>Prožívat radost ze zvládnutého a poznaného</a:t>
            </a:r>
          </a:p>
          <a:p>
            <a:r>
              <a:rPr lang="cs-CZ" dirty="0"/>
              <a:t>Porozumět slyšenému </a:t>
            </a:r>
          </a:p>
          <a:p>
            <a:r>
              <a:rPr lang="cs-CZ" dirty="0"/>
              <a:t>Sledovat a vyprávět příběh, pohádku</a:t>
            </a:r>
          </a:p>
          <a:p>
            <a:r>
              <a:rPr lang="cs-CZ" dirty="0"/>
              <a:t>Sledovat a zachytit hlavní myšlenku příběhu, vyslechnutý příběh převyprávět samostatně, věcně správně, popř. pokračovat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20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690</Words>
  <Application>Microsoft Office PowerPoint</Application>
  <PresentationFormat>Vlastní</PresentationFormat>
  <Paragraphs>89</Paragraphs>
  <Slides>20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Sheer Green 16x9</vt:lpstr>
      <vt:lpstr>PŘÍBĚH BLESKU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odkazy</vt:lpstr>
      <vt:lpstr>Metodický pokyn Integrovaný blok: (příroda…)</vt:lpstr>
      <vt:lpstr>Studijní materiály </vt:lpstr>
      <vt:lpstr>   Práce s interaktivním výukovým materiálem </vt:lpstr>
      <vt:lpstr>Prvky polytechnické výchovy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PŘÍBĚH BLESKU</dc:title>
  <dc:creator/>
  <cp:lastModifiedBy/>
  <cp:revision>13</cp:revision>
  <dcterms:created xsi:type="dcterms:W3CDTF">2014-08-05T12:38:58Z</dcterms:created>
  <dcterms:modified xsi:type="dcterms:W3CDTF">2015-05-28T09:50:02Z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