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5" r:id="rId4"/>
    <p:sldId id="286" r:id="rId5"/>
    <p:sldId id="283" r:id="rId6"/>
    <p:sldId id="284" r:id="rId7"/>
    <p:sldId id="282" r:id="rId8"/>
    <p:sldId id="287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88636" autoAdjust="0"/>
  </p:normalViewPr>
  <p:slideViewPr>
    <p:cSldViewPr snapToGrid="0">
      <p:cViewPr varScale="1">
        <p:scale>
          <a:sx n="86" d="100"/>
          <a:sy n="86" d="100"/>
        </p:scale>
        <p:origin x="-84" y="-15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Krovky mám já červené,</a:t>
            </a:r>
          </a:p>
          <a:p>
            <a:r>
              <a:rPr lang="cs-CZ" baseline="0" dirty="0" smtClean="0"/>
              <a:t> tečkami jsou zdobené.</a:t>
            </a:r>
          </a:p>
          <a:p>
            <a:r>
              <a:rPr lang="cs-CZ" baseline="0" dirty="0" smtClean="0"/>
              <a:t>A že černou barvu mají,</a:t>
            </a:r>
          </a:p>
          <a:p>
            <a:r>
              <a:rPr lang="cs-CZ" baseline="0" dirty="0" smtClean="0"/>
              <a:t>tak se snadno počítají.</a:t>
            </a:r>
          </a:p>
          <a:p>
            <a:r>
              <a:rPr lang="cs-CZ" baseline="0" dirty="0" smtClean="0"/>
              <a:t>Celkem sedm teček mám.</a:t>
            </a:r>
          </a:p>
          <a:p>
            <a:r>
              <a:rPr lang="cs-CZ" baseline="0" dirty="0" smtClean="0"/>
              <a:t>Chceš? Jednu Tobě dám.</a:t>
            </a:r>
          </a:p>
          <a:p>
            <a:r>
              <a:rPr lang="cs-CZ" baseline="0" dirty="0" smtClean="0"/>
              <a:t>Kdo jsem?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73437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Tři, dva, jedna, teď,</a:t>
            </a:r>
          </a:p>
          <a:p>
            <a:r>
              <a:rPr lang="cs-CZ" dirty="0" err="1" smtClean="0"/>
              <a:t>rozběhnem</a:t>
            </a:r>
            <a:r>
              <a:rPr lang="cs-CZ" dirty="0" smtClean="0"/>
              <a:t>´</a:t>
            </a:r>
            <a:r>
              <a:rPr lang="cs-CZ" baseline="0" dirty="0" smtClean="0"/>
              <a:t> se hned!</a:t>
            </a:r>
          </a:p>
          <a:p>
            <a:r>
              <a:rPr lang="cs-CZ" baseline="0" dirty="0" smtClean="0"/>
              <a:t>Už za malou chvíli,</a:t>
            </a:r>
          </a:p>
          <a:p>
            <a:r>
              <a:rPr lang="cs-CZ" baseline="0" dirty="0" err="1" smtClean="0"/>
              <a:t>budem</a:t>
            </a:r>
            <a:r>
              <a:rPr lang="cs-CZ" baseline="0" dirty="0" smtClean="0"/>
              <a:t>´ všechny v cíli.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9527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Já jsem brouček berunka,</a:t>
            </a:r>
          </a:p>
          <a:p>
            <a:r>
              <a:rPr lang="cs-CZ" dirty="0" smtClean="0"/>
              <a:t>nehlídá mě maminka.</a:t>
            </a:r>
          </a:p>
          <a:p>
            <a:r>
              <a:rPr lang="cs-CZ" dirty="0" smtClean="0"/>
              <a:t>Po trávníčku si</a:t>
            </a:r>
            <a:r>
              <a:rPr lang="cs-CZ" baseline="0" dirty="0" smtClean="0"/>
              <a:t> běhám,</a:t>
            </a:r>
          </a:p>
          <a:p>
            <a:r>
              <a:rPr lang="cs-CZ" baseline="0" dirty="0" smtClean="0"/>
              <a:t>starosti si nedělám.</a:t>
            </a:r>
          </a:p>
          <a:p>
            <a:r>
              <a:rPr lang="cs-CZ" baseline="0" dirty="0" smtClean="0"/>
              <a:t>Co to?! Černý stín je přede mnou!</a:t>
            </a:r>
          </a:p>
          <a:p>
            <a:r>
              <a:rPr lang="cs-CZ" baseline="0" dirty="0" smtClean="0"/>
              <a:t>To znamená nebezpečí,</a:t>
            </a:r>
          </a:p>
          <a:p>
            <a:r>
              <a:rPr lang="cs-CZ" baseline="0" dirty="0" smtClean="0"/>
              <a:t>pták si na mě zobák brousí!</a:t>
            </a:r>
          </a:p>
          <a:p>
            <a:r>
              <a:rPr lang="cs-CZ" baseline="0" dirty="0" smtClean="0"/>
              <a:t>Jak to říká maminka?</a:t>
            </a:r>
          </a:p>
          <a:p>
            <a:r>
              <a:rPr lang="cs-CZ" baseline="0" dirty="0" smtClean="0"/>
              <a:t>Aha, už vím!</a:t>
            </a:r>
          </a:p>
          <a:p>
            <a:r>
              <a:rPr lang="cs-CZ" baseline="0" dirty="0" smtClean="0"/>
              <a:t>Udělám ze sebe mrtvého </a:t>
            </a:r>
            <a:r>
              <a:rPr lang="cs-CZ" baseline="0" dirty="0" err="1" smtClean="0"/>
              <a:t>broučínka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18492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4981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2820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23355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98673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5424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3.wdp"/><Relationship Id="rId7" Type="http://schemas.microsoft.com/office/2007/relationships/hdphoto" Target="../media/hdphoto5.wdp"/><Relationship Id="rId12" Type="http://schemas.openxmlformats.org/officeDocument/2006/relationships/comments" Target="../comments/comment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microsoft.com/office/2007/relationships/hdphoto" Target="../media/hdphoto1.wdp"/><Relationship Id="rId5" Type="http://schemas.microsoft.com/office/2007/relationships/hdphoto" Target="../media/hdphoto4.wdp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3.wdp"/><Relationship Id="rId7" Type="http://schemas.microsoft.com/office/2007/relationships/hdphoto" Target="../media/hdphoto8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microsoft.com/office/2007/relationships/hdphoto" Target="../media/hdphoto7.wdp"/><Relationship Id="rId10" Type="http://schemas.openxmlformats.org/officeDocument/2006/relationships/comments" Target="../comments/comment3.xml"/><Relationship Id="rId4" Type="http://schemas.openxmlformats.org/officeDocument/2006/relationships/image" Target="../media/image11.png"/><Relationship Id="rId9" Type="http://schemas.microsoft.com/office/2007/relationships/hdphoto" Target="../media/hdphoto9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4.xml"/><Relationship Id="rId3" Type="http://schemas.microsoft.com/office/2007/relationships/hdphoto" Target="../media/hdphoto10.wdp"/><Relationship Id="rId7" Type="http://schemas.microsoft.com/office/2007/relationships/hdphoto" Target="../media/hdphoto2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microsoft.com/office/2007/relationships/hdphoto" Target="../media/hdphoto11.wdp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5.xml"/><Relationship Id="rId4" Type="http://schemas.microsoft.com/office/2007/relationships/hdphoto" Target="../media/hdphoto1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comments" Target="../comments/comment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4.wdp"/><Relationship Id="rId5" Type="http://schemas.openxmlformats.org/officeDocument/2006/relationships/image" Target="../media/image19.png"/><Relationship Id="rId4" Type="http://schemas.microsoft.com/office/2007/relationships/hdphoto" Target="../media/hdphoto13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Slunéčko sedmitečné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Jemná motorika, koordinace 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816" b="89984" l="9994" r="912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09600" y="0"/>
            <a:ext cx="6858000" cy="5143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885" b="82899" l="11642" r="802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46266">
            <a:off x="5428515" y="1242076"/>
            <a:ext cx="6763485" cy="5071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5262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3638" r="89359">
                        <a14:backgroundMark x1="10459" y1="14130" x2="10459" y2="14130"/>
                        <a14:backgroundMark x1="8913" y1="33657" x2="8913" y2="33657"/>
                        <a14:backgroundMark x1="7731" y1="50819" x2="7731" y2="50819"/>
                        <a14:backgroundMark x1="5366" y1="75864" x2="5366" y2="75864"/>
                        <a14:backgroundMark x1="85812" y1="5579" x2="85812" y2="5579"/>
                        <a14:backgroundMark x1="87131" y1="15585" x2="87131" y2="15585"/>
                        <a14:backgroundMark x1="86176" y1="32201" x2="86176" y2="32201"/>
                        <a14:backgroundMark x1="87040" y1="51122" x2="87040" y2="51122"/>
                        <a14:backgroundMark x1="87995" y1="68405" x2="87995" y2="68405"/>
                        <a14:backgroundMark x1="4820" y1="85446" x2="4820" y2="85446"/>
                        <a14:backgroundMark x1="87631" y1="74106" x2="87631" y2="741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5911" y="0"/>
            <a:ext cx="4478524" cy="33583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0073" b="9351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65101" y="49803"/>
            <a:ext cx="4569922" cy="34269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5646" b="84233" l="16644" r="889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513152" y="3358384"/>
            <a:ext cx="4569922" cy="342692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213" b="85749" l="15280" r="828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09911" y="3476725"/>
            <a:ext cx="4569922" cy="342692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5574" b="89984" l="19564" r="909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95980" y="3828011"/>
            <a:ext cx="3431078" cy="2572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31934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3638" r="89359">
                        <a14:backgroundMark x1="10459" y1="14130" x2="10459" y2="14130"/>
                        <a14:backgroundMark x1="8913" y1="33657" x2="8913" y2="33657"/>
                        <a14:backgroundMark x1="7731" y1="50819" x2="7731" y2="50819"/>
                        <a14:backgroundMark x1="5366" y1="75864" x2="5366" y2="75864"/>
                        <a14:backgroundMark x1="85812" y1="5579" x2="85812" y2="5579"/>
                        <a14:backgroundMark x1="87131" y1="15585" x2="87131" y2="15585"/>
                        <a14:backgroundMark x1="86176" y1="32201" x2="86176" y2="32201"/>
                        <a14:backgroundMark x1="87040" y1="51122" x2="87040" y2="51122"/>
                        <a14:backgroundMark x1="87995" y1="68405" x2="87995" y2="68405"/>
                        <a14:backgroundMark x1="4820" y1="85446" x2="4820" y2="85446"/>
                        <a14:backgroundMark x1="87631" y1="74106" x2="87631" y2="741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5911" y="0"/>
            <a:ext cx="4478524" cy="33583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819" r="99591">
                        <a14:backgroundMark x1="15143" y1="14615" x2="15143" y2="14615"/>
                        <a14:backgroundMark x1="15280" y1="23166" x2="15280" y2="23166"/>
                        <a14:backgroundMark x1="15689" y1="15161" x2="15689" y2="15343"/>
                        <a14:backgroundMark x1="15553" y1="27956" x2="15553" y2="27956"/>
                        <a14:backgroundMark x1="15007" y1="33172" x2="15007" y2="33172"/>
                        <a14:backgroundMark x1="13870" y1="39054" x2="13870" y2="39054"/>
                        <a14:backgroundMark x1="14188" y1="46270" x2="14188" y2="46270"/>
                        <a14:backgroundMark x1="12233" y1="53305" x2="12233" y2="53305"/>
                        <a14:backgroundMark x1="10823" y1="59976" x2="10823" y2="59976"/>
                        <a14:backgroundMark x1="9050" y1="64827" x2="9050" y2="64827"/>
                        <a14:backgroundMark x1="8458" y1="69800" x2="8458" y2="69800"/>
                        <a14:backgroundMark x1="6548" y1="73863" x2="6548" y2="73863"/>
                        <a14:backgroundMark x1="4866" y1="80170" x2="4866" y2="80170"/>
                        <a14:backgroundMark x1="3320" y1="86477" x2="3320" y2="86477"/>
                        <a14:backgroundMark x1="1819" y1="91267" x2="1819" y2="91267"/>
                        <a14:backgroundMark x1="84993" y1="6853" x2="84993" y2="6853"/>
                        <a14:backgroundMark x1="85539" y1="14069" x2="85539" y2="14069"/>
                        <a14:backgroundMark x1="85130" y1="17586" x2="85130" y2="17586"/>
                        <a14:backgroundMark x1="86812" y1="24075" x2="86812" y2="24075"/>
                        <a14:backgroundMark x1="84993" y1="7580" x2="99454" y2="920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310376"/>
            <a:ext cx="4569922" cy="342692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6489" b="89994" l="0" r="99409">
                        <a14:backgroundMark x1="83174" y1="7398" x2="86130" y2="46452"/>
                        <a14:backgroundMark x1="86403" y1="46452" x2="99454" y2="89448"/>
                        <a14:backgroundMark x1="20691" y1="7398" x2="14188" y2="42571"/>
                        <a14:backgroundMark x1="409" y1="82596" x2="14734" y2="429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78967" y="117596"/>
            <a:ext cx="4569922" cy="342692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546" b="100000" l="4457" r="96908">
                        <a14:backgroundMark x1="5412" y1="97817" x2="50705" y2="98605"/>
                        <a14:backgroundMark x1="55434" y1="98181" x2="95180" y2="981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9500" y="3140227"/>
            <a:ext cx="4569922" cy="3426922"/>
          </a:xfrm>
          <a:prstGeom prst="rect">
            <a:avLst/>
          </a:prstGeom>
        </p:spPr>
      </p:pic>
      <p:cxnSp>
        <p:nvCxnSpPr>
          <p:cNvPr id="11" name="Přímá spojnice se šipkou 10"/>
          <p:cNvCxnSpPr/>
          <p:nvPr/>
        </p:nvCxnSpPr>
        <p:spPr>
          <a:xfrm flipH="1">
            <a:off x="7823200" y="3060700"/>
            <a:ext cx="812800" cy="1181100"/>
          </a:xfrm>
          <a:prstGeom prst="straightConnector1">
            <a:avLst/>
          </a:prstGeom>
          <a:ln cmpd="sng">
            <a:solidFill>
              <a:schemeClr val="tx1"/>
            </a:solidFill>
            <a:tailEnd type="triangle" w="sm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384800" y="3213111"/>
            <a:ext cx="1397000" cy="120648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7785100" y="5334000"/>
            <a:ext cx="1295400" cy="86674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6159500" y="5190186"/>
            <a:ext cx="927100" cy="1070914"/>
          </a:xfrm>
          <a:prstGeom prst="straightConnector1">
            <a:avLst/>
          </a:prstGeom>
          <a:ln>
            <a:solidFill>
              <a:schemeClr val="tx1"/>
            </a:solidFill>
            <a:tailEnd type="triangle" w="sm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943" b="89994" l="9959" r="899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56636" y="185962"/>
            <a:ext cx="4569922" cy="342692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5943" b="100000" l="11369" r="94588">
                        <a14:backgroundMark x1="32242" y1="69254" x2="54434" y2="989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2122" y="1579920"/>
            <a:ext cx="4569922" cy="34269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1583" b="82959" l="12779" r="790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611" y="2973878"/>
            <a:ext cx="4569922" cy="3426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8993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427" b="75076" l="8868" r="93270">
                        <a14:foregroundMark x1="47021" y1="62401" x2="87403" y2="59854"/>
                        <a14:foregroundMark x1="69986" y1="61613" x2="69986" y2="61613"/>
                        <a14:foregroundMark x1="70714" y1="62401" x2="70714" y2="624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127" b="21906"/>
          <a:stretch/>
        </p:blipFill>
        <p:spPr>
          <a:xfrm>
            <a:off x="1524000" y="283028"/>
            <a:ext cx="9144000" cy="5072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312" b="92973" l="0" r="96124">
                        <a14:foregroundMark x1="15566" y1="18901" x2="15566" y2="18901"/>
                        <a14:foregroundMark x1="12053" y1="50727" x2="12053" y2="50727"/>
                        <a14:foregroundMark x1="10357" y1="73425" x2="10357" y2="73425"/>
                        <a14:foregroundMark x1="21320" y1="80614" x2="21320" y2="8061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6109" y="412755"/>
            <a:ext cx="4117294" cy="30873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943" b="99576" l="9186" r="937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1605" y="758564"/>
            <a:ext cx="7311875" cy="548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9183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dle pracovního postupu učí vyrábět berušku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Rozvoj jemné motoriky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Děti se dle pracovního postupu učí vyrobit vlastní berušku a to buď jako čepičku na hlavu, se kterou si můžou zahrát pohybovou hru s říkankou (při říkance se děti berušky a dítě pták pohybují volně po prostoru a při poslední větě se pták rozbíhá, aby někoho ulovil. Berušky se zachrání tím, že si lehnou na záda a zvednou ruce i nohy.), nebo jako berušku – </a:t>
            </a:r>
            <a:r>
              <a:rPr lang="cs-CZ" dirty="0" err="1"/>
              <a:t>závoďáka</a:t>
            </a:r>
            <a:r>
              <a:rPr lang="cs-CZ" dirty="0"/>
              <a:t>, kterou poté připevní na tužku a budou moci soutěžit o rychlejší namotání berušky.</a:t>
            </a:r>
          </a:p>
          <a:p>
            <a:r>
              <a:rPr lang="cs-CZ" dirty="0"/>
              <a:t>Po tvorbě mohou podle DUM </a:t>
            </a:r>
            <a:r>
              <a:rPr lang="cs-CZ" dirty="0" smtClean="0"/>
              <a:t>povyprávět, </a:t>
            </a:r>
            <a:r>
              <a:rPr lang="cs-CZ" dirty="0"/>
              <a:t>jak celý výrobní proces probíhal.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Využití fixu, lepidla, nůžek a dalších pomůcek k tvorbě berušky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</a:t>
            </a:r>
            <a:r>
              <a:rPr lang="cs-CZ" dirty="0" smtClean="0"/>
              <a:t>motoriku</a:t>
            </a:r>
            <a:endParaRPr lang="cs-CZ" dirty="0"/>
          </a:p>
          <a:p>
            <a:r>
              <a:rPr lang="cs-CZ" dirty="0"/>
              <a:t>Zacházet s běžnými předměty denní potřeby, hračkami, pomůckami</a:t>
            </a:r>
            <a:r>
              <a:rPr lang="cs-CZ" dirty="0" smtClean="0"/>
              <a:t>, nástroji </a:t>
            </a:r>
            <a:r>
              <a:rPr lang="cs-CZ" dirty="0"/>
              <a:t>a </a:t>
            </a:r>
            <a:r>
              <a:rPr lang="cs-CZ" dirty="0" smtClean="0"/>
              <a:t>materiály</a:t>
            </a:r>
          </a:p>
          <a:p>
            <a:r>
              <a:rPr lang="cs-CZ" dirty="0"/>
              <a:t>Používat jednoduchá souvětí, vyjádřit myšlenku, nápad, mínění, popsat situaci, událost, vyjádřit svoje pocity, prožitky </a:t>
            </a:r>
            <a:endParaRPr lang="cs-CZ" dirty="0" smtClean="0"/>
          </a:p>
          <a:p>
            <a:r>
              <a:rPr lang="cs-CZ" dirty="0"/>
              <a:t>Rozpoznat odlišnosti v detailech </a:t>
            </a:r>
            <a:endParaRPr lang="cs-CZ" dirty="0" smtClean="0"/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431</Words>
  <Application>Microsoft Office PowerPoint</Application>
  <PresentationFormat>Vlastní</PresentationFormat>
  <Paragraphs>80</Paragraphs>
  <Slides>14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Slunéčko sedmitečné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Slunéčko sedmitečné</dc:title>
  <dc:creator/>
  <cp:lastModifiedBy/>
  <cp:revision>2</cp:revision>
  <dcterms:created xsi:type="dcterms:W3CDTF">2014-08-05T12:38:58Z</dcterms:created>
  <dcterms:modified xsi:type="dcterms:W3CDTF">2015-05-28T09:45:42Z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