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6" r:id="rId5"/>
    <p:sldId id="287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102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2766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0455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5916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9587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581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459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91118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5950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723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Rodina </a:t>
            </a:r>
            <a:r>
              <a:rPr lang="cs-CZ" sz="3600" b="0" i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- zvířátka 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err="1"/>
              <a:t>Seznamování s domácími zvířaty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 descr="20150330_1713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906" y="1458142"/>
            <a:ext cx="5311094" cy="3732044"/>
          </a:xfrm>
          <a:prstGeom prst="rect">
            <a:avLst/>
          </a:prstGeom>
        </p:spPr>
      </p:pic>
      <p:pic>
        <p:nvPicPr>
          <p:cNvPr id="11" name="Obrázek 10" descr="20150330_2135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 flipH="1">
            <a:off x="7998302" y="5227959"/>
            <a:ext cx="1764991" cy="993850"/>
          </a:xfrm>
          <a:prstGeom prst="rect">
            <a:avLst/>
          </a:prstGeom>
        </p:spPr>
      </p:pic>
      <p:pic>
        <p:nvPicPr>
          <p:cNvPr id="19" name="Obrázek 18" descr="20150330_2135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125296" y="3256389"/>
            <a:ext cx="1764991" cy="993850"/>
          </a:xfrm>
          <a:prstGeom prst="rect">
            <a:avLst/>
          </a:prstGeom>
        </p:spPr>
      </p:pic>
      <p:pic>
        <p:nvPicPr>
          <p:cNvPr id="20" name="Obrázek 19" descr="20150330_2135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-40765" y="5021380"/>
            <a:ext cx="1764991" cy="993850"/>
          </a:xfrm>
          <a:prstGeom prst="rect">
            <a:avLst/>
          </a:prstGeom>
        </p:spPr>
      </p:pic>
      <p:pic>
        <p:nvPicPr>
          <p:cNvPr id="21" name="Obrázek 20" descr="20150330_2135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 flipH="1">
            <a:off x="3313391" y="2517708"/>
            <a:ext cx="1764991" cy="993850"/>
          </a:xfrm>
          <a:prstGeom prst="rect">
            <a:avLst/>
          </a:prstGeom>
        </p:spPr>
      </p:pic>
      <p:sp>
        <p:nvSpPr>
          <p:cNvPr id="4" name="Ovál 3"/>
          <p:cNvSpPr/>
          <p:nvPr/>
        </p:nvSpPr>
        <p:spPr>
          <a:xfrm flipV="1">
            <a:off x="2321565" y="5702024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 flipV="1">
            <a:off x="2976520" y="4184347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 flipV="1">
            <a:off x="8007340" y="4675837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 flipV="1">
            <a:off x="6923484" y="5906467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 flipV="1">
            <a:off x="5107641" y="4885386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 flipV="1">
            <a:off x="5362950" y="5116885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 flipV="1">
            <a:off x="4832035" y="5296867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0" name="Ovál 29"/>
          <p:cNvSpPr/>
          <p:nvPr/>
        </p:nvSpPr>
        <p:spPr>
          <a:xfrm flipV="1">
            <a:off x="4000804" y="5679165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 flipV="1">
            <a:off x="5818327" y="4207207"/>
            <a:ext cx="111306" cy="4571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Obrázek 31" descr="20150330_21354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 flipH="1">
            <a:off x="10729530" y="4799942"/>
            <a:ext cx="1764991" cy="99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 descr="20150330_1713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944" y="411990"/>
            <a:ext cx="7554444" cy="4849211"/>
          </a:xfrm>
          <a:prstGeom prst="rect">
            <a:avLst/>
          </a:prstGeom>
        </p:spPr>
      </p:pic>
      <p:pic>
        <p:nvPicPr>
          <p:cNvPr id="13" name="Obrázek 12" descr="20150330_1713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4709" y="3785386"/>
            <a:ext cx="2096675" cy="1231798"/>
          </a:xfrm>
          <a:prstGeom prst="rect">
            <a:avLst/>
          </a:prstGeom>
        </p:spPr>
      </p:pic>
      <p:pic>
        <p:nvPicPr>
          <p:cNvPr id="18" name="Obrázek 17" descr="20150330_1713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3047" y="4599203"/>
            <a:ext cx="2096675" cy="1231798"/>
          </a:xfrm>
          <a:prstGeom prst="rect">
            <a:avLst/>
          </a:prstGeom>
        </p:spPr>
      </p:pic>
      <p:pic>
        <p:nvPicPr>
          <p:cNvPr id="19" name="Obrázek 18" descr="20150330_1713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896491" y="5479139"/>
            <a:ext cx="2096675" cy="1231798"/>
          </a:xfrm>
          <a:prstGeom prst="rect">
            <a:avLst/>
          </a:prstGeom>
        </p:spPr>
      </p:pic>
      <p:pic>
        <p:nvPicPr>
          <p:cNvPr id="20" name="Obrázek 19" descr="20150330_1713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6390" y="4202405"/>
            <a:ext cx="2096675" cy="123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25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15" descr="20150330_1712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4373" y="2788742"/>
            <a:ext cx="1683890" cy="3270739"/>
          </a:xfrm>
          <a:prstGeom prst="rect">
            <a:avLst/>
          </a:prstGeom>
        </p:spPr>
      </p:pic>
      <p:pic>
        <p:nvPicPr>
          <p:cNvPr id="17" name="Obrázek 16" descr="20150330_17145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7850" y="128789"/>
            <a:ext cx="7097415" cy="4581244"/>
          </a:xfrm>
          <a:prstGeom prst="rect">
            <a:avLst/>
          </a:prstGeom>
        </p:spPr>
      </p:pic>
      <p:pic>
        <p:nvPicPr>
          <p:cNvPr id="19" name="Obrázek 18" descr="20150330_1712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478" y="3260968"/>
            <a:ext cx="1683890" cy="3270739"/>
          </a:xfrm>
          <a:prstGeom prst="rect">
            <a:avLst/>
          </a:prstGeom>
        </p:spPr>
      </p:pic>
      <p:pic>
        <p:nvPicPr>
          <p:cNvPr id="20" name="Obrázek 19" descr="20150330_1712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823" y="3456297"/>
            <a:ext cx="1683890" cy="3270739"/>
          </a:xfrm>
          <a:prstGeom prst="rect">
            <a:avLst/>
          </a:prstGeom>
        </p:spPr>
      </p:pic>
      <p:pic>
        <p:nvPicPr>
          <p:cNvPr id="21" name="Obrázek 20" descr="20150330_1712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334260" y="1657810"/>
            <a:ext cx="1683890" cy="327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7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(příroda…)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Seznámení s mláďaty domácích zvířat</a:t>
            </a:r>
          </a:p>
          <a:p>
            <a:r>
              <a:rPr lang="cs-CZ" b="1" dirty="0"/>
              <a:t>Očekávání a cíle</a:t>
            </a:r>
          </a:p>
          <a:p>
            <a:pPr marL="45720" indent="0">
              <a:buNone/>
            </a:pPr>
            <a:r>
              <a:rPr lang="cs-CZ" dirty="0" smtClean="0"/>
              <a:t>Dítě dokáže rozpoznat mláďata domácích zvířat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2 – 4 se seznamujeme s domácími zvířaty a jejich mláďaty. Zároveň procvičujeme </a:t>
            </a:r>
            <a:r>
              <a:rPr lang="cs-CZ" dirty="0" err="1" smtClean="0"/>
              <a:t>předmatematické</a:t>
            </a:r>
            <a:r>
              <a:rPr lang="cs-CZ" dirty="0" smtClean="0"/>
              <a:t> dovednosti při počítání do 7</a:t>
            </a:r>
          </a:p>
          <a:p>
            <a:r>
              <a:rPr lang="cs-CZ" dirty="0" smtClean="0"/>
              <a:t>Materiál je určen pro práci na dotykových zařízeních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mají k dispozici vytištěné obrázky na kartičkách a stejnou práci vykonávají na magnetické tabulce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64207"/>
            <a:ext cx="9509760" cy="1088136"/>
          </a:xfrm>
        </p:spPr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1820" y="1159100"/>
            <a:ext cx="11655380" cy="403906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Chápat základní číselné a matematické pojmy, elementární matematické souvislosti a dle potřeby je využívat</a:t>
            </a:r>
          </a:p>
          <a:p>
            <a:r>
              <a:rPr lang="cs-CZ" dirty="0"/>
              <a:t>porovnat, že 5 je více </a:t>
            </a:r>
            <a:r>
              <a:rPr lang="cs-CZ" dirty="0" smtClean="0"/>
              <a:t>než </a:t>
            </a:r>
            <a:r>
              <a:rPr lang="cs-CZ" dirty="0"/>
              <a:t>4, chápat číslo jako počet prvků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Vyvinout volní úsilí, soustředit se na činnost a její dokončení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 Vnímat, že je zajímavé dozvídat se nové věci, využívat</a:t>
            </a:r>
          </a:p>
          <a:p>
            <a:r>
              <a:rPr lang="cs-CZ" dirty="0"/>
              <a:t>zkušeností k učení </a:t>
            </a:r>
          </a:p>
          <a:p>
            <a:r>
              <a:rPr lang="cs-CZ" dirty="0"/>
              <a:t>Postupovat a učit se podle pokynů a instrukcí</a:t>
            </a:r>
          </a:p>
          <a:p>
            <a:r>
              <a:rPr lang="cs-CZ" dirty="0"/>
              <a:t>Prožívat radost ze zvládnutého a poznaného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297</Words>
  <Application>Microsoft Office PowerPoint</Application>
  <PresentationFormat>Vlastní</PresentationFormat>
  <Paragraphs>65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Rodina - zvířátka 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(příroda…)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Rodina -zvířátka</dc:title>
  <dc:creator/>
  <cp:lastModifiedBy/>
  <cp:revision>4</cp:revision>
  <dcterms:created xsi:type="dcterms:W3CDTF">2014-08-05T12:38:58Z</dcterms:created>
  <dcterms:modified xsi:type="dcterms:W3CDTF">2015-05-04T12:43:03Z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