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962" r:id="rId2"/>
  </p:sldMasterIdLst>
  <p:notesMasterIdLst>
    <p:notesMasterId r:id="rId17"/>
  </p:notesMasterIdLst>
  <p:handoutMasterIdLst>
    <p:handoutMasterId r:id="rId18"/>
  </p:handoutMasterIdLst>
  <p:sldIdLst>
    <p:sldId id="272" r:id="rId3"/>
    <p:sldId id="288" r:id="rId4"/>
    <p:sldId id="290" r:id="rId5"/>
    <p:sldId id="291" r:id="rId6"/>
    <p:sldId id="292" r:id="rId7"/>
    <p:sldId id="282" r:id="rId8"/>
    <p:sldId id="287" r:id="rId9"/>
    <p:sldId id="286" r:id="rId10"/>
    <p:sldId id="289" r:id="rId11"/>
    <p:sldId id="276" r:id="rId12"/>
    <p:sldId id="275" r:id="rId13"/>
    <p:sldId id="277" r:id="rId14"/>
    <p:sldId id="280" r:id="rId15"/>
    <p:sldId id="28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97" autoAdjust="0"/>
    <p:restoredTop sz="94660"/>
  </p:normalViewPr>
  <p:slideViewPr>
    <p:cSldViewPr snapToGrid="0">
      <p:cViewPr>
        <p:scale>
          <a:sx n="70" d="100"/>
          <a:sy n="70" d="100"/>
        </p:scale>
        <p:origin x="-474" y="-78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28.5.2015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28.5.2015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12192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8140701" y="0"/>
            <a:ext cx="40513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72085" y="3337560"/>
            <a:ext cx="8640064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77400" y="1544812"/>
            <a:ext cx="8640064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5/28/2015</a:t>
            </a:fld>
            <a:endParaRPr lang="en-US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12192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8140701" y="0"/>
            <a:ext cx="40513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3583838"/>
            <a:ext cx="88392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2485800"/>
            <a:ext cx="88392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48768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689600" y="1600201"/>
            <a:ext cx="48768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5486400"/>
            <a:ext cx="5386917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6193368" y="5486400"/>
            <a:ext cx="5389033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9600" y="1516912"/>
            <a:ext cx="5386917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1516912"/>
            <a:ext cx="5389033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320"/>
            <a:ext cx="9960864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85528"/>
            <a:ext cx="42672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214424"/>
            <a:ext cx="36576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609600" y="1981200"/>
            <a:ext cx="94488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0875264" y="6422065"/>
            <a:ext cx="1016000" cy="365125"/>
          </a:xfrm>
        </p:spPr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08976" y="1705709"/>
            <a:ext cx="4071824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420837" y="1019907"/>
            <a:ext cx="54864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7408979" y="2998765"/>
            <a:ext cx="4071821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09600" y="6422065"/>
            <a:ext cx="2844800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3828820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12192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9753600" y="0"/>
            <a:ext cx="24384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995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09600" y="6422065"/>
            <a:ext cx="28448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165600" y="6422065"/>
            <a:ext cx="38608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10871200" y="6422065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963" r:id="rId1"/>
    <p:sldLayoutId id="2147483964" r:id="rId2"/>
    <p:sldLayoutId id="2147483965" r:id="rId3"/>
    <p:sldLayoutId id="2147483966" r:id="rId4"/>
    <p:sldLayoutId id="2147483967" r:id="rId5"/>
    <p:sldLayoutId id="2147483968" r:id="rId6"/>
    <p:sldLayoutId id="2147483969" r:id="rId7"/>
    <p:sldLayoutId id="2147483970" r:id="rId8"/>
    <p:sldLayoutId id="2147483971" r:id="rId9"/>
    <p:sldLayoutId id="2147483972" r:id="rId10"/>
    <p:sldLayoutId id="2147483973" r:id="rId11"/>
    <p:sldLayoutId id="2147483974" r:id="rId12"/>
  </p:sldLayoutIdLst>
  <p:transition spd="med">
    <p:fade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2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jpeg"/><Relationship Id="rId5" Type="http://schemas.openxmlformats.org/officeDocument/2006/relationships/image" Target="../media/image6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16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28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9.jpeg"/><Relationship Id="rId7" Type="http://schemas.openxmlformats.org/officeDocument/2006/relationships/image" Target="../media/image11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9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Lékárnička</a:t>
            </a:r>
            <a:endParaRPr lang="cs-CZ" sz="60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cs-CZ" sz="2400" b="0" i="0" baseline="0" dirty="0"/>
          </a:p>
        </p:txBody>
      </p:sp>
    </p:spTree>
    <p:extLst>
      <p:ext uri="{BB962C8B-B14F-4D97-AF65-F5344CB8AC3E}">
        <p14:creationId xmlns="" xmlns:p14="http://schemas.microsoft.com/office/powerpoint/2010/main" val="267154260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4814" y="4257207"/>
            <a:ext cx="28331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Obvaz s jedním polštářkem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7875" y="4002374"/>
            <a:ext cx="28931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Rukavice vyšetřovací 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726243" y="4047344"/>
            <a:ext cx="29230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Náplast hladká textilní 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9129010" y="4257206"/>
            <a:ext cx="23834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Obinadlo škrtící pryžové</a:t>
            </a:r>
            <a:endParaRPr lang="cs-CZ" sz="2800" dirty="0"/>
          </a:p>
        </p:txBody>
      </p:sp>
      <p:pic>
        <p:nvPicPr>
          <p:cNvPr id="4098" name="Picture 2" descr="C:\Users\Míša\Desktop\Školka\projekt\Lékarnička\P52700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9138" y="0"/>
            <a:ext cx="2958431" cy="221882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1" name="Picture 3" descr="C:\Users\Míša\Desktop\Školka\projekt\Lékarnička\P52700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33010" y="0"/>
            <a:ext cx="2404533" cy="180340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3" name="Picture 5" descr="C:\Users\Míša\Desktop\Školka\projekt\Lékarnička\P527007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365672" y="1569209"/>
            <a:ext cx="2826328" cy="211974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4" name="Picture 5" descr="C:\Users\Míša\Desktop\Školka\projekt\Lékarnička\P527007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5125" y="686144"/>
            <a:ext cx="2785520" cy="208914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83237E-6 L 0.71432 0.1847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" y="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904 -0.10728 L -0.49466 0.0448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" y="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51 -0.0259 L -0.49596 0.2964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" y="1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76 0.00485 L 0.24206 0.3320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" y="1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81263" y="4138863"/>
            <a:ext cx="20373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Náplast s polštářkem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00926" y="3930316"/>
            <a:ext cx="16844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Šátek trojrohý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079958" y="4058653"/>
            <a:ext cx="25988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Maska resuscitační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9208168" y="4251158"/>
            <a:ext cx="258277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Proužky na stažení rány</a:t>
            </a:r>
          </a:p>
          <a:p>
            <a:r>
              <a:rPr lang="cs-CZ" sz="2800" dirty="0" smtClean="0"/>
              <a:t>(mašličky)</a:t>
            </a:r>
            <a:endParaRPr lang="cs-CZ" sz="2800" dirty="0"/>
          </a:p>
        </p:txBody>
      </p:sp>
      <p:pic>
        <p:nvPicPr>
          <p:cNvPr id="8" name="Picture 2" descr="C:\Users\Míša\Desktop\Školka\projekt\Lékarnička\P52700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5250" y="265424"/>
            <a:ext cx="2660073" cy="199505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9" name="Picture 3" descr="C:\Users\Míša\Desktop\Školka\projekt\Lékarnička\P52701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420" y="310769"/>
            <a:ext cx="2001686" cy="150126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0" name="Picture 8" descr="C:\Users\Míša\Desktop\Školka\projekt\Lékarnička\P527007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1201" y="424596"/>
            <a:ext cx="2210050" cy="165753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1" name="Picture 7" descr="C:\Users\Míša\Desktop\Školka\projekt\Lékarnička\P527007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61895" y="1315233"/>
            <a:ext cx="2910840" cy="218313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2.25434E-6 L -0.28945 0.2804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" y="1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9711E-6 L 0.48671 0.2360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" y="1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2.31214E-7 L -0.50925 0.0536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5" y="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8.67052E-7 L 0.29739 0.3107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" y="1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7516" y="3898232"/>
            <a:ext cx="28715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Digitální teploměr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144254" y="3882189"/>
            <a:ext cx="31442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Izotermická folie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529137" y="3705726"/>
            <a:ext cx="29677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Obvaz s dvěma polštářky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058400" y="3946358"/>
            <a:ext cx="23261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Optal</a:t>
            </a:r>
          </a:p>
          <a:p>
            <a:r>
              <a:rPr lang="cs-CZ" sz="2800" dirty="0" smtClean="0"/>
              <a:t>(oční voda)</a:t>
            </a:r>
            <a:endParaRPr lang="cs-CZ" sz="2800" dirty="0"/>
          </a:p>
        </p:txBody>
      </p:sp>
      <p:pic>
        <p:nvPicPr>
          <p:cNvPr id="8" name="Picture 4" descr="C:\Users\Míša\Desktop\Školka\projekt\Lékarnička\P52700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66886" y="208548"/>
            <a:ext cx="2398376" cy="179878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9" name="Picture 5" descr="C:\Users\Míša\Desktop\Školka\projekt\Lékarnička\P52700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472" y="481263"/>
            <a:ext cx="2554259" cy="191569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0" name="Picture 6" descr="C:\Users\Míša\Desktop\Školka\projekt\Lékarnička\P527007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00125" y="1367590"/>
            <a:ext cx="2235200" cy="167640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1" name="Picture 4" descr="C:\Users\Míša\Desktop\Školka\projekt\Lékarnička\P527010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8927" y="276798"/>
            <a:ext cx="2225040" cy="166878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2.31214E-7 L 0.51458 0.1752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" y="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3.93064E-6 L -0.51055 0.1098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5" y="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2.89017E-7 L -0.49205 0.2617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" y="1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93064E-6 L 0.50924 0.2735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" y="1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01053" y="4989095"/>
            <a:ext cx="2454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Pinzeta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304673" y="4427620"/>
            <a:ext cx="19731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Nůžky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727031" y="4074695"/>
            <a:ext cx="3048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Resuscitační rouška s ventilem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9384633" y="4636170"/>
            <a:ext cx="25827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Dettol</a:t>
            </a:r>
            <a:r>
              <a:rPr lang="cs-CZ" sz="2800" dirty="0" smtClean="0"/>
              <a:t> (antiseptický sprej)</a:t>
            </a:r>
            <a:endParaRPr lang="cs-CZ" sz="2800" dirty="0"/>
          </a:p>
        </p:txBody>
      </p:sp>
      <p:pic>
        <p:nvPicPr>
          <p:cNvPr id="10" name="Picture 7" descr="C:\Users\Míša\Desktop\Školka\projekt\Lékarnička\P52700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00273" y="284078"/>
            <a:ext cx="2831432" cy="212357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1" name="Picture 8" descr="C:\Users\Míša\Desktop\Školka\projekt\Lékarnička\P52700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1092" y="328645"/>
            <a:ext cx="1908839" cy="254511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2" name="Picture 6" descr="C:\Users\Míša\Desktop\Školka\projekt\Lékarnička\P527009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580" y="815096"/>
            <a:ext cx="2354454" cy="176584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3" name="Picture 5" descr="C:\Users\Míša\Desktop\Školka\projekt\Lékarnička\P527010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78279" y="1658568"/>
            <a:ext cx="2365924" cy="177444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2.94798E-6 L -0.75403 0.1588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7" y="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2.36994E-6 L 0.45403 0.1986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" y="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58382E-6 L 0.49609 0.2196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" y="1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6.35838E-7 L -0.29479 0.2825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" y="1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1"/>
          </p:nvPr>
        </p:nvSpPr>
        <p:spPr/>
        <p:txBody>
          <a:bodyPr>
            <a:normAutofit/>
          </a:bodyPr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pic>
        <p:nvPicPr>
          <p:cNvPr id="1026" name="Picture 2" descr="C:\Users\Míša\Desktop\Školka\projekt\Lékarnička\P52700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5671" y="2382982"/>
            <a:ext cx="2660073" cy="199505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027" name="Picture 3" descr="C:\Users\Míša\Desktop\Školka\projekt\Lékarnička\P52700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360218"/>
            <a:ext cx="2404533" cy="180340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028" name="Picture 4" descr="C:\Users\Míša\Desktop\Školka\projekt\Lékarnička\P527008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4759" y="267986"/>
            <a:ext cx="2398376" cy="179878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029" name="Picture 5" descr="C:\Users\Míša\Desktop\Školka\projekt\Lékarnička\P527007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22327" y="4488872"/>
            <a:ext cx="2826328" cy="211974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030" name="Picture 6" descr="C:\Users\Míša\Desktop\Školka\projekt\Lékarnička\P527011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82363" y="2222500"/>
            <a:ext cx="2433781" cy="182533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031" name="Picture 7" descr="C:\Users\Míša\Desktop\Školka\projekt\Lékarnička\P527012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4585" y="4650377"/>
            <a:ext cx="2240389" cy="168029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2" name="Zaoblený obdélník 11"/>
          <p:cNvSpPr/>
          <p:nvPr/>
        </p:nvSpPr>
        <p:spPr>
          <a:xfrm>
            <a:off x="3632886" y="2248930"/>
            <a:ext cx="4757352" cy="2557848"/>
          </a:xfrm>
          <a:prstGeom prst="roundRect">
            <a:avLst/>
          </a:prstGeom>
          <a:solidFill>
            <a:schemeClr val="tx1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Kříž 12"/>
          <p:cNvSpPr/>
          <p:nvPr/>
        </p:nvSpPr>
        <p:spPr>
          <a:xfrm>
            <a:off x="5226908" y="2891480"/>
            <a:ext cx="1544594" cy="1186249"/>
          </a:xfrm>
          <a:prstGeom prst="plu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2.19653E-6 L 0.23555 0.3035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" y="1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4.9711E-6 L -0.19479 0.2663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" y="1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2.48555E-6 L -0.35 -0.3176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" y="-1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4.33526E-6 L 0.3526 0.0048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6" y="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2050" name="Picture 2" descr="C:\Users\Míša\Desktop\Školka\projekt\Lékarnička\P52701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3600" y="457869"/>
            <a:ext cx="2553368" cy="191502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051" name="Picture 3" descr="C:\Users\Míša\Desktop\Školka\projekt\Lékarnička\P52701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2547" y="4894848"/>
            <a:ext cx="2344821" cy="175861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052" name="Picture 4" descr="C:\Users\Míša\Desktop\Školka\projekt\Lékarnička\P527012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660063" y="4283242"/>
            <a:ext cx="2932140" cy="219910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053" name="Picture 5" descr="C:\Users\Míša\Desktop\Školka\projekt\Lékarnička\P527007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8315" y="2839453"/>
            <a:ext cx="2554259" cy="191569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054" name="Picture 6" descr="C:\Users\Míša\Desktop\Školka\projekt\Lékarnička\P527007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21684" y="276727"/>
            <a:ext cx="2235200" cy="167640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055" name="Picture 7" descr="C:\Users\Míša\Desktop\Školka\projekt\Lékarnička\P527009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879305" y="1503278"/>
            <a:ext cx="2831432" cy="212357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2" name="Zaoblený obdélník 11"/>
          <p:cNvSpPr/>
          <p:nvPr/>
        </p:nvSpPr>
        <p:spPr>
          <a:xfrm>
            <a:off x="3632886" y="2248930"/>
            <a:ext cx="4757352" cy="2557848"/>
          </a:xfrm>
          <a:prstGeom prst="roundRect">
            <a:avLst/>
          </a:prstGeom>
          <a:solidFill>
            <a:schemeClr val="tx1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Kříž 12"/>
          <p:cNvSpPr/>
          <p:nvPr/>
        </p:nvSpPr>
        <p:spPr>
          <a:xfrm>
            <a:off x="5226908" y="2891480"/>
            <a:ext cx="1544594" cy="1186249"/>
          </a:xfrm>
          <a:prstGeom prst="plu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2948E-6 L 0.33151 -0.0409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" y="-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13873E-6 L -0.07891 0.3574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" y="1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1.6185E-6 L -0.35664 0.1262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" y="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pic>
        <p:nvPicPr>
          <p:cNvPr id="1027" name="Picture 3" descr="C:\Users\Míša\Desktop\Školka\projekt\Lékarnička\P52700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71711" y="1576048"/>
            <a:ext cx="2495315" cy="187148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029" name="Picture 5" descr="C:\Users\Míša\Desktop\Školka\projekt\Lékarnička\P527007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1798" y="156754"/>
            <a:ext cx="3075709" cy="230678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030" name="Picture 6" descr="C:\Users\Míša\Desktop\Školka\projekt\Lékarnička\P527009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3650" y="2694335"/>
            <a:ext cx="1967345" cy="147550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031" name="Picture 7" descr="C:\Users\Míša\Desktop\Školka\projekt\Lékarnička\P527012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87298" y="134521"/>
            <a:ext cx="2236571" cy="167742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032" name="Picture 8" descr="C:\Users\Míša\Desktop\Školka\projekt\Lékarnička\P527009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264796" y="3954162"/>
            <a:ext cx="1908839" cy="254511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033" name="Picture 9" descr="C:\Users\Míša\Desktop\Školka\projekt\Lékarnička\P527012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1849" y="4593625"/>
            <a:ext cx="2755556" cy="206666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3" name="Zaoblený obdélník 12"/>
          <p:cNvSpPr/>
          <p:nvPr/>
        </p:nvSpPr>
        <p:spPr>
          <a:xfrm>
            <a:off x="3632886" y="2248930"/>
            <a:ext cx="4757352" cy="2557848"/>
          </a:xfrm>
          <a:prstGeom prst="roundRect">
            <a:avLst/>
          </a:prstGeom>
          <a:solidFill>
            <a:schemeClr val="tx1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Kříž 13"/>
          <p:cNvSpPr/>
          <p:nvPr/>
        </p:nvSpPr>
        <p:spPr>
          <a:xfrm>
            <a:off x="5226908" y="2891480"/>
            <a:ext cx="1544594" cy="1186249"/>
          </a:xfrm>
          <a:prstGeom prst="plu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-3.46821E-6 L 0.3013 0.320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" y="1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3.46821E-7 L -0.36589 0.1308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" y="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3.93064E-6 L -0.33424 -0.2499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" y="-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4.39306E-6 L 0.34479 0.0023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  <p:pic>
        <p:nvPicPr>
          <p:cNvPr id="3074" name="Picture 2" descr="C:\Users\Míša\Desktop\Školka\projekt\Lékarnička\P52701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217" y="671186"/>
            <a:ext cx="2491864" cy="186889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075" name="Picture 3" descr="C:\Users\Míša\Desktop\Školka\projekt\Lékarnička\P52701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484" y="2909591"/>
            <a:ext cx="2001686" cy="150126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076" name="Picture 4" descr="C:\Users\Míša\Desktop\Školka\projekt\Lékarnička\P52701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514" y="4816714"/>
            <a:ext cx="2225040" cy="166878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077" name="Picture 5" descr="C:\Users\Míša\Desktop\Školka\projekt\Lékarnička\P527010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803567" y="2220042"/>
            <a:ext cx="1888761" cy="141657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078" name="Picture 6" descr="C:\Users\Míša\Desktop\Školka\projekt\Lékarnička\P527009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90349" y="317792"/>
            <a:ext cx="2354454" cy="176584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079" name="Picture 7" descr="C:\Users\Míša\Desktop\Školka\projekt\Lékarnička\P527007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801474" y="4315106"/>
            <a:ext cx="2910840" cy="218313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080" name="Picture 8" descr="C:\Users\Míša\Desktop\Školka\projekt\Lékarnička\P5270075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01201" y="424596"/>
            <a:ext cx="2210050" cy="165753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3" name="Zaoblený obdélník 12"/>
          <p:cNvSpPr/>
          <p:nvPr/>
        </p:nvSpPr>
        <p:spPr>
          <a:xfrm>
            <a:off x="3632886" y="2248930"/>
            <a:ext cx="4757352" cy="2557848"/>
          </a:xfrm>
          <a:prstGeom prst="roundRect">
            <a:avLst/>
          </a:prstGeom>
          <a:solidFill>
            <a:schemeClr val="tx1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Kříž 14"/>
          <p:cNvSpPr/>
          <p:nvPr/>
        </p:nvSpPr>
        <p:spPr>
          <a:xfrm>
            <a:off x="5226908" y="2891480"/>
            <a:ext cx="1544594" cy="1186249"/>
          </a:xfrm>
          <a:prstGeom prst="plu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3.2948E-6 L 0.33295 -0.045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1.7341E-7 L 0.36966 -0.3107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" y="-1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2.25434E-6 L 0.11849 0.3153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" y="1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2.31214E-6 L -0.18684 0.3153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" y="1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1.6185E-6 L -0.39336 0.0723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" y="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3.23699E-6 L -0.35131 -0.2850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6" y="-1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b="1" dirty="0" smtClean="0"/>
              <a:t>Metodický postup</a:t>
            </a:r>
            <a:br>
              <a:rPr lang="cs-CZ" sz="3200" b="1" dirty="0" smtClean="0"/>
            </a:br>
            <a:r>
              <a:rPr lang="cs-CZ" sz="3200" b="1" dirty="0" smtClean="0"/>
              <a:t>Práce s interaktivním materiálem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57726" y="1716505"/>
            <a:ext cx="1153427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3000" dirty="0" smtClean="0"/>
              <a:t>Po spuštění prezentace posouváte celou prezentaci klepnutím </a:t>
            </a:r>
            <a:r>
              <a:rPr lang="cs-CZ" sz="3000" dirty="0" smtClean="0"/>
              <a:t>myší  kdekoliv do </a:t>
            </a:r>
            <a:r>
              <a:rPr lang="cs-CZ" sz="3000" dirty="0" smtClean="0"/>
              <a:t>plochy.</a:t>
            </a:r>
          </a:p>
          <a:p>
            <a:endParaRPr lang="cs-CZ" sz="3000" dirty="0" smtClean="0"/>
          </a:p>
          <a:p>
            <a:endParaRPr lang="cs-CZ" sz="3000" dirty="0" smtClean="0"/>
          </a:p>
          <a:p>
            <a:endParaRPr lang="cs-CZ" sz="3000" dirty="0" smtClean="0"/>
          </a:p>
          <a:p>
            <a:endParaRPr lang="cs-CZ" sz="30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0124489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vlastní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5530031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Materiály, pomůcky</a:t>
            </a: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</a:t>
            </a:r>
            <a:r>
              <a:rPr lang="cs-CZ" dirty="0" smtClean="0"/>
              <a:t>PC</a:t>
            </a:r>
            <a:endParaRPr lang="cs-CZ" b="1" dirty="0"/>
          </a:p>
          <a:p>
            <a:r>
              <a:rPr lang="cs-CZ" dirty="0"/>
              <a:t>Didaktický kufřík - KUMUČ </a:t>
            </a:r>
          </a:p>
          <a:p>
            <a:r>
              <a:rPr lang="cs-CZ" dirty="0" smtClean="0"/>
              <a:t>Možnost přístupu k opravdové lékárničce kvůli možnosti si věci osahat nebo i </a:t>
            </a:r>
            <a:r>
              <a:rPr lang="cs-CZ" dirty="0" smtClean="0"/>
              <a:t>vyzkoušet.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9780147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657095"/>
            <a:ext cx="10515600" cy="1033593"/>
          </a:xfrm>
        </p:spPr>
        <p:txBody>
          <a:bodyPr>
            <a:normAutofit/>
          </a:bodyPr>
          <a:lstStyle/>
          <a:p>
            <a:r>
              <a:rPr lang="cs-CZ" b="1" dirty="0"/>
              <a:t>Prvky </a:t>
            </a:r>
            <a:r>
              <a:rPr lang="cs-CZ" b="1" dirty="0" smtClean="0"/>
              <a:t>polytechnické </a:t>
            </a:r>
            <a:r>
              <a:rPr lang="cs-CZ" b="1" dirty="0"/>
              <a:t>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3515296"/>
          </a:xfrm>
        </p:spPr>
        <p:txBody>
          <a:bodyPr>
            <a:normAutofit/>
          </a:bodyPr>
          <a:lstStyle/>
          <a:p>
            <a:pPr marL="45720" indent="0"/>
            <a:r>
              <a:rPr lang="cs-CZ" dirty="0" smtClean="0"/>
              <a:t>  Vzdělávací obsah: Dítě a jeho psychika- řešení problémů</a:t>
            </a:r>
          </a:p>
          <a:p>
            <a:pPr marL="45720" indent="0"/>
            <a:r>
              <a:rPr lang="cs-CZ" dirty="0" smtClean="0"/>
              <a:t>  Integrovaný blok: Já ty my a dovednosti</a:t>
            </a:r>
          </a:p>
          <a:p>
            <a:pPr marL="45720" indent="0"/>
            <a:r>
              <a:rPr lang="cs-CZ" dirty="0" smtClean="0"/>
              <a:t>  Téma: Lékárnička</a:t>
            </a:r>
          </a:p>
          <a:p>
            <a:pPr marL="45720" indent="0"/>
            <a:r>
              <a:rPr lang="cs-CZ" dirty="0" smtClean="0"/>
              <a:t>  Konkretizované výstupy: Dokážou řešit problémové situace</a:t>
            </a:r>
          </a:p>
          <a:p>
            <a:pPr marL="45720" indent="0"/>
            <a:r>
              <a:rPr lang="cs-CZ" dirty="0"/>
              <a:t> </a:t>
            </a:r>
            <a:r>
              <a:rPr lang="cs-CZ" dirty="0" smtClean="0"/>
              <a:t> Cíle: Děti znají věci v lékárničce a </a:t>
            </a:r>
            <a:r>
              <a:rPr lang="cs-CZ" dirty="0" smtClean="0"/>
              <a:t>dokážou </a:t>
            </a:r>
            <a:r>
              <a:rPr lang="cs-CZ" dirty="0" smtClean="0"/>
              <a:t>je pojmenovat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77650584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Směrovat 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návyků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12" name="Nadpis 1"/>
          <p:cNvSpPr txBox="1">
            <a:spLocks/>
          </p:cNvSpPr>
          <p:nvPr/>
        </p:nvSpPr>
        <p:spPr>
          <a:xfrm>
            <a:off x="701040" y="479861"/>
            <a:ext cx="9509760" cy="1088136"/>
          </a:xfrm>
          <a:prstGeom prst="rect">
            <a:avLst/>
          </a:prstGeom>
        </p:spPr>
        <p:txBody>
          <a:bodyPr>
            <a:normAutofit fontScale="4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lang="cs-CZ" sz="67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Cíle polytechnické výchovy</a:t>
            </a:r>
            <a:br>
              <a:rPr lang="cs-CZ" sz="67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cs-CZ" sz="67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1560423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0</TotalTime>
  <Words>346</Words>
  <Application>Microsoft Office PowerPoint</Application>
  <PresentationFormat>Vlastní</PresentationFormat>
  <Paragraphs>68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Technický</vt:lpstr>
      <vt:lpstr>Lékárnička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Metodický postup Práce s interaktivním materiálem</vt:lpstr>
      <vt:lpstr>Použité zdroje</vt:lpstr>
      <vt:lpstr>Materiály, pomůcky </vt:lpstr>
      <vt:lpstr>Prvky polytechnické výchovy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2015-05-28T17:46:59Z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