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2" r:id="rId4"/>
    <p:sldId id="284" r:id="rId5"/>
    <p:sldId id="285" r:id="rId6"/>
    <p:sldId id="286" r:id="rId7"/>
    <p:sldId id="287" r:id="rId8"/>
    <p:sldId id="288" r:id="rId9"/>
    <p:sldId id="275" r:id="rId10"/>
    <p:sldId id="276" r:id="rId11"/>
    <p:sldId id="277" r:id="rId12"/>
    <p:sldId id="278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8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1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2.xml"/><Relationship Id="rId5" Type="http://schemas.microsoft.com/office/2007/relationships/hdphoto" Target="../media/hdphoto4.wdp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3.xml"/><Relationship Id="rId5" Type="http://schemas.microsoft.com/office/2007/relationships/hdphoto" Target="../media/hdphoto6.wdp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4.xml"/><Relationship Id="rId5" Type="http://schemas.microsoft.com/office/2007/relationships/hdphoto" Target="../media/hdphoto8.wdp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5.xml"/><Relationship Id="rId5" Type="http://schemas.microsoft.com/office/2007/relationships/hdphoto" Target="../media/hdphoto10.wdp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6.xml"/><Relationship Id="rId5" Type="http://schemas.microsoft.com/office/2007/relationships/hdphoto" Target="../media/hdphoto12.wdp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Protiklady - zvířátka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3499" b="88741" l="3314" r="90422">
                        <a14:backgroundMark x1="39219" y1="50847" x2="38947" y2="75182"/>
                        <a14:backgroundMark x1="43078" y1="43220" x2="42533" y2="79843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67" t="11378" r="8000" b="10578"/>
          <a:stretch/>
        </p:blipFill>
        <p:spPr>
          <a:xfrm>
            <a:off x="5913911" y="1561019"/>
            <a:ext cx="4633238" cy="30358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1429" b="76816" l="3995" r="95325">
                        <a14:backgroundMark x1="30685" y1="57264" x2="50113" y2="62046"/>
                        <a14:backgroundMark x1="61189" y1="59019" x2="69315" y2="55448"/>
                        <a14:backgroundMark x1="41489" y1="56901" x2="49342" y2="57082"/>
                        <a14:backgroundMark x1="16659" y1="57627" x2="22152" y2="64891"/>
                        <a14:backgroundMark x1="53336" y1="71308" x2="53336" y2="71308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33" t="20800" r="3334" b="22489"/>
          <a:stretch/>
        </p:blipFill>
        <p:spPr>
          <a:xfrm>
            <a:off x="353568" y="1983644"/>
            <a:ext cx="4889270" cy="2190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6344" b="83051" l="6537" r="89605">
                        <a14:foregroundMark x1="9079" y1="49939" x2="14526" y2="36077"/>
                        <a14:foregroundMark x1="22787" y1="60775" x2="26010" y2="71126"/>
                        <a14:foregroundMark x1="26010" y1="71126" x2="26010" y2="71126"/>
                        <a14:foregroundMark x1="13345" y1="65981" x2="13845" y2="72155"/>
                        <a14:foregroundMark x1="12801" y1="60472" x2="13618" y2="59019"/>
                        <a14:foregroundMark x1="52519" y1="49758" x2="54925" y2="70218"/>
                        <a14:foregroundMark x1="64548" y1="44613" x2="69723" y2="39649"/>
                        <a14:foregroundMark x1="53881" y1="69855" x2="54290" y2="74637"/>
                        <a14:backgroundMark x1="26555" y1="62228" x2="50931" y2="65981"/>
                        <a14:backgroundMark x1="39355" y1="59383" x2="50250" y2="56719"/>
                        <a14:backgroundMark x1="57059" y1="67191" x2="56287" y2="65799"/>
                        <a14:backgroundMark x1="13482" y1="47094" x2="10667" y2="58293"/>
                        <a14:backgroundMark x1="19746" y1="65981" x2="22787" y2="73426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34" t="14045" r="9466" b="15200"/>
          <a:stretch/>
        </p:blipFill>
        <p:spPr>
          <a:xfrm>
            <a:off x="5913911" y="1744960"/>
            <a:ext cx="4795775" cy="298704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7930" b="92070" l="26918" r="80073">
                        <a14:foregroundMark x1="37994" y1="78935" x2="43486" y2="85533"/>
                        <a14:foregroundMark x1="39083" y1="79116" x2="40536" y2="84625"/>
                        <a14:backgroundMark x1="34135" y1="71852" x2="37585" y2="89044"/>
                        <a14:backgroundMark x1="48252" y1="74334" x2="48252" y2="86743"/>
                        <a14:backgroundMark x1="41580" y1="62591" x2="41852" y2="71852"/>
                        <a14:backgroundMark x1="34271" y1="65617" x2="33999" y2="70763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267" t="7112" r="19066" b="5778"/>
          <a:stretch/>
        </p:blipFill>
        <p:spPr>
          <a:xfrm>
            <a:off x="1292352" y="977738"/>
            <a:ext cx="2987040" cy="3569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06640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4952" b="80327" l="5856" r="92783">
                        <a14:foregroundMark x1="8398" y1="45157" x2="15751" y2="45157"/>
                        <a14:foregroundMark x1="16659" y1="44613" x2="20245" y2="41223"/>
                        <a14:foregroundMark x1="23740" y1="43402" x2="24013" y2="40194"/>
                        <a14:backgroundMark x1="51884" y1="54419" x2="59464" y2="56901"/>
                        <a14:backgroundMark x1="67590" y1="58475" x2="69859" y2="64346"/>
                        <a14:backgroundMark x1="69587" y1="62409" x2="67862" y2="58293"/>
                        <a14:backgroundMark x1="68134" y1="57627" x2="67590" y2="55993"/>
                        <a14:backgroundMark x1="65456" y1="55811" x2="61870" y2="56901"/>
                        <a14:backgroundMark x1="38947" y1="50666" x2="38266" y2="58111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00" t="13689" r="6666" b="17333"/>
          <a:stretch/>
        </p:blipFill>
        <p:spPr>
          <a:xfrm>
            <a:off x="5657787" y="1754620"/>
            <a:ext cx="6096000" cy="35621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7797" b="83172" l="17749" r="88652">
                        <a14:foregroundMark x1="37585" y1="54782" x2="38402" y2="69855"/>
                        <a14:foregroundMark x1="55470" y1="58293" x2="58148" y2="69492"/>
                        <a14:foregroundMark x1="34544" y1="54056" x2="37222" y2="64528"/>
                        <a14:foregroundMark x1="37585" y1="65617" x2="37585" y2="65617"/>
                        <a14:foregroundMark x1="69088" y1="44068" x2="69995" y2="42676"/>
                        <a14:backgroundMark x1="30685" y1="57082" x2="34816" y2="68826"/>
                        <a14:backgroundMark x1="43849" y1="60109" x2="46800" y2="75363"/>
                        <a14:backgroundMark x1="54244" y1="67373" x2="57603" y2="79479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533" t="16889" r="10400" b="15733"/>
          <a:stretch/>
        </p:blipFill>
        <p:spPr>
          <a:xfrm>
            <a:off x="74036" y="1597152"/>
            <a:ext cx="5605875" cy="3877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116401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6332" b="81416" l="6083" r="93463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33" t="25956" r="5734" b="17511"/>
          <a:stretch/>
        </p:blipFill>
        <p:spPr>
          <a:xfrm>
            <a:off x="5594070" y="1770744"/>
            <a:ext cx="6597930" cy="314564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1562" b="83232" l="16750" r="70586">
                        <a14:backgroundMark x1="51838" y1="63559" x2="62188" y2="67252"/>
                        <a14:backgroundMark x1="61325" y1="61683" x2="63958" y2="65920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507" t="11368" r="28611" b="16378"/>
          <a:stretch/>
        </p:blipFill>
        <p:spPr>
          <a:xfrm>
            <a:off x="438912" y="1225698"/>
            <a:ext cx="4196106" cy="3943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7724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7010" b="65194" l="31548" r="69723">
                        <a14:foregroundMark x1="41489" y1="31659" x2="44530" y2="35048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534" t="16000" r="28400" b="31378"/>
          <a:stretch/>
        </p:blipFill>
        <p:spPr>
          <a:xfrm>
            <a:off x="6043353" y="962546"/>
            <a:ext cx="4749338" cy="45642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4225" b="70884" l="18793" r="86927">
                        <a14:backgroundMark x1="56151" y1="39467" x2="71857" y2="36259"/>
                        <a14:backgroundMark x1="73581" y1="43584" x2="77848" y2="44794"/>
                        <a14:backgroundMark x1="55742" y1="56356" x2="48252" y2="65617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000" t="12978" r="12267" b="26577"/>
          <a:stretch/>
        </p:blipFill>
        <p:spPr>
          <a:xfrm rot="5400000">
            <a:off x="771617" y="1598539"/>
            <a:ext cx="5064355" cy="3292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130390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6780" b="90496" l="13618" r="84612">
                        <a14:backgroundMark x1="51611" y1="62954" x2="33591" y2="59746"/>
                        <a14:backgroundMark x1="54653" y1="59564" x2="53064" y2="64346"/>
                        <a14:backgroundMark x1="58647" y1="71792" x2="58783" y2="83354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534" t="5866" r="14134" b="8267"/>
          <a:stretch/>
        </p:blipFill>
        <p:spPr>
          <a:xfrm>
            <a:off x="97536" y="712519"/>
            <a:ext cx="5730240" cy="503219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4407" b="81780" l="14208" r="77985">
                        <a14:foregroundMark x1="45483" y1="52966" x2="57331" y2="52240"/>
                        <a14:foregroundMark x1="65865" y1="61683" x2="56922" y2="75000"/>
                        <a14:foregroundMark x1="44530" y1="55085" x2="53881" y2="55266"/>
                        <a14:foregroundMark x1="48933" y1="56719" x2="55606" y2="55993"/>
                        <a14:foregroundMark x1="41716" y1="58293" x2="43350" y2="67554"/>
                        <a14:foregroundMark x1="43214" y1="67736" x2="41988" y2="70581"/>
                        <a14:backgroundMark x1="32955" y1="57264" x2="30912" y2="64346"/>
                        <a14:backgroundMark x1="45983" y1="57446" x2="49750" y2="60775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334" t="12445" r="20934" b="17155"/>
          <a:stretch/>
        </p:blipFill>
        <p:spPr>
          <a:xfrm>
            <a:off x="5970279" y="916680"/>
            <a:ext cx="6010656" cy="4828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20590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porovnávají různé velikosti u zvířátek</a:t>
            </a:r>
          </a:p>
          <a:p>
            <a:r>
              <a:rPr lang="cs-CZ" dirty="0" smtClean="0"/>
              <a:t>Podpora </a:t>
            </a:r>
            <a:r>
              <a:rPr lang="cs-CZ" dirty="0" err="1" smtClean="0"/>
              <a:t>předmatematických</a:t>
            </a:r>
            <a:r>
              <a:rPr lang="cs-CZ" dirty="0" smtClean="0"/>
              <a:t> dovedností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pomoci elektronického pera označují obrázek dle pokynu učitele.</a:t>
            </a:r>
          </a:p>
          <a:p>
            <a:r>
              <a:rPr lang="cs-CZ" dirty="0" smtClean="0"/>
              <a:t>Vyber </a:t>
            </a:r>
            <a:r>
              <a:rPr lang="cs-CZ" dirty="0" smtClean="0"/>
              <a:t>větší, menší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Přemýšlet, uvažovat, a své myšlenky i úvahy vyjádřit</a:t>
            </a:r>
          </a:p>
          <a:p>
            <a:r>
              <a:rPr lang="cs-CZ" dirty="0"/>
              <a:t>Porovnat a uspořádat předměty dle stanoveného pravidla (např. od nejmenšího k největšímu; poznat, co do skupiny nepatří), třídit předměty minimálně dle jednoho kritéria (např. roztřídit knoflíky na hromádky dle barvy, tvaru, velikosti)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198</Words>
  <Application>Microsoft Office PowerPoint</Application>
  <PresentationFormat>Vlastní</PresentationFormat>
  <Paragraphs>44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Protiklady - zvířátka</vt:lpstr>
      <vt:lpstr>Snímek 2</vt:lpstr>
      <vt:lpstr>Snímek 3</vt:lpstr>
      <vt:lpstr>Snímek 4</vt:lpstr>
      <vt:lpstr>Snímek 5</vt:lpstr>
      <vt:lpstr>Snímek 6</vt:lpstr>
      <vt:lpstr>Snímek 7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2015-05-28T20:43:22Z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