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Default Extension="wdp" ContentType="image/vnd.ms-photo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8"/>
  </p:notesMasterIdLst>
  <p:handoutMasterIdLst>
    <p:handoutMasterId r:id="rId29"/>
  </p:handoutMasterIdLst>
  <p:sldIdLst>
    <p:sldId id="272" r:id="rId3"/>
    <p:sldId id="282" r:id="rId4"/>
    <p:sldId id="299" r:id="rId5"/>
    <p:sldId id="300" r:id="rId6"/>
    <p:sldId id="301" r:id="rId7"/>
    <p:sldId id="302" r:id="rId8"/>
    <p:sldId id="303" r:id="rId9"/>
    <p:sldId id="304" r:id="rId10"/>
    <p:sldId id="305" r:id="rId11"/>
    <p:sldId id="306" r:id="rId12"/>
    <p:sldId id="307" r:id="rId13"/>
    <p:sldId id="308" r:id="rId14"/>
    <p:sldId id="309" r:id="rId15"/>
    <p:sldId id="310" r:id="rId16"/>
    <p:sldId id="311" r:id="rId17"/>
    <p:sldId id="312" r:id="rId18"/>
    <p:sldId id="313" r:id="rId19"/>
    <p:sldId id="317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85613" autoAdjust="0"/>
  </p:normalViewPr>
  <p:slideViewPr>
    <p:cSldViewPr snapToGrid="0">
      <p:cViewPr varScale="1">
        <p:scale>
          <a:sx n="86" d="100"/>
          <a:sy n="86" d="100"/>
        </p:scale>
        <p:origin x="-84" y="-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Foukej </a:t>
            </a:r>
            <a:r>
              <a:rPr lang="cs-CZ" dirty="0" err="1" smtClean="0"/>
              <a:t>foukej</a:t>
            </a:r>
            <a:r>
              <a:rPr lang="cs-CZ" dirty="0" smtClean="0"/>
              <a:t> větříčku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9330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Vyletěla holubička ze skály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54133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Běží liška k Táboru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05391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Utíkej Káčo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85861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Pásla ovečky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13602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Pec nám spadla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30804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Prší </a:t>
            </a:r>
            <a:r>
              <a:rPr lang="cs-CZ" dirty="0" err="1" smtClean="0"/>
              <a:t>prší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56964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tom Pražském mostě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26738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Maličká sú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78609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Šla Nanynka do zelí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0138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Pláče vodníček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91161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Běžela ovečka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23970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Šel </a:t>
            </a:r>
            <a:r>
              <a:rPr lang="cs-CZ" dirty="0" smtClean="0"/>
              <a:t>zahradník do zahrady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59021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Jedna dvě</a:t>
            </a:r>
            <a:r>
              <a:rPr lang="cs-CZ" baseline="0" dirty="0" smtClean="0"/>
              <a:t> Honza jde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36439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Kočka leze dírou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13321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Travička zelená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89355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Holka</a:t>
            </a:r>
            <a:r>
              <a:rPr lang="cs-CZ" baseline="0" dirty="0" smtClean="0"/>
              <a:t> modrooká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8935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microsoft.com/office/2007/relationships/hdphoto" Target="../media/hdphoto1.wdp"/><Relationship Id="rId4" Type="http://schemas.openxmlformats.org/officeDocument/2006/relationships/image" Target="../media/image5.jpeg"/><Relationship Id="rId9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4.jpeg"/><Relationship Id="rId7" Type="http://schemas.microsoft.com/office/2007/relationships/hdphoto" Target="../media/hdphoto4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microsoft.com/office/2007/relationships/hdphoto" Target="../media/hdphoto1.wdp"/><Relationship Id="rId4" Type="http://schemas.openxmlformats.org/officeDocument/2006/relationships/image" Target="../media/image5.jpeg"/><Relationship Id="rId9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microsoft.com/office/2007/relationships/hdphoto" Target="../media/hdphoto4.wdp"/><Relationship Id="rId4" Type="http://schemas.openxmlformats.org/officeDocument/2006/relationships/image" Target="../media/image8.jpeg"/><Relationship Id="rId9" Type="http://schemas.microsoft.com/office/2007/relationships/hdphoto" Target="../media/hdphoto5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4.jpeg"/><Relationship Id="rId7" Type="http://schemas.microsoft.com/office/2007/relationships/hdphoto" Target="../media/hdphoto4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microsoft.com/office/2007/relationships/hdphoto" Target="../media/hdphoto1.wdp"/><Relationship Id="rId4" Type="http://schemas.openxmlformats.org/officeDocument/2006/relationships/image" Target="../media/image5.jpeg"/><Relationship Id="rId9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4.jpeg"/><Relationship Id="rId7" Type="http://schemas.microsoft.com/office/2007/relationships/hdphoto" Target="../media/hdphoto7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microsoft.com/office/2007/relationships/hdphoto" Target="../media/hdphoto1.wdp"/><Relationship Id="rId4" Type="http://schemas.openxmlformats.org/officeDocument/2006/relationships/image" Target="../media/image5.jpeg"/><Relationship Id="rId9" Type="http://schemas.microsoft.com/office/2007/relationships/hdphoto" Target="../media/hdphoto8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4.jpeg"/><Relationship Id="rId7" Type="http://schemas.microsoft.com/office/2007/relationships/hdphoto" Target="../media/hdphoto10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microsoft.com/office/2007/relationships/hdphoto" Target="../media/hdphoto9.wdp"/><Relationship Id="rId4" Type="http://schemas.openxmlformats.org/officeDocument/2006/relationships/image" Target="../media/image13.jpeg"/><Relationship Id="rId9" Type="http://schemas.microsoft.com/office/2007/relationships/hdphoto" Target="../media/hdphoto1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4.jpeg"/><Relationship Id="rId7" Type="http://schemas.microsoft.com/office/2007/relationships/hdphoto" Target="../media/hdphoto13.wd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microsoft.com/office/2007/relationships/hdphoto" Target="../media/hdphoto12.wdp"/><Relationship Id="rId4" Type="http://schemas.openxmlformats.org/officeDocument/2006/relationships/image" Target="../media/image16.png"/><Relationship Id="rId9" Type="http://schemas.microsoft.com/office/2007/relationships/hdphoto" Target="../media/hdphoto14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4.jpeg"/><Relationship Id="rId7" Type="http://schemas.microsoft.com/office/2007/relationships/hdphoto" Target="../media/hdphoto15.wd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microsoft.com/office/2007/relationships/hdphoto" Target="../media/hdphoto14.wdp"/><Relationship Id="rId4" Type="http://schemas.openxmlformats.org/officeDocument/2006/relationships/image" Target="../media/image18.jpeg"/><Relationship Id="rId9" Type="http://schemas.microsoft.com/office/2007/relationships/hdphoto" Target="../media/hdphoto16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4.jpeg"/><Relationship Id="rId7" Type="http://schemas.microsoft.com/office/2007/relationships/hdphoto" Target="../media/hdphoto18.wdp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microsoft.com/office/2007/relationships/hdphoto" Target="../media/hdphoto17.wdp"/><Relationship Id="rId4" Type="http://schemas.openxmlformats.org/officeDocument/2006/relationships/image" Target="../media/image21.jpeg"/><Relationship Id="rId9" Type="http://schemas.microsoft.com/office/2007/relationships/hdphoto" Target="../media/hdphoto19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microsoft.com/office/2007/relationships/hdphoto" Target="../media/hdphoto1.wdp"/><Relationship Id="rId4" Type="http://schemas.openxmlformats.org/officeDocument/2006/relationships/image" Target="../media/image24.png"/><Relationship Id="rId9" Type="http://schemas.microsoft.com/office/2007/relationships/hdphoto" Target="../media/hdphoto16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4.jpeg"/><Relationship Id="rId7" Type="http://schemas.microsoft.com/office/2007/relationships/hdphoto" Target="../media/hdphoto12.wdp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microsoft.com/office/2007/relationships/hdphoto" Target="../media/hdphoto1.wdp"/><Relationship Id="rId4" Type="http://schemas.openxmlformats.org/officeDocument/2006/relationships/image" Target="../media/image24.png"/><Relationship Id="rId9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microsoft.com/office/2007/relationships/hdphoto" Target="../media/hdphoto1.wdp"/><Relationship Id="rId4" Type="http://schemas.openxmlformats.org/officeDocument/2006/relationships/image" Target="../media/image24.png"/><Relationship Id="rId9" Type="http://schemas.microsoft.com/office/2007/relationships/hdphoto" Target="../media/hdphoto14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microsoft.com/office/2007/relationships/hdphoto" Target="../media/hdphoto12.wdp"/><Relationship Id="rId4" Type="http://schemas.openxmlformats.org/officeDocument/2006/relationships/image" Target="../media/image16.png"/><Relationship Id="rId9" Type="http://schemas.microsoft.com/office/2007/relationships/hdphoto" Target="../media/hdphoto11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4.jpeg"/><Relationship Id="rId7" Type="http://schemas.microsoft.com/office/2007/relationships/hdphoto" Target="../media/hdphoto20.wdp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microsoft.com/office/2007/relationships/hdphoto" Target="../media/hdphoto1.wdp"/><Relationship Id="rId4" Type="http://schemas.openxmlformats.org/officeDocument/2006/relationships/image" Target="../media/image24.png"/><Relationship Id="rId9" Type="http://schemas.microsoft.com/office/2007/relationships/hdphoto" Target="../media/hdphoto16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4.jpeg"/><Relationship Id="rId7" Type="http://schemas.microsoft.com/office/2007/relationships/hdphoto" Target="../media/hdphoto10.wdp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microsoft.com/office/2007/relationships/hdphoto" Target="../media/hdphoto12.wdp"/><Relationship Id="rId4" Type="http://schemas.openxmlformats.org/officeDocument/2006/relationships/image" Target="../media/image16.png"/><Relationship Id="rId9" Type="http://schemas.microsoft.com/office/2007/relationships/hdphoto" Target="../media/hdphoto19.wdp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4.jpeg"/><Relationship Id="rId7" Type="http://schemas.microsoft.com/office/2007/relationships/hdphoto" Target="../media/hdphoto21.wdp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microsoft.com/office/2007/relationships/hdphoto" Target="../media/hdphoto2.wdp"/><Relationship Id="rId4" Type="http://schemas.openxmlformats.org/officeDocument/2006/relationships/image" Target="../media/image25.png"/><Relationship Id="rId9" Type="http://schemas.microsoft.com/office/2007/relationships/hdphoto" Target="../media/hdphoto22.wdp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4.jpeg"/><Relationship Id="rId7" Type="http://schemas.microsoft.com/office/2007/relationships/hdphoto" Target="../media/hdphoto21.wdp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microsoft.com/office/2007/relationships/hdphoto" Target="../media/hdphoto2.wdp"/><Relationship Id="rId4" Type="http://schemas.openxmlformats.org/officeDocument/2006/relationships/image" Target="../media/image25.png"/><Relationship Id="rId9" Type="http://schemas.microsoft.com/office/2007/relationships/hdphoto" Target="../media/hdphoto22.wdp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Poznej písničku podle obrázku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Jazyk, </a:t>
            </a:r>
            <a:r>
              <a:rPr lang="cs-CZ" sz="2400" b="0" i="0" baseline="0" dirty="0" err="1" smtClean="0"/>
              <a:t>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1" t="5721" r="1759" b="3583"/>
          <a:stretch/>
        </p:blipFill>
        <p:spPr>
          <a:xfrm>
            <a:off x="37531" y="1717910"/>
            <a:ext cx="3894890" cy="2813147"/>
          </a:xfrm>
          <a:prstGeom prst="rect">
            <a:avLst/>
          </a:prstGeom>
          <a:effectLst>
            <a:glow rad="101600">
              <a:srgbClr val="00B05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7" t="1790" r="2786" b="4776"/>
          <a:stretch/>
        </p:blipFill>
        <p:spPr>
          <a:xfrm>
            <a:off x="8175708" y="1717910"/>
            <a:ext cx="3824134" cy="2831909"/>
          </a:xfrm>
          <a:prstGeom prst="rect">
            <a:avLst/>
          </a:prstGeom>
          <a:effectLst>
            <a:glow rad="101600">
              <a:srgbClr val="00206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53550" y="1752004"/>
            <a:ext cx="3662149" cy="2763720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1" t="5721" r="1759" b="3583"/>
          <a:stretch/>
        </p:blipFill>
        <p:spPr>
          <a:xfrm>
            <a:off x="37531" y="1717910"/>
            <a:ext cx="3894890" cy="2813147"/>
          </a:xfrm>
          <a:prstGeom prst="rect">
            <a:avLst/>
          </a:prstGeom>
          <a:effectLst>
            <a:glow rad="101600">
              <a:srgbClr val="00B05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29" t="3184" r="2230" b="2687"/>
          <a:stretch/>
        </p:blipFill>
        <p:spPr>
          <a:xfrm>
            <a:off x="4227652" y="1717909"/>
            <a:ext cx="3652825" cy="283190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7" t="1790" r="2786" b="4776"/>
          <a:stretch/>
        </p:blipFill>
        <p:spPr>
          <a:xfrm>
            <a:off x="8175708" y="1717910"/>
            <a:ext cx="3824134" cy="2831909"/>
          </a:xfrm>
          <a:prstGeom prst="rect">
            <a:avLst/>
          </a:prstGeom>
          <a:effectLst>
            <a:glow rad="101600">
              <a:srgbClr val="00206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29" t="3184" r="2230" b="2687"/>
          <a:stretch/>
        </p:blipFill>
        <p:spPr>
          <a:xfrm>
            <a:off x="4227652" y="1717909"/>
            <a:ext cx="3652825" cy="283190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7" t="1790" r="2786" b="4776"/>
          <a:stretch/>
        </p:blipFill>
        <p:spPr>
          <a:xfrm>
            <a:off x="8175708" y="1717910"/>
            <a:ext cx="3824134" cy="2831909"/>
          </a:xfrm>
          <a:prstGeom prst="rect">
            <a:avLst/>
          </a:prstGeom>
          <a:effectLst>
            <a:glow rad="101600">
              <a:srgbClr val="00206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534" y="1717908"/>
            <a:ext cx="3775880" cy="2831910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1" t="5721" r="1759" b="3583"/>
          <a:stretch/>
        </p:blipFill>
        <p:spPr>
          <a:xfrm>
            <a:off x="37531" y="1717910"/>
            <a:ext cx="3894890" cy="2813147"/>
          </a:xfrm>
          <a:prstGeom prst="rect">
            <a:avLst/>
          </a:prstGeom>
          <a:effectLst>
            <a:glow rad="101600">
              <a:srgbClr val="00B05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29" t="3184" r="2230" b="2687"/>
          <a:stretch/>
        </p:blipFill>
        <p:spPr>
          <a:xfrm>
            <a:off x="4227652" y="1717909"/>
            <a:ext cx="3652825" cy="283190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886"/>
          <a:stretch/>
        </p:blipFill>
        <p:spPr>
          <a:xfrm>
            <a:off x="8079475" y="1707592"/>
            <a:ext cx="3948752" cy="2876106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1" t="5721" r="1759" b="3583"/>
          <a:stretch/>
        </p:blipFill>
        <p:spPr>
          <a:xfrm>
            <a:off x="37531" y="1717910"/>
            <a:ext cx="3894890" cy="2813147"/>
          </a:xfrm>
          <a:prstGeom prst="rect">
            <a:avLst/>
          </a:prstGeom>
          <a:effectLst>
            <a:glow rad="101600">
              <a:srgbClr val="00B05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27" t="2388"/>
          <a:stretch/>
        </p:blipFill>
        <p:spPr>
          <a:xfrm>
            <a:off x="4217158" y="1717910"/>
            <a:ext cx="3612107" cy="2769784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87" r="4130"/>
          <a:stretch/>
        </p:blipFill>
        <p:spPr>
          <a:xfrm>
            <a:off x="8202304" y="1717910"/>
            <a:ext cx="3684895" cy="2808131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886"/>
          <a:stretch/>
        </p:blipFill>
        <p:spPr>
          <a:xfrm>
            <a:off x="0" y="2207819"/>
            <a:ext cx="3994245" cy="2909241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91" t="4178"/>
          <a:stretch/>
        </p:blipFill>
        <p:spPr>
          <a:xfrm>
            <a:off x="4156638" y="2207819"/>
            <a:ext cx="4027465" cy="2944166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4" b="2288"/>
          <a:stretch/>
        </p:blipFill>
        <p:spPr>
          <a:xfrm>
            <a:off x="8392637" y="2253582"/>
            <a:ext cx="3816471" cy="2898403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29" t="3184" r="2230" b="2687"/>
          <a:stretch/>
        </p:blipFill>
        <p:spPr>
          <a:xfrm>
            <a:off x="4227652" y="1717909"/>
            <a:ext cx="3652825" cy="283190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4" t="2189"/>
          <a:stretch/>
        </p:blipFill>
        <p:spPr>
          <a:xfrm>
            <a:off x="122830" y="1717909"/>
            <a:ext cx="3835021" cy="2905827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93122" y="1618963"/>
            <a:ext cx="3907806" cy="2930855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0125" y="2311589"/>
            <a:ext cx="3907806" cy="2930855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35" t="4577"/>
          <a:stretch/>
        </p:blipFill>
        <p:spPr>
          <a:xfrm>
            <a:off x="4189863" y="2344777"/>
            <a:ext cx="3926003" cy="2897667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90" r="2189"/>
          <a:stretch/>
        </p:blipFill>
        <p:spPr>
          <a:xfrm>
            <a:off x="8234149" y="2344777"/>
            <a:ext cx="3862316" cy="2902630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53550" y="1752004"/>
            <a:ext cx="3662149" cy="2763720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534" y="1717908"/>
            <a:ext cx="3775880" cy="2831910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87" r="4130"/>
          <a:stretch/>
        </p:blipFill>
        <p:spPr>
          <a:xfrm>
            <a:off x="8202304" y="1717910"/>
            <a:ext cx="3684895" cy="2808131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1" t="5721" r="1759" b="3583"/>
          <a:stretch/>
        </p:blipFill>
        <p:spPr>
          <a:xfrm>
            <a:off x="37531" y="1717910"/>
            <a:ext cx="3894890" cy="2813147"/>
          </a:xfrm>
          <a:prstGeom prst="rect">
            <a:avLst/>
          </a:prstGeom>
          <a:effectLst>
            <a:glow rad="101600">
              <a:srgbClr val="00B05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7" t="1790" r="2786" b="4776"/>
          <a:stretch/>
        </p:blipFill>
        <p:spPr>
          <a:xfrm>
            <a:off x="8175708" y="1717910"/>
            <a:ext cx="3824134" cy="2831909"/>
          </a:xfrm>
          <a:prstGeom prst="rect">
            <a:avLst/>
          </a:prstGeom>
          <a:effectLst>
            <a:glow rad="101600">
              <a:srgbClr val="00206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90" r="2189"/>
          <a:stretch/>
        </p:blipFill>
        <p:spPr>
          <a:xfrm>
            <a:off x="4153468" y="1717910"/>
            <a:ext cx="3862316" cy="2902630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1" t="5721" r="1759" b="3583"/>
          <a:stretch/>
        </p:blipFill>
        <p:spPr>
          <a:xfrm>
            <a:off x="37531" y="1717910"/>
            <a:ext cx="3894890" cy="2813147"/>
          </a:xfrm>
          <a:prstGeom prst="rect">
            <a:avLst/>
          </a:prstGeom>
          <a:effectLst>
            <a:glow rad="101600">
              <a:srgbClr val="00B05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29" t="3184" r="2230" b="2687"/>
          <a:stretch/>
        </p:blipFill>
        <p:spPr>
          <a:xfrm>
            <a:off x="4227652" y="1717909"/>
            <a:ext cx="3652825" cy="283190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7" t="1790" r="2786" b="4776"/>
          <a:stretch/>
        </p:blipFill>
        <p:spPr>
          <a:xfrm>
            <a:off x="8175708" y="1717910"/>
            <a:ext cx="3824134" cy="2831909"/>
          </a:xfrm>
          <a:prstGeom prst="rect">
            <a:avLst/>
          </a:prstGeom>
          <a:effectLst>
            <a:glow rad="101600">
              <a:srgbClr val="00206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1" t="5721" r="1759" b="3583"/>
          <a:stretch/>
        </p:blipFill>
        <p:spPr>
          <a:xfrm>
            <a:off x="37531" y="1717910"/>
            <a:ext cx="3894890" cy="2813147"/>
          </a:xfrm>
          <a:prstGeom prst="rect">
            <a:avLst/>
          </a:prstGeom>
          <a:effectLst>
            <a:glow rad="101600">
              <a:srgbClr val="00B05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7" t="1790" r="2786" b="4776"/>
          <a:stretch/>
        </p:blipFill>
        <p:spPr>
          <a:xfrm>
            <a:off x="8175708" y="1717910"/>
            <a:ext cx="3824134" cy="2831909"/>
          </a:xfrm>
          <a:prstGeom prst="rect">
            <a:avLst/>
          </a:prstGeom>
          <a:effectLst>
            <a:glow rad="101600">
              <a:srgbClr val="00206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57931" y="1717910"/>
            <a:ext cx="3907806" cy="2930855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29" t="3184" r="2230" b="2687"/>
          <a:stretch/>
        </p:blipFill>
        <p:spPr>
          <a:xfrm>
            <a:off x="4227652" y="1717909"/>
            <a:ext cx="3652825" cy="283190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7" t="1790" r="2786" b="4776"/>
          <a:stretch/>
        </p:blipFill>
        <p:spPr>
          <a:xfrm>
            <a:off x="8175708" y="1717910"/>
            <a:ext cx="3824134" cy="2831909"/>
          </a:xfrm>
          <a:prstGeom prst="rect">
            <a:avLst/>
          </a:prstGeom>
          <a:effectLst>
            <a:glow rad="101600">
              <a:srgbClr val="00206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4" b="2288"/>
          <a:stretch/>
        </p:blipFill>
        <p:spPr>
          <a:xfrm>
            <a:off x="203980" y="1651416"/>
            <a:ext cx="3816471" cy="2898403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1" t="5721" r="1759" b="3583"/>
          <a:stretch/>
        </p:blipFill>
        <p:spPr>
          <a:xfrm>
            <a:off x="37531" y="1717910"/>
            <a:ext cx="3894890" cy="2813147"/>
          </a:xfrm>
          <a:prstGeom prst="rect">
            <a:avLst/>
          </a:prstGeom>
          <a:effectLst>
            <a:glow rad="101600">
              <a:srgbClr val="00B05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27" t="2388"/>
          <a:stretch/>
        </p:blipFill>
        <p:spPr>
          <a:xfrm>
            <a:off x="4217158" y="1717910"/>
            <a:ext cx="3612107" cy="2769784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90" r="2189"/>
          <a:stretch/>
        </p:blipFill>
        <p:spPr>
          <a:xfrm>
            <a:off x="8179558" y="1717910"/>
            <a:ext cx="3862316" cy="2902630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29" t="3184" r="2230" b="2687"/>
          <a:stretch/>
        </p:blipFill>
        <p:spPr>
          <a:xfrm>
            <a:off x="4227652" y="1717909"/>
            <a:ext cx="3652825" cy="283190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91" t="4178"/>
          <a:stretch/>
        </p:blipFill>
        <p:spPr>
          <a:xfrm>
            <a:off x="0" y="1717909"/>
            <a:ext cx="4027465" cy="2944166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87" r="4130"/>
          <a:stretch/>
        </p:blipFill>
        <p:spPr>
          <a:xfrm>
            <a:off x="8202304" y="1717910"/>
            <a:ext cx="3684895" cy="2808131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7" t="1790" r="2786" b="4776"/>
          <a:stretch/>
        </p:blipFill>
        <p:spPr>
          <a:xfrm>
            <a:off x="8175708" y="1717910"/>
            <a:ext cx="3824134" cy="2831909"/>
          </a:xfrm>
          <a:prstGeom prst="rect">
            <a:avLst/>
          </a:prstGeom>
          <a:effectLst>
            <a:glow rad="101600">
              <a:srgbClr val="00206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38" t="1592" b="4589"/>
          <a:stretch/>
        </p:blipFill>
        <p:spPr>
          <a:xfrm>
            <a:off x="4179387" y="1766811"/>
            <a:ext cx="3790906" cy="2734106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6"/>
          <a:stretch/>
        </p:blipFill>
        <p:spPr>
          <a:xfrm>
            <a:off x="150125" y="1815713"/>
            <a:ext cx="3749950" cy="2734105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96808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7" t="1790" r="2786" b="4776"/>
          <a:stretch/>
        </p:blipFill>
        <p:spPr>
          <a:xfrm>
            <a:off x="8175708" y="1717910"/>
            <a:ext cx="3824134" cy="2831909"/>
          </a:xfrm>
          <a:prstGeom prst="rect">
            <a:avLst/>
          </a:prstGeom>
          <a:effectLst>
            <a:glow rad="101600">
              <a:srgbClr val="00206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38" t="1592" b="4589"/>
          <a:stretch/>
        </p:blipFill>
        <p:spPr>
          <a:xfrm>
            <a:off x="4179387" y="1766811"/>
            <a:ext cx="3790906" cy="2734106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86"/>
          <a:stretch/>
        </p:blipFill>
        <p:spPr>
          <a:xfrm>
            <a:off x="150125" y="1815713"/>
            <a:ext cx="3749950" cy="2734105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066338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vybírají na základě nabídnutého  materiálu správnou písničku</a:t>
            </a:r>
          </a:p>
          <a:p>
            <a:r>
              <a:rPr lang="cs-CZ" b="1" dirty="0" smtClean="0"/>
              <a:t>Očekávání a výstupy</a:t>
            </a:r>
          </a:p>
          <a:p>
            <a:r>
              <a:rPr lang="cs-CZ" dirty="0" smtClean="0"/>
              <a:t>Procvičení známých melodií a sluchové vnímání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Učitel zahraje na hudební nástroj jednu z písniček. Děti ji zazpívají a po písničce určují z nabídnutých třech možností správný obrázek.</a:t>
            </a:r>
          </a:p>
          <a:p>
            <a:r>
              <a:rPr lang="cs-CZ" dirty="0" smtClean="0"/>
              <a:t>Za pomoci animačních efektů a aktivační události se dětem nabízí zpětná vazba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děti využijí při výtvarných činnostech jako motivaci pro vytvoření</a:t>
            </a:r>
          </a:p>
          <a:p>
            <a:r>
              <a:rPr lang="cs-CZ" dirty="0" smtClean="0"/>
              <a:t>podkladů např. při dramatizaci. Obrázky můžeme použít při určování  </a:t>
            </a:r>
          </a:p>
          <a:p>
            <a:r>
              <a:rPr lang="cs-CZ" dirty="0"/>
              <a:t>t</a:t>
            </a:r>
            <a:r>
              <a:rPr lang="cs-CZ" dirty="0" smtClean="0"/>
              <a:t>ypických barev pro roční období. Další použití –  vyjádření vybraného </a:t>
            </a:r>
          </a:p>
          <a:p>
            <a:r>
              <a:rPr lang="cs-CZ" dirty="0"/>
              <a:t>o</a:t>
            </a:r>
            <a:r>
              <a:rPr lang="cs-CZ" dirty="0" smtClean="0"/>
              <a:t>brázku pohybem, mimikou.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Porozumět slyšenému </a:t>
            </a:r>
          </a:p>
          <a:p>
            <a:r>
              <a:rPr lang="cs-CZ" dirty="0"/>
              <a:t>Sledovat a vyprávět příběh, pohádku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566</Words>
  <Application>Microsoft Office PowerPoint</Application>
  <PresentationFormat>Vlastní</PresentationFormat>
  <Paragraphs>123</Paragraphs>
  <Slides>25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Sheer Green 16x9</vt:lpstr>
      <vt:lpstr>Poznej písničku podle obrázku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2015-05-28T20:45:24Z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