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comments/comment8.xml" ContentType="application/vnd.openxmlformats-officedocument.presentationml.comment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3" r:id="rId5"/>
    <p:sldId id="290" r:id="rId6"/>
    <p:sldId id="288" r:id="rId7"/>
    <p:sldId id="285" r:id="rId8"/>
    <p:sldId id="287" r:id="rId9"/>
    <p:sldId id="289" r:id="rId10"/>
    <p:sldId id="291" r:id="rId11"/>
    <p:sldId id="275" r:id="rId12"/>
    <p:sldId id="276" r:id="rId13"/>
    <p:sldId id="277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8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4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8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 je medvědí rodina Adámků. Táta medvěd se jmenuje Artur, máma medvědice Betty a malá</a:t>
            </a:r>
            <a:r>
              <a:rPr lang="cs-CZ" baseline="0" dirty="0" smtClean="0"/>
              <a:t> medvědí holčička </a:t>
            </a:r>
            <a:r>
              <a:rPr lang="cs-CZ" baseline="0" dirty="0" err="1" smtClean="0"/>
              <a:t>Capka</a:t>
            </a:r>
            <a:r>
              <a:rPr lang="cs-CZ" baseline="0" dirty="0" smtClean="0"/>
              <a:t>. Jednou v neděli Betty vyprala a požádala děti ze školky, aby jí prádlo pomohly roztřídit.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346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4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5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6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comments" Target="../comments/comment7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8.xml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Medvědí rodina 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Adámků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Rozlišování velikostí oblečení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6146" r="17387"/>
          <a:stretch/>
        </p:blipFill>
        <p:spPr>
          <a:xfrm rot="16200000">
            <a:off x="-669493" y="1705478"/>
            <a:ext cx="5452348" cy="39805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845" r="25541" b="41849"/>
          <a:stretch/>
        </p:blipFill>
        <p:spPr>
          <a:xfrm rot="16200000">
            <a:off x="2968673" y="655400"/>
            <a:ext cx="6541913" cy="49911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5137"/>
          <a:stretch/>
        </p:blipFill>
        <p:spPr>
          <a:xfrm rot="16200000">
            <a:off x="7375357" y="2262297"/>
            <a:ext cx="4986570" cy="307668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6425" y="0"/>
            <a:ext cx="12125575" cy="6858000"/>
          </a:xfrm>
          <a:prstGeom prst="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0B0F0">
                  <a:shade val="67500"/>
                  <a:satMod val="115000"/>
                </a:srgbClr>
              </a:gs>
              <a:gs pos="100000">
                <a:srgbClr val="00B0F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5400" dirty="0" smtClean="0">
                <a:solidFill>
                  <a:schemeClr val="tx1"/>
                </a:solidFill>
              </a:rPr>
              <a:t>Toto </a:t>
            </a:r>
            <a:r>
              <a:rPr lang="cs-CZ" sz="5400" dirty="0">
                <a:solidFill>
                  <a:schemeClr val="tx1"/>
                </a:solidFill>
              </a:rPr>
              <a:t>je medvědí rodina Adámků. Táta medvěd se jmenuje Artur, máma medvědice Betty a malá medvědí holčička </a:t>
            </a:r>
            <a:r>
              <a:rPr lang="cs-CZ" sz="5400" dirty="0" err="1">
                <a:solidFill>
                  <a:schemeClr val="tx1"/>
                </a:solidFill>
              </a:rPr>
              <a:t>Capka</a:t>
            </a:r>
            <a:r>
              <a:rPr lang="cs-CZ" sz="5400" dirty="0">
                <a:solidFill>
                  <a:schemeClr val="tx1"/>
                </a:solidFill>
              </a:rPr>
              <a:t>. </a:t>
            </a:r>
            <a:endParaRPr lang="cs-CZ" sz="5400" dirty="0" smtClean="0">
              <a:solidFill>
                <a:schemeClr val="tx1"/>
              </a:solidFill>
            </a:endParaRPr>
          </a:p>
          <a:p>
            <a:r>
              <a:rPr lang="cs-CZ" sz="5400" dirty="0" smtClean="0">
                <a:solidFill>
                  <a:schemeClr val="tx1"/>
                </a:solidFill>
              </a:rPr>
              <a:t>Jednou </a:t>
            </a:r>
            <a:r>
              <a:rPr lang="cs-CZ" sz="5400" dirty="0">
                <a:solidFill>
                  <a:schemeClr val="tx1"/>
                </a:solidFill>
              </a:rPr>
              <a:t>v neděli Betty vyprala a požádala děti ze školky, aby jí prádlo pomohly roztřídit.</a:t>
            </a: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eta\Desktop\PowerPoint\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54348" y="-544820"/>
            <a:ext cx="5658928" cy="8719030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cxnSp>
        <p:nvCxnSpPr>
          <p:cNvPr id="10" name="Přímá spojnice 9"/>
          <p:cNvCxnSpPr>
            <a:endCxn id="3" idx="3"/>
          </p:cNvCxnSpPr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6941231" y="-717776"/>
            <a:ext cx="2085162" cy="3368843"/>
          </a:xfrm>
          <a:prstGeom prst="ellipse">
            <a:avLst/>
          </a:prstGeom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grpSp>
        <p:nvGrpSpPr>
          <p:cNvPr id="17" name="Skupina 16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16" name="Šikmý pruh 1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Šikmý pruh 1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21" name="Šikmý pruh 2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Šikmý pruh 2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4" name="Šikmý pruh 2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Šikmý pruh 2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7" name="Šikmý pruh 2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Šikmý pruh 2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0" name="Šikmý pruh 2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Šikmý pruh 30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00B0F0"/>
          </a:solidFill>
        </p:grpSpPr>
        <p:sp>
          <p:nvSpPr>
            <p:cNvPr id="33" name="Šikmý pruh 3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4" name="Šikmý pruh 33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36" name="Šikmý pruh 3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7" name="Šikmý pruh 3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9" name="Šikmý pruh 3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Šikmý pruh 39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42" name="Šikmý pruh 4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Šikmý pruh 4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5" name="Šikmý pruh 4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Šikmý pruh 4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8" name="Šikmý pruh 4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" name="Šikmý pruh 4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51" name="Šikmý pruh 5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Šikmý pruh 5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4" name="Šikmý pruh 5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" name="Šikmý pruh 5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7" name="Šikmý pruh 5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8" name="Šikmý pruh 5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eta\Desktop\PowerPoint\6.png"/>
          <p:cNvPicPr>
            <a:picLocks noChangeAspect="1" noChangeArrowheads="1"/>
          </p:cNvPicPr>
          <p:nvPr/>
        </p:nvPicPr>
        <p:blipFill rotWithShape="1">
          <a:blip r:embed="rId2" cstate="print"/>
          <a:srcRect t="39485" r="38198"/>
          <a:stretch/>
        </p:blipFill>
        <p:spPr bwMode="auto">
          <a:xfrm>
            <a:off x="5964382" y="3272589"/>
            <a:ext cx="4238397" cy="3021333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7432235" y="1877707"/>
            <a:ext cx="1540042" cy="2382253"/>
          </a:xfrm>
          <a:prstGeom prst="ellipse">
            <a:avLst/>
          </a:prstGeom>
          <a:ln>
            <a:noFill/>
          </a:ln>
        </p:spPr>
      </p:pic>
      <p:cxnSp>
        <p:nvCxnSpPr>
          <p:cNvPr id="11" name="Přímá spojnice 10"/>
          <p:cNvCxnSpPr/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15" name="Šikmý pruh 1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18" name="Šikmý pruh 1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Šikmý pruh 1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1" name="Šikmý pruh 2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Šikmý pruh 2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4" name="Šikmý pruh 2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Šikmý pruh 2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7" name="Šikmý pruh 2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Šikmý pruh 2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FFFF00"/>
          </a:solidFill>
        </p:grpSpPr>
        <p:sp>
          <p:nvSpPr>
            <p:cNvPr id="30" name="Šikmý pruh 2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Šikmý pruh 30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33" name="Šikmý pruh 3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4" name="Šikmý pruh 3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36" name="Šikmý pruh 3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7" name="Šikmý pruh 3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9" name="Šikmý pruh 3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Šikmý pruh 39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2" name="Šikmý pruh 4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Šikmý pruh 4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5" name="Šikmý pruh 4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Šikmý pruh 4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48" name="Šikmý pruh 4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" name="Šikmý pruh 4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1" name="Šikmý pruh 5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Šikmý pruh 5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4" name="Šikmý pruh 5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" name="Šikmý pruh 5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eta\Desktop\PowerPoint\3.png"/>
          <p:cNvPicPr>
            <a:picLocks noChangeAspect="1" noChangeArrowheads="1"/>
          </p:cNvPicPr>
          <p:nvPr/>
        </p:nvPicPr>
        <p:blipFill rotWithShape="1">
          <a:blip r:embed="rId2" cstate="print"/>
          <a:srcRect r="46005"/>
          <a:stretch/>
        </p:blipFill>
        <p:spPr bwMode="auto">
          <a:xfrm>
            <a:off x="5218981" y="2573572"/>
            <a:ext cx="4406283" cy="3720350"/>
          </a:xfrm>
          <a:prstGeom prst="rect">
            <a:avLst/>
          </a:prstGeom>
          <a:noFill/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334775" y="591611"/>
            <a:ext cx="2174694" cy="2815389"/>
          </a:xfrm>
          <a:prstGeom prst="ellipse">
            <a:avLst/>
          </a:prstGeom>
          <a:ln>
            <a:noFill/>
          </a:ln>
        </p:spPr>
      </p:pic>
      <p:cxnSp>
        <p:nvCxnSpPr>
          <p:cNvPr id="11" name="Přímá spojnice 10"/>
          <p:cNvCxnSpPr/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15" name="Šikmý pruh 1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18" name="Šikmý pruh 1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Šikmý pruh 1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1" name="Šikmý pruh 2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Šikmý pruh 2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4" name="Šikmý pruh 2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Šikmý pruh 2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27" name="Šikmý pruh 2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Šikmý pruh 2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00B0F0"/>
          </a:solidFill>
        </p:grpSpPr>
        <p:sp>
          <p:nvSpPr>
            <p:cNvPr id="30" name="Šikmý pruh 2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Šikmý pruh 30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3" name="Šikmý pruh 3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4" name="Šikmý pruh 3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6" name="Šikmý pruh 3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7" name="Šikmý pruh 3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9" name="Šikmý pruh 3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Šikmý pruh 39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42" name="Šikmý pruh 4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Šikmý pruh 4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45" name="Šikmý pruh 4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Šikmý pruh 4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8" name="Šikmý pruh 4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" name="Šikmý pruh 4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1" name="Šikmý pruh 5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Šikmý pruh 5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4" name="Šikmý pruh 5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" name="Šikmý pruh 5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eta\Desktop\PowerPoint\5.png"/>
          <p:cNvPicPr>
            <a:picLocks noChangeAspect="1" noChangeArrowheads="1"/>
          </p:cNvPicPr>
          <p:nvPr/>
        </p:nvPicPr>
        <p:blipFill rotWithShape="1">
          <a:blip r:embed="rId2" cstate="print"/>
          <a:srcRect l="51263" t="41155"/>
          <a:stretch/>
        </p:blipFill>
        <p:spPr bwMode="auto">
          <a:xfrm>
            <a:off x="6050975" y="3104147"/>
            <a:ext cx="3342407" cy="2937943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6670428" y="1632203"/>
            <a:ext cx="1540042" cy="2382253"/>
          </a:xfrm>
          <a:prstGeom prst="ellipse">
            <a:avLst/>
          </a:prstGeom>
          <a:ln>
            <a:noFill/>
          </a:ln>
        </p:spPr>
      </p:pic>
      <p:cxnSp>
        <p:nvCxnSpPr>
          <p:cNvPr id="10" name="Přímá spojnice 9"/>
          <p:cNvCxnSpPr/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Skupina 12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14" name="Šikmý pruh 1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Šikmý pruh 1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17" name="Šikmý pruh 1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8" name="Šikmý pruh 1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0" name="Šikmý pruh 1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Šikmý pruh 20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3" name="Šikmý pruh 2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Šikmý pruh 2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26" name="Šikmý pruh 2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7" name="Šikmý pruh 2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00B0F0"/>
          </a:solidFill>
        </p:grpSpPr>
        <p:sp>
          <p:nvSpPr>
            <p:cNvPr id="29" name="Šikmý pruh 2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0" name="Šikmý pruh 29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32" name="Šikmý pruh 3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3" name="Šikmý pruh 3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5" name="Šikmý pruh 3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6" name="Šikmý pruh 3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38" name="Šikmý pruh 3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9" name="Šikmý pruh 3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1" name="Šikmý pruh 4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2" name="Šikmý pruh 4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44" name="Šikmý pruh 4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5" name="Šikmý pruh 4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7" name="Šikmý pruh 4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8" name="Šikmý pruh 4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0" name="Šikmý pruh 4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1" name="Šikmý pruh 50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3" name="Šikmý pruh 5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4" name="Šikmý pruh 5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eta\Desktop\PowerPoint\2.png"/>
          <p:cNvPicPr>
            <a:picLocks noChangeAspect="1" noChangeArrowheads="1"/>
          </p:cNvPicPr>
          <p:nvPr/>
        </p:nvPicPr>
        <p:blipFill rotWithShape="1">
          <a:blip r:embed="rId2" cstate="print"/>
          <a:srcRect l="54888"/>
          <a:stretch/>
        </p:blipFill>
        <p:spPr bwMode="auto">
          <a:xfrm>
            <a:off x="5197644" y="2638766"/>
            <a:ext cx="3836808" cy="3736855"/>
          </a:xfrm>
          <a:prstGeom prst="rect">
            <a:avLst/>
          </a:prstGeom>
          <a:noFill/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5842844" y="587474"/>
            <a:ext cx="2174694" cy="2815389"/>
          </a:xfrm>
          <a:prstGeom prst="ellipse">
            <a:avLst/>
          </a:prstGeom>
          <a:ln>
            <a:noFill/>
          </a:ln>
        </p:spPr>
      </p:pic>
      <p:cxnSp>
        <p:nvCxnSpPr>
          <p:cNvPr id="11" name="Přímá spojnice 10"/>
          <p:cNvCxnSpPr/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15" name="Šikmý pruh 1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18" name="Šikmý pruh 1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Šikmý pruh 1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21" name="Šikmý pruh 2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Šikmý pruh 2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4" name="Šikmý pruh 2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Šikmý pruh 2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27" name="Šikmý pruh 2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Šikmý pruh 2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FF0000"/>
          </a:solidFill>
        </p:grpSpPr>
        <p:sp>
          <p:nvSpPr>
            <p:cNvPr id="30" name="Šikmý pruh 2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Šikmý pruh 30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33" name="Šikmý pruh 3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4" name="Šikmý pruh 3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6" name="Šikmý pruh 3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7" name="Šikmý pruh 3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9" name="Šikmý pruh 3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Šikmý pruh 39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42" name="Šikmý pruh 4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Šikmý pruh 4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5" name="Šikmý pruh 4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Šikmý pruh 4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48" name="Šikmý pruh 4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" name="Šikmý pruh 4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1" name="Šikmý pruh 5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Šikmý pruh 5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54" name="Šikmý pruh 5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" name="Šikmý pruh 5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Peta\Desktop\PowerPoint\4.png"/>
          <p:cNvPicPr>
            <a:picLocks noChangeAspect="1" noChangeArrowheads="1"/>
          </p:cNvPicPr>
          <p:nvPr/>
        </p:nvPicPr>
        <p:blipFill rotWithShape="1">
          <a:blip r:embed="rId2" cstate="print"/>
          <a:srcRect t="41205" r="56116"/>
          <a:stretch/>
        </p:blipFill>
        <p:spPr bwMode="auto">
          <a:xfrm>
            <a:off x="5288894" y="1187233"/>
            <a:ext cx="5186292" cy="5106689"/>
          </a:xfrm>
          <a:prstGeom prst="rect">
            <a:avLst/>
          </a:prstGeom>
          <a:noFill/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663" t="63809" r="17387" b="5173"/>
          <a:stretch/>
        </p:blipFill>
        <p:spPr>
          <a:xfrm rot="16200000">
            <a:off x="692996" y="2185657"/>
            <a:ext cx="2174694" cy="2815389"/>
          </a:xfrm>
          <a:prstGeom prst="ellipse">
            <a:avLst/>
          </a:prstGeom>
          <a:ln>
            <a:solidFill>
              <a:srgbClr val="00206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169" t="61271" r="19947" b="3992"/>
          <a:stretch/>
        </p:blipFill>
        <p:spPr>
          <a:xfrm rot="16200000">
            <a:off x="1010321" y="4495278"/>
            <a:ext cx="1540042" cy="2382253"/>
          </a:xfrm>
          <a:prstGeom prst="ellipse">
            <a:avLst/>
          </a:prstGeom>
          <a:ln>
            <a:solidFill>
              <a:srgbClr val="002060"/>
            </a:solidFill>
          </a:ln>
        </p:spPr>
      </p:pic>
      <p:cxnSp>
        <p:nvCxnSpPr>
          <p:cNvPr id="11" name="Přímá spojnice 10"/>
          <p:cNvCxnSpPr/>
          <p:nvPr/>
        </p:nvCxnSpPr>
        <p:spPr>
          <a:xfrm>
            <a:off x="3188038" y="0"/>
            <a:ext cx="9003962" cy="7125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23474" y="0"/>
            <a:ext cx="10898701" cy="14250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0" y="185158"/>
            <a:ext cx="12222175" cy="16625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 flipV="1">
            <a:off x="4446444" y="356260"/>
            <a:ext cx="346711" cy="589371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15" name="Šikmý pruh 1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Šikmý pruh 1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5601479" y="123148"/>
            <a:ext cx="346711" cy="589371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18" name="Šikmý pruh 1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9" name="Šikmý pruh 1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 flipV="1">
            <a:off x="10721936" y="93564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1" name="Šikmý pruh 2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2" name="Šikmý pruh 2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 flipV="1">
            <a:off x="11307394" y="1315511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4" name="Šikmý pruh 2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5" name="Šikmý pruh 2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 w="31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 flipV="1">
            <a:off x="3584501" y="-195938"/>
            <a:ext cx="346711" cy="589371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27" name="Šikmý pruh 26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Šikmý pruh 27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 flipV="1">
            <a:off x="11705845" y="270745"/>
            <a:ext cx="346711" cy="598270"/>
            <a:chOff x="4186989" y="1425039"/>
            <a:chExt cx="346711" cy="598270"/>
          </a:xfrm>
          <a:solidFill>
            <a:srgbClr val="00B0F0"/>
          </a:solidFill>
        </p:grpSpPr>
        <p:sp>
          <p:nvSpPr>
            <p:cNvPr id="30" name="Šikmý pruh 29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1" name="Šikmý pruh 30"/>
            <p:cNvSpPr/>
            <p:nvPr/>
          </p:nvSpPr>
          <p:spPr>
            <a:xfrm flipH="1">
              <a:off x="4269005" y="1439121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 flipV="1">
            <a:off x="10029427" y="707854"/>
            <a:ext cx="346711" cy="589371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33" name="Šikmý pruh 32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4" name="Šikmý pruh 33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91837" y="29212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36" name="Šikmý pruh 35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7" name="Šikmý pruh 36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593075" y="562865"/>
            <a:ext cx="377096" cy="292068"/>
            <a:chOff x="4186989" y="1419856"/>
            <a:chExt cx="346711" cy="589371"/>
          </a:xfrm>
          <a:solidFill>
            <a:srgbClr val="FF0000"/>
          </a:solidFill>
        </p:grpSpPr>
        <p:sp>
          <p:nvSpPr>
            <p:cNvPr id="39" name="Šikmý pruh 38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Šikmý pruh 39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4416252" y="875188"/>
            <a:ext cx="377096" cy="292068"/>
            <a:chOff x="4186989" y="1419856"/>
            <a:chExt cx="346711" cy="589371"/>
          </a:xfrm>
          <a:solidFill>
            <a:srgbClr val="00B050"/>
          </a:solidFill>
        </p:grpSpPr>
        <p:sp>
          <p:nvSpPr>
            <p:cNvPr id="42" name="Šikmý pruh 41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3" name="Šikmý pruh 42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9980500" y="1172018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5" name="Šikmý pruh 44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6" name="Šikmý pruh 45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1667189" y="666155"/>
            <a:ext cx="377096" cy="292068"/>
            <a:chOff x="4186989" y="1419856"/>
            <a:chExt cx="346711" cy="589371"/>
          </a:xfrm>
          <a:solidFill>
            <a:srgbClr val="00B0F0"/>
          </a:solidFill>
        </p:grpSpPr>
        <p:sp>
          <p:nvSpPr>
            <p:cNvPr id="48" name="Šikmý pruh 47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9" name="Šikmý pruh 48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1280789" y="184768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1" name="Šikmý pruh 50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Šikmý pruh 51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10691551" y="583870"/>
            <a:ext cx="377096" cy="292068"/>
            <a:chOff x="4186989" y="1419856"/>
            <a:chExt cx="346711" cy="589371"/>
          </a:xfrm>
          <a:solidFill>
            <a:srgbClr val="FFFF00"/>
          </a:solidFill>
        </p:grpSpPr>
        <p:sp>
          <p:nvSpPr>
            <p:cNvPr id="54" name="Šikmý pruh 53"/>
            <p:cNvSpPr/>
            <p:nvPr/>
          </p:nvSpPr>
          <p:spPr>
            <a:xfrm>
              <a:off x="4186989" y="1425039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5" name="Šikmý pruh 54"/>
            <p:cNvSpPr/>
            <p:nvPr/>
          </p:nvSpPr>
          <p:spPr>
            <a:xfrm flipH="1">
              <a:off x="4269005" y="1419856"/>
              <a:ext cx="264695" cy="584188"/>
            </a:xfrm>
            <a:prstGeom prst="diagStrip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6941231" y="-717776"/>
            <a:ext cx="2085162" cy="3368843"/>
          </a:xfrm>
          <a:prstGeom prst="ellipse">
            <a:avLst/>
          </a:prstGeom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726" t="24081" r="25541" b="48039"/>
          <a:stretch/>
        </p:blipFill>
        <p:spPr>
          <a:xfrm rot="16200000">
            <a:off x="737761" y="-456682"/>
            <a:ext cx="2085162" cy="3368843"/>
          </a:xfrm>
          <a:prstGeom prst="ellipse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5141" b="58854" l="0" r="82235">
                        <a14:foregroundMark x1="43176" y1="34645" x2="25353" y2="40547"/>
                        <a14:foregroundMark x1="21588" y1="44140" x2="5353" y2="46749"/>
                        <a14:foregroundMark x1="4588" y1="30240" x2="3824" y2="26946"/>
                        <a14:foregroundMark x1="4588" y1="46749" x2="4412" y2="53208"/>
                        <a14:foregroundMark x1="2294" y1="32036" x2="3059" y2="22412"/>
                        <a14:foregroundMark x1="33294" y1="37553" x2="65294" y2="37553"/>
                        <a14:foregroundMark x1="56765" y1="35201" x2="63765" y2="45081"/>
                        <a14:foregroundMark x1="27824" y1="34773" x2="11765" y2="31223"/>
                        <a14:foregroundMark x1="41235" y1="45509" x2="37118" y2="53892"/>
                        <a14:foregroundMark x1="37294" y1="51540" x2="33118" y2="55689"/>
                        <a14:foregroundMark x1="33882" y1="50299" x2="32353" y2="53636"/>
                        <a14:foregroundMark x1="24824" y1="43328" x2="18000" y2="46878"/>
                        <a14:foregroundMark x1="29941" y1="33533" x2="19882" y2="31779"/>
                        <a14:foregroundMark x1="14235" y1="32720" x2="3824" y2="31352"/>
                        <a14:foregroundMark x1="13471" y1="44953" x2="4941" y2="45766"/>
                        <a14:foregroundMark x1="7059" y1="49615" x2="6471" y2="53208"/>
                        <a14:foregroundMark x1="10059" y1="33961" x2="2118" y2="34517"/>
                        <a14:foregroundMark x1="9294" y1="32720" x2="6118" y2="25321"/>
                        <a14:foregroundMark x1="5706" y1="26133" x2="4176" y2="24337"/>
                        <a14:foregroundMark x1="3647" y1="24465" x2="4765" y2="23524"/>
                        <a14:foregroundMark x1="40294" y1="29983" x2="36353" y2="22412"/>
                        <a14:foregroundMark x1="42000" y1="26946" x2="35412" y2="19119"/>
                        <a14:foregroundMark x1="36706" y1="26946" x2="37647" y2="22840"/>
                        <a14:foregroundMark x1="38235" y1="28743" x2="34059" y2="21600"/>
                        <a14:foregroundMark x1="43353" y1="24337" x2="36882" y2="18306"/>
                        <a14:foregroundMark x1="33529" y1="21471" x2="33294" y2="19376"/>
                        <a14:foregroundMark x1="34824" y1="18991" x2="36529" y2="18135"/>
                        <a14:foregroundMark x1="5529" y1="24636" x2="2882" y2="22541"/>
                        <a14:foregroundMark x1="55824" y1="37382" x2="60000" y2="45381"/>
                        <a14:foregroundMark x1="66235" y1="44696" x2="70353" y2="47861"/>
                        <a14:foregroundMark x1="63353" y1="35329" x2="70529" y2="28486"/>
                        <a14:foregroundMark x1="68118" y1="32720" x2="69588" y2="29170"/>
                        <a14:foregroundMark x1="63765" y1="30111" x2="69588" y2="27246"/>
                        <a14:foregroundMark x1="67941" y1="33148" x2="70765" y2="30924"/>
                        <a14:foregroundMark x1="65294" y1="45766" x2="69588" y2="49102"/>
                        <a14:foregroundMark x1="67353" y1="43028" x2="72824" y2="45252"/>
                        <a14:foregroundMark x1="69824" y1="46493" x2="72824" y2="47690"/>
                        <a14:foregroundMark x1="71118" y1="45937" x2="73588" y2="46493"/>
                        <a14:foregroundMark x1="67706" y1="34217" x2="71529" y2="28614"/>
                        <a14:foregroundMark x1="63353" y1="30539" x2="65471" y2="28486"/>
                        <a14:foregroundMark x1="64294" y1="31779" x2="70176" y2="27246"/>
                        <a14:foregroundMark x1="61471" y1="31908" x2="68118" y2="26946"/>
                        <a14:foregroundMark x1="67706" y1="35885" x2="68882" y2="262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127" r="24594" b="41260"/>
          <a:stretch/>
        </p:blipFill>
        <p:spPr>
          <a:xfrm rot="16200000">
            <a:off x="2258055" y="461080"/>
            <a:ext cx="6625131" cy="52698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6" b="100000" l="59" r="90000">
                        <a14:foregroundMark x1="60941" y1="80154" x2="60941" y2="80154"/>
                        <a14:foregroundMark x1="38235" y1="93755" x2="35412" y2="97049"/>
                        <a14:foregroundMark x1="57353" y1="80411" x2="62412" y2="79726"/>
                        <a14:foregroundMark x1="51647" y1="82763" x2="56353" y2="79726"/>
                        <a14:foregroundMark x1="33294" y1="96236" x2="33294" y2="96236"/>
                        <a14:foregroundMark x1="67529" y1="85372" x2="71118" y2="89478"/>
                        <a14:foregroundMark x1="66765" y1="87425" x2="73765" y2="85629"/>
                        <a14:foregroundMark x1="64529" y1="72712" x2="68471" y2="69718"/>
                        <a14:foregroundMark x1="58471" y1="78101" x2="54118" y2="783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532"/>
          <a:stretch/>
        </p:blipFill>
        <p:spPr>
          <a:xfrm rot="16200000">
            <a:off x="5188134" y="1236716"/>
            <a:ext cx="6599823" cy="37639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66" b="100000" l="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3734"/>
          <a:stretch/>
        </p:blipFill>
        <p:spPr>
          <a:xfrm rot="16200000">
            <a:off x="646332" y="2323047"/>
            <a:ext cx="4986570" cy="3172932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0" y="0"/>
            <a:ext cx="3898232" cy="1708484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Děkujeme za pomoc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7642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kresba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tvary</a:t>
            </a:r>
            <a:r>
              <a:rPr lang="cs-CZ" smtClean="0"/>
              <a:t>, velikosti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Rozeznávání velikosti a tvaru oblečení.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umět rozlišit, co je malé, střední či velké a bude umět pojmenovat určité tvary.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jednotlivých snímcích je zobrazena máma, táta a dcera – každý člen rodiny má jinou velikost oblečení, kterou se dítě učí rozlišovat a přiřazovat.</a:t>
            </a:r>
          </a:p>
          <a:p>
            <a:r>
              <a:rPr lang="cs-CZ" dirty="0" smtClean="0"/>
              <a:t>Kliknutím na člena rodiny se dětem nabídne zpětná vazba pomoci animačních efektů.</a:t>
            </a:r>
          </a:p>
          <a:p>
            <a:r>
              <a:rPr lang="cs-CZ" dirty="0" smtClean="0"/>
              <a:t>Děti také rozlišují barvy a počty kolíčků na prádlo , </a:t>
            </a:r>
            <a:r>
              <a:rPr lang="cs-CZ" dirty="0" smtClean="0"/>
              <a:t>porovnávají, </a:t>
            </a:r>
            <a:r>
              <a:rPr lang="cs-CZ" dirty="0" smtClean="0"/>
              <a:t>které barvy je nejvíce a které nejméně.</a:t>
            </a:r>
          </a:p>
          <a:p>
            <a:r>
              <a:rPr lang="cs-CZ" dirty="0" smtClean="0"/>
              <a:t>Oblečení je možno přiřadit k nějaké činnosti. Příklad u obrázku č</a:t>
            </a:r>
            <a:r>
              <a:rPr lang="cs-CZ" dirty="0" smtClean="0"/>
              <a:t>. 8 </a:t>
            </a:r>
            <a:r>
              <a:rPr lang="cs-CZ" dirty="0" smtClean="0"/>
              <a:t>– pyžamo na spaní.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Uvědomování si, že každý je individuální</a:t>
            </a:r>
          </a:p>
          <a:p>
            <a:r>
              <a:rPr lang="cs-CZ" dirty="0" smtClean="0"/>
              <a:t>Samostatný popis </a:t>
            </a:r>
          </a:p>
          <a:p>
            <a:r>
              <a:rPr lang="cs-CZ" smtClean="0"/>
              <a:t>Samostatné </a:t>
            </a:r>
            <a:r>
              <a:rPr lang="cs-CZ" dirty="0" smtClean="0"/>
              <a:t>vyprávění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352</Words>
  <Application>Microsoft Office PowerPoint</Application>
  <PresentationFormat>Vlastní</PresentationFormat>
  <Paragraphs>49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Medvědí rodina Adámků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odkazy</vt:lpstr>
      <vt:lpstr>Metodický pokyn Integrovaný blok: tvary, velikosti</vt:lpstr>
      <vt:lpstr>Studijní materiály </vt:lpstr>
      <vt:lpstr>   Práce s interaktivním výukovým materiálem 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2015-05-28T20:48:01Z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