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95" r:id="rId4"/>
    <p:sldId id="296" r:id="rId5"/>
    <p:sldId id="283" r:id="rId6"/>
    <p:sldId id="292" r:id="rId7"/>
    <p:sldId id="293" r:id="rId8"/>
    <p:sldId id="294" r:id="rId9"/>
    <p:sldId id="297" r:id="rId10"/>
    <p:sldId id="298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3"/>
    <a:srgbClr val="FFFFFF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162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comments" Target="../comments/commen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comments" Target="../comments/comment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5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comments" Target="../comments/comment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comments" Target="../comments/comment8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Kde bylo nářadí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Pozornost, soustředěnost,</a:t>
            </a:r>
            <a:r>
              <a:rPr lang="cs-CZ" sz="2400" b="0" i="0" dirty="0" smtClean="0"/>
              <a:t> paměť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" t="21818" r="3680" b="8225"/>
          <a:stretch/>
        </p:blipFill>
        <p:spPr>
          <a:xfrm>
            <a:off x="792335" y="1009403"/>
            <a:ext cx="3426384" cy="23585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4477" b="9957"/>
          <a:stretch/>
        </p:blipFill>
        <p:spPr>
          <a:xfrm>
            <a:off x="4355284" y="1009403"/>
            <a:ext cx="3339926" cy="235853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" t="19013" r="2693" b="12507"/>
          <a:stretch/>
        </p:blipFill>
        <p:spPr>
          <a:xfrm>
            <a:off x="7920842" y="1009403"/>
            <a:ext cx="3384468" cy="235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14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" t="21818" r="3680" b="8225"/>
          <a:stretch/>
        </p:blipFill>
        <p:spPr>
          <a:xfrm>
            <a:off x="792335" y="1009403"/>
            <a:ext cx="3426384" cy="23585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3691" b="9957"/>
          <a:stretch/>
        </p:blipFill>
        <p:spPr>
          <a:xfrm>
            <a:off x="843167" y="3737117"/>
            <a:ext cx="3375552" cy="235853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" t="19013" r="2693" b="12507"/>
          <a:stretch/>
        </p:blipFill>
        <p:spPr>
          <a:xfrm>
            <a:off x="7920842" y="1009403"/>
            <a:ext cx="3384468" cy="235853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4488873" y="3765183"/>
            <a:ext cx="3158836" cy="233046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740" y="3769571"/>
            <a:ext cx="3101440" cy="23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85185E-6 L 0.28581 -0.397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307160"/>
              </p:ext>
            </p:extLst>
          </p:nvPr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4477" b="9957"/>
          <a:stretch/>
        </p:blipFill>
        <p:spPr>
          <a:xfrm>
            <a:off x="4355284" y="1009403"/>
            <a:ext cx="3339926" cy="235853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8" t="18121" r="388" b="29758"/>
          <a:stretch/>
        </p:blipFill>
        <p:spPr>
          <a:xfrm>
            <a:off x="1098170" y="1009402"/>
            <a:ext cx="2882982" cy="235853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8" t="17489" r="5498" b="21039"/>
          <a:stretch/>
        </p:blipFill>
        <p:spPr>
          <a:xfrm>
            <a:off x="7953432" y="1009403"/>
            <a:ext cx="3146962" cy="235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0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" t="21818" r="3680" b="8225"/>
          <a:stretch/>
        </p:blipFill>
        <p:spPr>
          <a:xfrm>
            <a:off x="822316" y="3765183"/>
            <a:ext cx="3158836" cy="23585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3691" b="9957"/>
          <a:stretch/>
        </p:blipFill>
        <p:spPr>
          <a:xfrm>
            <a:off x="4380515" y="1009402"/>
            <a:ext cx="3140747" cy="235853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4488873" y="3765183"/>
            <a:ext cx="3158836" cy="233046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8" t="17489" r="5498" b="21039"/>
          <a:stretch/>
        </p:blipFill>
        <p:spPr>
          <a:xfrm>
            <a:off x="8150153" y="3793249"/>
            <a:ext cx="3146962" cy="230240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8" t="18121" r="388" b="29758"/>
          <a:stretch/>
        </p:blipFill>
        <p:spPr>
          <a:xfrm>
            <a:off x="1098170" y="1009402"/>
            <a:ext cx="2882982" cy="235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-0.01485 -0.40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2" y="-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4477" b="9957"/>
          <a:stretch/>
        </p:blipFill>
        <p:spPr>
          <a:xfrm>
            <a:off x="4355284" y="1009403"/>
            <a:ext cx="3339926" cy="235853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1057833" y="1009403"/>
            <a:ext cx="2908859" cy="236611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885" y="1031869"/>
            <a:ext cx="3114756" cy="233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41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4488873" y="3765183"/>
            <a:ext cx="3158836" cy="233046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t="20606" r="14477" b="9957"/>
          <a:stretch/>
        </p:blipFill>
        <p:spPr>
          <a:xfrm>
            <a:off x="4355284" y="1009403"/>
            <a:ext cx="3339926" cy="23585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885" y="1031869"/>
            <a:ext cx="3114756" cy="233606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t="11082"/>
          <a:stretch/>
        </p:blipFill>
        <p:spPr>
          <a:xfrm>
            <a:off x="989331" y="3794417"/>
            <a:ext cx="3222059" cy="224393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662" y="3765183"/>
            <a:ext cx="2991911" cy="224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0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48148E-6 L -0.28855 -0.39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1057833" y="1009403"/>
            <a:ext cx="2908859" cy="23661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t="11082"/>
          <a:stretch/>
        </p:blipFill>
        <p:spPr>
          <a:xfrm>
            <a:off x="4427992" y="1114608"/>
            <a:ext cx="3229266" cy="224895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667" y="1009403"/>
            <a:ext cx="3138876" cy="235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28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12520" y="719666"/>
          <a:ext cx="10652166" cy="29023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50722"/>
                <a:gridCol w="3550722"/>
                <a:gridCol w="3550722"/>
              </a:tblGrid>
              <a:tr h="2902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6" t="15998" r="18245" b="15024"/>
          <a:stretch/>
        </p:blipFill>
        <p:spPr>
          <a:xfrm>
            <a:off x="926572" y="1034667"/>
            <a:ext cx="3158836" cy="233046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12" y="3765183"/>
            <a:ext cx="3114756" cy="233606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t="11082"/>
          <a:stretch/>
        </p:blipFill>
        <p:spPr>
          <a:xfrm>
            <a:off x="4457261" y="1077935"/>
            <a:ext cx="3222059" cy="224393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955" y="3857317"/>
            <a:ext cx="2991911" cy="224393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" t="21818" r="3680" b="8225"/>
          <a:stretch/>
        </p:blipFill>
        <p:spPr>
          <a:xfrm>
            <a:off x="8018725" y="3900311"/>
            <a:ext cx="3185895" cy="220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0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4.07407E-6 L 0.30091 -0.40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9" y="-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pracovním náčiním a jeho využitím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paměťových schopností, vnímání a informační gramotnosti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každém sudém snímku si děti zapamatují jaké nářadí je na obrázku.</a:t>
            </a:r>
          </a:p>
          <a:p>
            <a:r>
              <a:rPr lang="cs-CZ" dirty="0" smtClean="0"/>
              <a:t>Povídáme si k čemu slouží, kdo ho využije a podobně</a:t>
            </a:r>
          </a:p>
          <a:p>
            <a:r>
              <a:rPr lang="cs-CZ" dirty="0" smtClean="0"/>
              <a:t>Na každém lichém snímku poté hledají, které nářadí z poličky zmizelo</a:t>
            </a:r>
          </a:p>
          <a:p>
            <a:r>
              <a:rPr lang="cs-CZ" dirty="0" smtClean="0"/>
              <a:t>Kliknutím na spodní obrázky se dětem nabízí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přiřazují k vybranému nářadí z výukových kartiček správnou profesi a produkt a řadí na magnetickou tabulku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 </a:t>
            </a:r>
            <a:r>
              <a:rPr lang="cs-CZ" dirty="0" smtClean="0"/>
              <a:t>Záměrně si zapamatovat - </a:t>
            </a:r>
            <a:r>
              <a:rPr lang="cs-CZ" dirty="0"/>
              <a:t>Uplatňovat postřeh a rychlost</a:t>
            </a:r>
          </a:p>
          <a:p>
            <a:r>
              <a:rPr lang="cs-CZ" dirty="0"/>
              <a:t>Nechat se získat pro záměrné učení</a:t>
            </a:r>
          </a:p>
          <a:p>
            <a:r>
              <a:rPr lang="cs-CZ" dirty="0"/>
              <a:t>Odlišit hru od systematické povinnosti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</a:t>
            </a:r>
            <a:r>
              <a:rPr lang="cs-CZ" dirty="0" smtClean="0"/>
              <a:t>)</a:t>
            </a:r>
            <a:r>
              <a:rPr lang="cs-CZ" dirty="0"/>
              <a:t> 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290</Words>
  <Application>Microsoft Office PowerPoint</Application>
  <PresentationFormat>Širokoúhlá obrazovka</PresentationFormat>
  <Paragraphs>55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Century Gothic</vt:lpstr>
      <vt:lpstr>Sheer Green 16x9</vt:lpstr>
      <vt:lpstr>Kde bylo nářadí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2015-05-28T20:19:21Z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