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3" r:id="rId5"/>
    <p:sldId id="284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Rodina Adámků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Co</a:t>
            </a:r>
            <a:r>
              <a:rPr lang="cs-CZ" sz="2400" b="0" i="0" dirty="0" smtClean="0"/>
              <a:t> si kdo oblékl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66" b="100000" l="59" r="90000">
                        <a14:foregroundMark x1="60941" y1="80154" x2="60941" y2="80154"/>
                        <a14:foregroundMark x1="38235" y1="93755" x2="35412" y2="97049"/>
                        <a14:foregroundMark x1="57353" y1="80411" x2="62412" y2="79726"/>
                        <a14:foregroundMark x1="51647" y1="82763" x2="56353" y2="79726"/>
                        <a14:foregroundMark x1="33294" y1="96236" x2="33294" y2="96236"/>
                        <a14:foregroundMark x1="67529" y1="85372" x2="71118" y2="89478"/>
                        <a14:foregroundMark x1="66765" y1="87425" x2="73765" y2="85629"/>
                        <a14:foregroundMark x1="64529" y1="72712" x2="68471" y2="69718"/>
                        <a14:foregroundMark x1="58471" y1="78101" x2="54118" y2="7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6200" r="16295"/>
          <a:stretch/>
        </p:blipFill>
        <p:spPr>
          <a:xfrm rot="16200000">
            <a:off x="119753" y="1918597"/>
            <a:ext cx="4174006" cy="30038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91" b="100000" l="0" r="89929">
                        <a14:foregroundMark x1="38759" y1="89080" x2="36724" y2="914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8031"/>
          <a:stretch/>
        </p:blipFill>
        <p:spPr>
          <a:xfrm rot="16200000">
            <a:off x="8273894" y="-150890"/>
            <a:ext cx="2961215" cy="33690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18" b="89963" l="0" r="89929">
                        <a14:foregroundMark x1="76094" y1="19238" x2="35504" y2="32714"/>
                        <a14:foregroundMark x1="38759" y1="28067" x2="15870" y2="29275"/>
                        <a14:foregroundMark x1="10173" y1="29554" x2="7528" y2="35734"/>
                        <a14:foregroundMark x1="75788" y1="31087" x2="51780" y2="36989"/>
                        <a14:foregroundMark x1="72228" y1="28857" x2="57172" y2="27928"/>
                        <a14:backgroundMark x1="65310" y1="79740" x2="33672" y2="721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3978"/>
          <a:stretch/>
        </p:blipFill>
        <p:spPr>
          <a:xfrm rot="16200000">
            <a:off x="8424694" y="2806602"/>
            <a:ext cx="3132627" cy="3842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84 -0.02569 L -0.625 0.37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242" y="2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4" presetClass="exit" presetSubtype="1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982 0.00718 L -0.63034 -0.0870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26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4" presetClass="exit" presetSubtype="1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5141" b="58854" l="0" r="82235">
                        <a14:foregroundMark x1="43176" y1="34645" x2="25353" y2="40547"/>
                        <a14:foregroundMark x1="21588" y1="44140" x2="5353" y2="46749"/>
                        <a14:foregroundMark x1="4588" y1="30240" x2="3824" y2="26946"/>
                        <a14:foregroundMark x1="4588" y1="46749" x2="4412" y2="53208"/>
                        <a14:foregroundMark x1="2294" y1="32036" x2="3059" y2="22412"/>
                        <a14:foregroundMark x1="33294" y1="37553" x2="65294" y2="37553"/>
                        <a14:foregroundMark x1="56765" y1="35201" x2="63765" y2="45081"/>
                        <a14:foregroundMark x1="27824" y1="34773" x2="11765" y2="31223"/>
                        <a14:foregroundMark x1="41235" y1="45509" x2="37118" y2="53892"/>
                        <a14:foregroundMark x1="37294" y1="51540" x2="33118" y2="55689"/>
                        <a14:foregroundMark x1="33882" y1="50299" x2="32353" y2="53636"/>
                        <a14:foregroundMark x1="24824" y1="43328" x2="18000" y2="46878"/>
                        <a14:foregroundMark x1="29941" y1="33533" x2="19882" y2="31779"/>
                        <a14:foregroundMark x1="14235" y1="32720" x2="3824" y2="31352"/>
                        <a14:foregroundMark x1="13471" y1="44953" x2="4941" y2="45766"/>
                        <a14:foregroundMark x1="7059" y1="49615" x2="6471" y2="53208"/>
                        <a14:foregroundMark x1="10059" y1="33961" x2="2118" y2="34517"/>
                        <a14:foregroundMark x1="9294" y1="32720" x2="6118" y2="25321"/>
                        <a14:foregroundMark x1="5706" y1="26133" x2="4176" y2="24337"/>
                        <a14:foregroundMark x1="3647" y1="24465" x2="4765" y2="23524"/>
                        <a14:foregroundMark x1="40294" y1="29983" x2="36353" y2="22412"/>
                        <a14:foregroundMark x1="42000" y1="26946" x2="35412" y2="19119"/>
                        <a14:foregroundMark x1="36706" y1="26946" x2="37647" y2="22840"/>
                        <a14:foregroundMark x1="38235" y1="28743" x2="34059" y2="21600"/>
                        <a14:foregroundMark x1="43353" y1="24337" x2="36882" y2="18306"/>
                        <a14:foregroundMark x1="33529" y1="21471" x2="33294" y2="19376"/>
                        <a14:foregroundMark x1="34824" y1="18991" x2="36529" y2="18135"/>
                        <a14:foregroundMark x1="5529" y1="24636" x2="2882" y2="22541"/>
                        <a14:foregroundMark x1="55824" y1="37382" x2="60000" y2="45381"/>
                        <a14:foregroundMark x1="66235" y1="44696" x2="70353" y2="47861"/>
                        <a14:foregroundMark x1="63353" y1="35329" x2="70529" y2="28486"/>
                        <a14:foregroundMark x1="68118" y1="32720" x2="69588" y2="29170"/>
                        <a14:foregroundMark x1="63765" y1="30111" x2="69588" y2="27246"/>
                        <a14:foregroundMark x1="67941" y1="33148" x2="70765" y2="30924"/>
                        <a14:foregroundMark x1="65294" y1="45766" x2="69588" y2="49102"/>
                        <a14:foregroundMark x1="67353" y1="43028" x2="72824" y2="45252"/>
                        <a14:foregroundMark x1="69824" y1="46493" x2="72824" y2="47690"/>
                        <a14:foregroundMark x1="71118" y1="45937" x2="73588" y2="46493"/>
                        <a14:foregroundMark x1="67706" y1="34217" x2="71529" y2="28614"/>
                        <a14:foregroundMark x1="63353" y1="30539" x2="65471" y2="28486"/>
                        <a14:foregroundMark x1="64294" y1="31779" x2="70176" y2="27246"/>
                        <a14:foregroundMark x1="61471" y1="31908" x2="68118" y2="26946"/>
                        <a14:foregroundMark x1="67706" y1="35885" x2="68882" y2="262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80406" y="-358219"/>
            <a:ext cx="4986570" cy="6858000"/>
          </a:xfrm>
          <a:prstGeom prst="rect">
            <a:avLst/>
          </a:prstGeom>
        </p:spPr>
      </p:pic>
      <p:pic>
        <p:nvPicPr>
          <p:cNvPr id="2050" name="Picture 2" descr="C:\Users\Peta\Desktop\PowerPoint\1.png"/>
          <p:cNvPicPr>
            <a:picLocks noChangeAspect="1" noChangeArrowheads="1"/>
          </p:cNvPicPr>
          <p:nvPr/>
        </p:nvPicPr>
        <p:blipFill rotWithShape="1">
          <a:blip r:embed="rId4" cstate="print"/>
          <a:srcRect t="21265" b="18585"/>
          <a:stretch/>
        </p:blipFill>
        <p:spPr bwMode="auto">
          <a:xfrm>
            <a:off x="8497330" y="152401"/>
            <a:ext cx="3443927" cy="3257550"/>
          </a:xfrm>
          <a:prstGeom prst="rect">
            <a:avLst/>
          </a:prstGeom>
          <a:noFill/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89991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6806" b="52222"/>
          <a:stretch/>
        </p:blipFill>
        <p:spPr>
          <a:xfrm rot="16200000">
            <a:off x="9075020" y="3212229"/>
            <a:ext cx="2652559" cy="32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953 -0.01643 L -0.65182 0.339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15" y="17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4" presetClass="exit" presetSubtype="1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87 0.05648 L -0.6612 -0.0935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67" y="-7500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14" presetClass="exit" presetSubtype="1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66" b="10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-2493285" y="-320512"/>
            <a:ext cx="498657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45" b="100000" l="0" r="8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2609" r="47042"/>
          <a:stretch/>
        </p:blipFill>
        <p:spPr>
          <a:xfrm rot="16200000">
            <a:off x="9124805" y="-209407"/>
            <a:ext cx="2640775" cy="325008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80026" l="0" r="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" t="9422" r="45795" b="41967"/>
          <a:stretch/>
        </p:blipFill>
        <p:spPr>
          <a:xfrm rot="16200000">
            <a:off x="8964060" y="2885039"/>
            <a:ext cx="270303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0 L -0.68594 0.4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97" y="2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4" presetClass="exit" presetSubtype="1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2.59259E-6 L -0.68593 -0.0319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97" y="-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4" presetClass="exit" presetSubtype="1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kresba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oblečení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Obrázky znázorňují členy rodiny a jejich oblečení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Umění přiřazení a rozlišení tvarů a velikostí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1-3 obrázky znázorňují mámu, tátu a dceru. </a:t>
            </a:r>
          </a:p>
          <a:p>
            <a:r>
              <a:rPr lang="cs-CZ" dirty="0" smtClean="0"/>
              <a:t>Každý se obléká jinak a s dítětem si o tom povídáme.</a:t>
            </a:r>
          </a:p>
          <a:p>
            <a:r>
              <a:rPr lang="cs-CZ" dirty="0" smtClean="0"/>
              <a:t>Na </a:t>
            </a:r>
            <a:r>
              <a:rPr lang="cs-CZ" dirty="0" smtClean="0"/>
              <a:t>jednotlivá </a:t>
            </a:r>
            <a:r>
              <a:rPr lang="cs-CZ" dirty="0" smtClean="0"/>
              <a:t>oblečení můžeme vymýšlet příběh.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Vytvářet pohodu a bezpečí</a:t>
            </a:r>
          </a:p>
          <a:p>
            <a:r>
              <a:rPr lang="cs-CZ" dirty="0" smtClean="0"/>
              <a:t>Uvědomování si důležitosti rodiny a rozdílných funkcí v ní</a:t>
            </a:r>
          </a:p>
          <a:p>
            <a:r>
              <a:rPr lang="cs-CZ" dirty="0" smtClean="0"/>
              <a:t>Pojmenování toho, co kdo dělá a proč</a:t>
            </a:r>
          </a:p>
          <a:p>
            <a:r>
              <a:rPr lang="cs-CZ" dirty="0" smtClean="0"/>
              <a:t>Uvědomění si, že každé oblečení má svoji funkci a je dobré, abychom je rozlišovali.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237</Words>
  <Application>Microsoft Office PowerPoint</Application>
  <PresentationFormat>Vlastní</PresentationFormat>
  <Paragraphs>44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Rodina Adámků</vt:lpstr>
      <vt:lpstr>Snímek 2</vt:lpstr>
      <vt:lpstr>Snímek 3</vt:lpstr>
      <vt:lpstr>Snímek 4</vt:lpstr>
      <vt:lpstr>Použité odkazy</vt:lpstr>
      <vt:lpstr>Metodický pokyn Integrovaný blok: oblečení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2015-05-28T21:04:08Z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