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Default Extension="gif" ContentType="image/gif"/>
  <Override PartName="/ppt/comments/comment1.xml" ContentType="application/vnd.openxmlformats-officedocument.presentationml.comments+xml"/>
  <Override PartName="/ppt/comments/comment2.xml" ContentType="application/vnd.openxmlformats-officedocument.presentationml.comment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648" r:id="rId2"/>
  </p:sldMasterIdLst>
  <p:notesMasterIdLst>
    <p:notesMasterId r:id="rId14"/>
  </p:notesMasterIdLst>
  <p:handoutMasterIdLst>
    <p:handoutMasterId r:id="rId15"/>
  </p:handoutMasterIdLst>
  <p:sldIdLst>
    <p:sldId id="272" r:id="rId3"/>
    <p:sldId id="282" r:id="rId4"/>
    <p:sldId id="284" r:id="rId5"/>
    <p:sldId id="283" r:id="rId6"/>
    <p:sldId id="275" r:id="rId7"/>
    <p:sldId id="276" r:id="rId8"/>
    <p:sldId id="277" r:id="rId9"/>
    <p:sldId id="278" r:id="rId10"/>
    <p:sldId id="279" r:id="rId11"/>
    <p:sldId id="280" r:id="rId12"/>
    <p:sldId id="281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or" initials="A" lastIdx="2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FFFFC"/>
    <a:srgbClr val="FEF8E3"/>
    <a:srgbClr val="FFFEFB"/>
    <a:srgbClr val="FEF8E4"/>
    <a:srgbClr val="FEF9E6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13" autoAdjust="0"/>
    <p:restoredTop sz="94918" autoAdjust="0"/>
  </p:normalViewPr>
  <p:slideViewPr>
    <p:cSldViewPr snapToGrid="0">
      <p:cViewPr varScale="1">
        <p:scale>
          <a:sx n="77" d="100"/>
          <a:sy n="77" d="100"/>
        </p:scale>
        <p:origin x="-114" y="-630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-630"/>
    </p:cViewPr>
  </p:outlin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4" d="100"/>
          <a:sy n="94" d="100"/>
        </p:scale>
        <p:origin x="1932" y="108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1.xml"/><Relationship Id="rId16" Type="http://schemas.openxmlformats.org/officeDocument/2006/relationships/commentAuthors" Target="commentAuthors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notesMaster" Target="notesMasters/notesMaster1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1">
    <p:pos x="7680" y="-46"/>
    <p:text/>
    <p:extLst>
      <p:ext uri="{C676402C-5697-4E1C-873F-D02D1690AC5C}">
        <p15:threadingInfo xmlns:p15="http://schemas.microsoft.com/office/powerpoint/2012/main" xmlns="" timeZoneBias="-60"/>
      </p:ext>
    </p:extLst>
  </p:cm>
</p:cmLst>
</file>

<file path=ppt/comments/comment2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2">
    <p:pos x="7680" y="-46"/>
    <p:text/>
  </p:cm>
</p:cmLst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cs-CZ" smtClean="0"/>
              <a:pPr/>
              <a:t>28.5.2015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57782754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cs-CZ" smtClean="0"/>
              <a:pPr/>
              <a:t>28.5.2015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111367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60410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Úvodní snímek"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4"/>
          <p:cNvGrpSpPr/>
          <p:nvPr/>
        </p:nvGrpSpPr>
        <p:grpSpPr>
          <a:xfrm>
            <a:off x="0" y="0"/>
            <a:ext cx="12188825" cy="713232"/>
            <a:chOff x="0" y="0"/>
            <a:chExt cx="12188825" cy="713232"/>
          </a:xfrm>
        </p:grpSpPr>
        <p:sp>
          <p:nvSpPr>
            <p:cNvPr id="7" name="Obdélník 6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0" y="0"/>
            <a:ext cx="713232" cy="6858000"/>
            <a:chOff x="0" y="0"/>
            <a:chExt cx="713232" cy="6858000"/>
          </a:xfrm>
        </p:grpSpPr>
        <p:sp>
          <p:nvSpPr>
            <p:cNvPr id="12" name="Obdélník 11"/>
            <p:cNvSpPr/>
            <p:nvPr/>
          </p:nvSpPr>
          <p:spPr>
            <a:xfrm flipH="1">
              <a:off x="7315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H="1">
              <a:off x="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11476762" y="0"/>
            <a:ext cx="746886" cy="6858000"/>
            <a:chOff x="11476762" y="0"/>
            <a:chExt cx="746886" cy="6858000"/>
          </a:xfrm>
        </p:grpSpPr>
        <p:sp>
          <p:nvSpPr>
            <p:cNvPr id="15" name="Obdélník 14"/>
            <p:cNvSpPr/>
            <p:nvPr/>
          </p:nvSpPr>
          <p:spPr>
            <a:xfrm flipH="1">
              <a:off x="1147676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H="1">
              <a:off x="1202093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flipV="1">
            <a:off x="0" y="6144768"/>
            <a:ext cx="12188825" cy="713232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68"/>
            <a:ext cx="9601200" cy="1904337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  <p:sp>
        <p:nvSpPr>
          <p:cNvPr id="22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2802772" y="6291470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382882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673352"/>
            <a:ext cx="9509760" cy="352481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159342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16736" y="0"/>
            <a:ext cx="12188825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95400" y="1188720"/>
            <a:ext cx="9601200" cy="1375576"/>
          </a:xfrm>
        </p:spPr>
        <p:txBody>
          <a:bodyPr anchor="b">
            <a:normAutofit/>
          </a:bodyPr>
          <a:lstStyle>
            <a:lvl1pPr algn="ctr">
              <a:defRPr sz="5400" b="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295400" y="2618762"/>
            <a:ext cx="9601200" cy="914400"/>
          </a:xfrm>
        </p:spPr>
        <p:txBody>
          <a:bodyPr anchor="t"/>
          <a:lstStyle>
            <a:lvl1pPr marL="0" indent="0" algn="ctr">
              <a:spcBef>
                <a:spcPts val="0"/>
              </a:spcBef>
              <a:buNone/>
              <a:defRPr sz="200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pic>
        <p:nvPicPr>
          <p:cNvPr id="14" name="Obrázek 1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97457" y="3587628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158437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34112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27888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6EF73-9DB8-4763-865F-2F88181A473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230561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134112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27888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27888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Zástupný symbol pro zápatí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057080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42011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59003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>
            <a:off x="0" y="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48640" y="1005840"/>
            <a:ext cx="7223760" cy="416250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962108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35946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iál 1Zástupný symbol pro obrázek 2"/>
          <p:cNvSpPr>
            <a:spLocks noGrp="1"/>
          </p:cNvSpPr>
          <p:nvPr>
            <p:ph type="pic" idx="1"/>
          </p:nvPr>
        </p:nvSpPr>
        <p:spPr>
          <a:xfrm>
            <a:off x="548640" y="548640"/>
            <a:ext cx="6675120" cy="5760720"/>
          </a:xfrm>
          <a:noFill/>
        </p:spPr>
        <p:txBody>
          <a:bodyPr/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164592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>
          <a:xfrm>
            <a:off x="582783" y="6387435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grpSp>
        <p:nvGrpSpPr>
          <p:cNvPr id="8" name="Skupina 6"/>
          <p:cNvGrpSpPr/>
          <p:nvPr/>
        </p:nvGrpSpPr>
        <p:grpSpPr>
          <a:xfrm>
            <a:off x="0" y="0"/>
            <a:ext cx="7772400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 flipV="1">
            <a:off x="0" y="6309360"/>
            <a:ext cx="7772400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 rot="5400000" flipV="1">
            <a:off x="-3154680" y="3154680"/>
            <a:ext cx="6858000" cy="548640"/>
            <a:chOff x="0" y="0"/>
            <a:chExt cx="12188825" cy="713232"/>
          </a:xfrm>
        </p:grpSpPr>
        <p:sp>
          <p:nvSpPr>
            <p:cNvPr id="15" name="Obdélník 14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rot="16200000" flipH="1" flipV="1">
            <a:off x="4069079" y="3154681"/>
            <a:ext cx="6858000" cy="548640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pic>
        <p:nvPicPr>
          <p:cNvPr id="20" name="Obrázek 1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66199" y="5207144"/>
            <a:ext cx="5040000" cy="1101335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71734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gif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20000"/>
                <a:lumOff val="80000"/>
                <a:alpha val="56000"/>
              </a:schemeClr>
            </a:gs>
            <a:gs pos="79000">
              <a:schemeClr val="bg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 bwMode="auto"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 bwMode="auto"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 bwMode="auto"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1341120" y="438912"/>
            <a:ext cx="9509760" cy="108813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73352"/>
            <a:ext cx="950976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875776" y="6391656"/>
            <a:ext cx="96012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3"/>
          </p:nvPr>
        </p:nvSpPr>
        <p:spPr>
          <a:xfrm>
            <a:off x="1341120" y="6391656"/>
            <a:ext cx="7159752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baseline="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10210800" y="6391656"/>
            <a:ext cx="64008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 userDrawn="1"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63760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0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dt="0"/>
  <p:txStyles>
    <p:titleStyle>
      <a:lvl1pPr marL="0" indent="0" algn="l" defTabSz="914400" rtl="0" eaLnBrk="1" latinLnBrk="0" hangingPunct="1">
        <a:lnSpc>
          <a:spcPct val="90000"/>
        </a:lnSpc>
        <a:spcBef>
          <a:spcPct val="0"/>
        </a:spcBef>
        <a:buFont typeface="Arial" pitchFamily="34" charset="0"/>
        <a:buNone/>
        <a:defRPr sz="3400" kern="1200">
          <a:solidFill>
            <a:schemeClr val="tx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3" pos="3840" userDrawn="1">
          <p15:clr>
            <a:srgbClr val="F26B43"/>
          </p15:clr>
        </p15:guide>
        <p15:guide id="5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Relationship Id="rId5" Type="http://schemas.openxmlformats.org/officeDocument/2006/relationships/comments" Target="../comments/comment1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16.png"/><Relationship Id="rId3" Type="http://schemas.openxmlformats.org/officeDocument/2006/relationships/audio" Target="../media/audio2.wav"/><Relationship Id="rId7" Type="http://schemas.openxmlformats.org/officeDocument/2006/relationships/image" Target="../media/image10.png"/><Relationship Id="rId12" Type="http://schemas.openxmlformats.org/officeDocument/2006/relationships/image" Target="../media/image1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0" Type="http://schemas.openxmlformats.org/officeDocument/2006/relationships/image" Target="../media/image13.png"/><Relationship Id="rId4" Type="http://schemas.openxmlformats.org/officeDocument/2006/relationships/audio" Target="../media/audio3.wav"/><Relationship Id="rId9" Type="http://schemas.openxmlformats.org/officeDocument/2006/relationships/image" Target="../media/image12.png"/><Relationship Id="rId14" Type="http://schemas.openxmlformats.org/officeDocument/2006/relationships/comments" Target="../comments/commen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dumy.cz/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1614488"/>
            <a:ext cx="9601200" cy="1094917"/>
          </a:xfrm>
          <a:noFill/>
        </p:spPr>
        <p:txBody>
          <a:bodyPr anchor="t"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marL="0" indent="0" algn="ctr" defTabSz="914400">
              <a:lnSpc>
                <a:spcPct val="90000"/>
              </a:lnSpc>
              <a:spcBef>
                <a:spcPts val="0"/>
              </a:spcBef>
              <a:buNone/>
            </a:pPr>
            <a:r>
              <a:rPr lang="cs-CZ" sz="4000" b="1" dirty="0" smtClean="0">
                <a:solidFill>
                  <a:srgbClr val="624D38">
                    <a:lumMod val="75000"/>
                  </a:srgbClr>
                </a:solidFill>
                <a:latin typeface="Century Gothic"/>
              </a:rPr>
              <a:t>Délka letu</a:t>
            </a:r>
            <a:endParaRPr lang="cs-CZ" sz="4000" b="1" i="0" dirty="0">
              <a:solidFill>
                <a:srgbClr val="624D38">
                  <a:lumMod val="75000"/>
                </a:srgbClr>
              </a:solidFill>
              <a:latin typeface="Century Gothic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marL="0" indent="0" algn="ctr">
              <a:spcBef>
                <a:spcPts val="0"/>
              </a:spcBef>
              <a:buNone/>
            </a:pPr>
            <a:r>
              <a:rPr lang="cs-CZ" dirty="0" smtClean="0"/>
              <a:t>PŘEDMATEMATICKÁ OBLAST</a:t>
            </a:r>
            <a:endParaRPr lang="cs-CZ" sz="2400" b="0" i="0" baseline="0" dirty="0"/>
          </a:p>
        </p:txBody>
      </p:sp>
    </p:spTree>
    <p:extLst>
      <p:ext uri="{BB962C8B-B14F-4D97-AF65-F5344CB8AC3E}">
        <p14:creationId xmlns:p14="http://schemas.microsoft.com/office/powerpoint/2010/main" xmlns="" val="2671542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488767" y="5061599"/>
            <a:ext cx="5847008" cy="1210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solidFill>
            <a:srgbClr val="FEF9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2879265" y="256509"/>
            <a:ext cx="317907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Ptačí říše</a:t>
            </a:r>
            <a:endParaRPr lang="cs-CZ" sz="54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04156" y="1179839"/>
            <a:ext cx="4082804" cy="2538989"/>
          </a:xfrm>
          <a:prstGeom prst="rect">
            <a:avLst/>
          </a:prstGeom>
        </p:spPr>
      </p:pic>
      <p:sp>
        <p:nvSpPr>
          <p:cNvPr id="7" name="Obdélník 6"/>
          <p:cNvSpPr/>
          <p:nvPr/>
        </p:nvSpPr>
        <p:spPr>
          <a:xfrm>
            <a:off x="400309" y="3546325"/>
            <a:ext cx="2704587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32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</a:rPr>
              <a:t>HÝL OBECNÝ</a:t>
            </a:r>
            <a:endParaRPr lang="cs-CZ" sz="32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962069" y="607407"/>
            <a:ext cx="3183642" cy="2729490"/>
          </a:xfrm>
          <a:prstGeom prst="rect">
            <a:avLst/>
          </a:prstGeom>
        </p:spPr>
      </p:pic>
      <p:sp>
        <p:nvSpPr>
          <p:cNvPr id="9" name="Obdélník 8"/>
          <p:cNvSpPr/>
          <p:nvPr/>
        </p:nvSpPr>
        <p:spPr>
          <a:xfrm>
            <a:off x="6394664" y="3134053"/>
            <a:ext cx="4069181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3200" b="0" cap="none" spc="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/>
              </a:rPr>
              <a:t>SÝKORA KOŇADRA</a:t>
            </a:r>
            <a:endParaRPr lang="cs-CZ" sz="32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10" name="Obrázek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513486" y="3546325"/>
            <a:ext cx="2472588" cy="3066051"/>
          </a:xfrm>
          <a:prstGeom prst="rect">
            <a:avLst/>
          </a:prstGeom>
        </p:spPr>
      </p:pic>
      <p:sp>
        <p:nvSpPr>
          <p:cNvPr id="12" name="Obdélník 11"/>
          <p:cNvSpPr/>
          <p:nvPr/>
        </p:nvSpPr>
        <p:spPr>
          <a:xfrm>
            <a:off x="5567305" y="5585800"/>
            <a:ext cx="2451312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3200" b="0" cap="none" spc="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/>
              </a:rPr>
              <a:t>KOS ČERNÝ</a:t>
            </a:r>
            <a:endParaRPr lang="cs-CZ" sz="32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19421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bdélník 13"/>
          <p:cNvSpPr/>
          <p:nvPr/>
        </p:nvSpPr>
        <p:spPr>
          <a:xfrm>
            <a:off x="0" y="4957757"/>
            <a:ext cx="12192000" cy="1571625"/>
          </a:xfrm>
          <a:prstGeom prst="rect">
            <a:avLst/>
          </a:prstGeom>
          <a:solidFill>
            <a:srgbClr val="FFFEF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3</a:t>
            </a:fld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solidFill>
            <a:srgbClr val="FEF8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Obdélník 1"/>
          <p:cNvSpPr/>
          <p:nvPr/>
        </p:nvSpPr>
        <p:spPr>
          <a:xfrm>
            <a:off x="325035" y="650383"/>
            <a:ext cx="1105766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54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Měrná délka (centimetr)</a:t>
            </a:r>
            <a:endParaRPr lang="cs-CZ" sz="5400" b="1" cap="none" spc="0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77025" y="2570880"/>
            <a:ext cx="10058400" cy="35749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78461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03054" y="5004347"/>
            <a:ext cx="5847008" cy="1210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solidFill>
            <a:srgbClr val="FEF8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03833" y="108284"/>
            <a:ext cx="2022210" cy="2052882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54299" y="132712"/>
            <a:ext cx="1998147" cy="2028454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951970" y="96070"/>
            <a:ext cx="2034242" cy="2065096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67810" y="5517930"/>
            <a:ext cx="1255500" cy="780763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flipH="1">
            <a:off x="5086684" y="5378116"/>
            <a:ext cx="1165040" cy="920578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flipH="1">
            <a:off x="8691460" y="4964526"/>
            <a:ext cx="989908" cy="1290255"/>
          </a:xfrm>
          <a:prstGeom prst="rect">
            <a:avLst/>
          </a:prstGeom>
        </p:spPr>
      </p:pic>
      <p:pic>
        <p:nvPicPr>
          <p:cNvPr id="44" name="Obrázek 43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8818029">
            <a:off x="4705292" y="2189201"/>
            <a:ext cx="1801372" cy="179832"/>
          </a:xfrm>
          <a:prstGeom prst="rect">
            <a:avLst/>
          </a:prstGeom>
        </p:spPr>
      </p:pic>
      <p:pic>
        <p:nvPicPr>
          <p:cNvPr id="46" name="Obrázek 45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7618482">
            <a:off x="3093848" y="4566862"/>
            <a:ext cx="1801372" cy="179832"/>
          </a:xfrm>
          <a:prstGeom prst="rect">
            <a:avLst/>
          </a:prstGeom>
        </p:spPr>
      </p:pic>
      <p:pic>
        <p:nvPicPr>
          <p:cNvPr id="47" name="Obrázek 46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3734456">
            <a:off x="2925357" y="3161110"/>
            <a:ext cx="1801372" cy="179832"/>
          </a:xfrm>
          <a:prstGeom prst="rect">
            <a:avLst/>
          </a:prstGeom>
        </p:spPr>
      </p:pic>
      <p:pic>
        <p:nvPicPr>
          <p:cNvPr id="48" name="Obrázek 47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455561">
            <a:off x="3219283" y="2653128"/>
            <a:ext cx="1801372" cy="179832"/>
          </a:xfrm>
          <a:prstGeom prst="rect">
            <a:avLst/>
          </a:prstGeom>
        </p:spPr>
      </p:pic>
      <p:pic>
        <p:nvPicPr>
          <p:cNvPr id="49" name="Obrázek 48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54295" y="5288200"/>
            <a:ext cx="1801372" cy="179832"/>
          </a:xfrm>
          <a:prstGeom prst="rect">
            <a:avLst/>
          </a:prstGeom>
        </p:spPr>
      </p:pic>
      <p:pic>
        <p:nvPicPr>
          <p:cNvPr id="50" name="Obrázek 49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8593581">
            <a:off x="5351940" y="4631241"/>
            <a:ext cx="1801372" cy="179832"/>
          </a:xfrm>
          <a:prstGeom prst="rect">
            <a:avLst/>
          </a:prstGeom>
        </p:spPr>
      </p:pic>
      <p:pic>
        <p:nvPicPr>
          <p:cNvPr id="51" name="Obrázek 50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9682696">
            <a:off x="7711048" y="2189201"/>
            <a:ext cx="1801372" cy="179832"/>
          </a:xfrm>
          <a:prstGeom prst="rect">
            <a:avLst/>
          </a:prstGeom>
        </p:spPr>
      </p:pic>
      <p:pic>
        <p:nvPicPr>
          <p:cNvPr id="52" name="Obrázek 51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8593581">
            <a:off x="6439940" y="3314206"/>
            <a:ext cx="1801372" cy="179832"/>
          </a:xfrm>
          <a:prstGeom prst="rect">
            <a:avLst/>
          </a:prstGeom>
        </p:spPr>
      </p:pic>
      <p:pic>
        <p:nvPicPr>
          <p:cNvPr id="53" name="Obrázek 52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3874148">
            <a:off x="7815333" y="4557278"/>
            <a:ext cx="1801372" cy="179832"/>
          </a:xfrm>
          <a:prstGeom prst="rect">
            <a:avLst/>
          </a:prstGeom>
        </p:spPr>
      </p:pic>
      <p:pic>
        <p:nvPicPr>
          <p:cNvPr id="54" name="Obrázek 53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1516126">
            <a:off x="6517882" y="3707429"/>
            <a:ext cx="1801372" cy="179832"/>
          </a:xfrm>
          <a:prstGeom prst="rect">
            <a:avLst/>
          </a:prstGeom>
        </p:spPr>
      </p:pic>
      <p:pic>
        <p:nvPicPr>
          <p:cNvPr id="55" name="Obrázek 54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1988804">
            <a:off x="4947618" y="3255407"/>
            <a:ext cx="1801372" cy="179832"/>
          </a:xfrm>
          <a:prstGeom prst="rect">
            <a:avLst/>
          </a:prstGeom>
        </p:spPr>
      </p:pic>
      <p:pic>
        <p:nvPicPr>
          <p:cNvPr id="56" name="Obrázek 55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0800000">
            <a:off x="3285312" y="2966159"/>
            <a:ext cx="1801372" cy="179832"/>
          </a:xfrm>
          <a:prstGeom prst="rect">
            <a:avLst/>
          </a:prstGeom>
        </p:spPr>
      </p:pic>
      <p:pic>
        <p:nvPicPr>
          <p:cNvPr id="57" name="Obrázek 56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4176043">
            <a:off x="1914252" y="2306903"/>
            <a:ext cx="1801372" cy="179832"/>
          </a:xfrm>
          <a:prstGeom prst="rect">
            <a:avLst/>
          </a:prstGeom>
        </p:spPr>
      </p:pic>
      <p:sp>
        <p:nvSpPr>
          <p:cNvPr id="58" name="Šipka dolů 57">
            <a:hlinkClick r:id="" action="ppaction://hlinkshowjump?jump=nextslide"/>
          </p:cNvPr>
          <p:cNvSpPr/>
          <p:nvPr/>
        </p:nvSpPr>
        <p:spPr>
          <a:xfrm>
            <a:off x="11422490" y="5838405"/>
            <a:ext cx="581891" cy="697031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875777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Click="0">
        <p:fade/>
      </p:transition>
    </mc:Choice>
    <mc:Fallback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159 -0.08009 L 0.128 -0.07314 L 0.18751 -0.30069 L 0.10092 -0.48009 L 0.2431 -0.44328 L 0.34532 -0.61782 " pathEditMode="relative" ptsTypes="AAAAAA">
                                      <p:cBhvr>
                                        <p:cTn id="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Hýl obecný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78 -0.0787 L 0.09571 -0.26667 L 0.18607 -0.45764 L 0.32592 -0.60602 " pathEditMode="relative" ptsTypes="AAAA">
                                      <p:cBhvr>
                                        <p:cTn id="1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ýkora koňad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05 -0.03356 L -0.08295 -0.22453 L -0.2142 -0.27314 L -0.34714 -0.35486 L -0.48855 -0.35185 L -0.58399 -0.57592 " pathEditMode="relative" rAng="0" ptsTypes="AAAAAA">
                                      <p:cBhvr>
                                        <p:cTn id="1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154" y="-27130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Kos černý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odkazy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2386013"/>
            <a:ext cx="9509760" cy="2812152"/>
          </a:xfrm>
        </p:spPr>
        <p:txBody>
          <a:bodyPr/>
          <a:lstStyle/>
          <a:p>
            <a:r>
              <a:rPr lang="cs-CZ" dirty="0" smtClean="0"/>
              <a:t>Obrázky: vlastní zdroje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55300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Metodický pokyn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>I</a:t>
            </a:r>
            <a:r>
              <a:rPr lang="cs-CZ" dirty="0" smtClean="0"/>
              <a:t>ntegrovaný blok: matematika v přírodě</a:t>
            </a:r>
            <a:endParaRPr lang="cs-CZ" sz="27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527048"/>
            <a:ext cx="9509760" cy="3671117"/>
          </a:xfrm>
        </p:spPr>
        <p:txBody>
          <a:bodyPr>
            <a:normAutofit lnSpcReduction="10000"/>
          </a:bodyPr>
          <a:lstStyle/>
          <a:p>
            <a:pPr marL="45720" indent="0">
              <a:buNone/>
            </a:pPr>
            <a:endParaRPr lang="cs-CZ" b="1" dirty="0"/>
          </a:p>
          <a:p>
            <a:r>
              <a:rPr lang="cs-CZ" sz="1700" b="1" dirty="0"/>
              <a:t>Popis</a:t>
            </a:r>
          </a:p>
          <a:p>
            <a:r>
              <a:rPr lang="cs-CZ" sz="1700" dirty="0" smtClean="0"/>
              <a:t>Děti si zopakují názvy přezimujících ptáků našich krajin, čím se živí, kde se nejčastěji vyskytují, vše o jejich hnízdění a péči o mláďata</a:t>
            </a:r>
          </a:p>
          <a:p>
            <a:r>
              <a:rPr lang="cs-CZ" sz="1700" dirty="0" smtClean="0"/>
              <a:t>Pomocí interaktivní hry se v dalších snímcích seznamují s </a:t>
            </a:r>
            <a:r>
              <a:rPr lang="cs-CZ" sz="1700" dirty="0" smtClean="0"/>
              <a:t>jednotkou </a:t>
            </a:r>
            <a:r>
              <a:rPr lang="cs-CZ" sz="1700" dirty="0" smtClean="0"/>
              <a:t>délky – centimetrem, jeho vlastnostmi, s využitím měření délky v běžném životě a </a:t>
            </a:r>
            <a:r>
              <a:rPr lang="cs-CZ" sz="1700" dirty="0" smtClean="0"/>
              <a:t>porovnáváním </a:t>
            </a:r>
            <a:r>
              <a:rPr lang="cs-CZ" sz="1700" dirty="0" smtClean="0"/>
              <a:t>různých délek </a:t>
            </a:r>
            <a:r>
              <a:rPr lang="cs-CZ" sz="1600" dirty="0" smtClean="0"/>
              <a:t>tras pomocí rozdělení tras na stejně dlouhé úseky (užití metody dokazování, ověřování, obhájení své odpovědi, budování základů pro školní matematiku) </a:t>
            </a:r>
          </a:p>
          <a:p>
            <a:r>
              <a:rPr lang="cs-CZ" sz="1600" b="1" dirty="0"/>
              <a:t>Očekávání a cíle</a:t>
            </a:r>
          </a:p>
          <a:p>
            <a:r>
              <a:rPr lang="cs-CZ" sz="1600" dirty="0" smtClean="0"/>
              <a:t>Přemýšlet, uvažovat a své myšlenky umět obhájit</a:t>
            </a:r>
            <a:endParaRPr lang="cs-CZ" sz="1600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6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01244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Studijní materiály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Povinné </a:t>
            </a:r>
            <a:r>
              <a:rPr lang="cs-CZ" b="1" dirty="0"/>
              <a:t>materiály, pomůcky a technické vybavení</a:t>
            </a:r>
          </a:p>
          <a:p>
            <a:pPr lvl="0"/>
            <a:r>
              <a:rPr lang="cs-CZ" dirty="0" smtClean="0"/>
              <a:t>zdroj</a:t>
            </a:r>
            <a:r>
              <a:rPr lang="cs-CZ" dirty="0"/>
              <a:t>: </a:t>
            </a:r>
            <a:r>
              <a:rPr lang="cs-CZ" u="sng" dirty="0">
                <a:hlinkClick r:id="rId2"/>
              </a:rPr>
              <a:t>www.dumy.cz</a:t>
            </a:r>
            <a:endParaRPr lang="cs-CZ" dirty="0"/>
          </a:p>
          <a:p>
            <a:pPr lvl="0"/>
            <a:r>
              <a:rPr lang="cs-CZ" dirty="0"/>
              <a:t>Dotyková </a:t>
            </a:r>
            <a:r>
              <a:rPr lang="cs-CZ" dirty="0" smtClean="0"/>
              <a:t>obrazovka připojená </a:t>
            </a:r>
            <a:r>
              <a:rPr lang="cs-CZ" dirty="0"/>
              <a:t>k </a:t>
            </a:r>
            <a:r>
              <a:rPr lang="cs-CZ" dirty="0" smtClean="0"/>
              <a:t>PC, PowerPoint 2013</a:t>
            </a:r>
            <a:endParaRPr lang="cs-CZ" dirty="0"/>
          </a:p>
          <a:p>
            <a:pPr marL="45720" indent="0">
              <a:buNone/>
            </a:pPr>
            <a:endParaRPr lang="cs-CZ" dirty="0"/>
          </a:p>
          <a:p>
            <a:r>
              <a:rPr lang="cs-CZ" b="1" dirty="0"/>
              <a:t>Nepovinné materiály</a:t>
            </a:r>
          </a:p>
          <a:p>
            <a:r>
              <a:rPr lang="cs-CZ" dirty="0"/>
              <a:t>Didaktický kufřík - KUMUČ 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7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7801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01040" y="479861"/>
            <a:ext cx="9509760" cy="1088136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/>
              <a:t/>
            </a:r>
            <a:br>
              <a:rPr lang="cs-CZ" b="1" dirty="0"/>
            </a:br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/>
              <a:t>Práce </a:t>
            </a:r>
            <a:r>
              <a:rPr lang="cs-CZ" b="1" dirty="0"/>
              <a:t>s interaktivním výukovým materiálem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01040" y="1414463"/>
            <a:ext cx="10767060" cy="3293350"/>
          </a:xfrm>
        </p:spPr>
        <p:txBody>
          <a:bodyPr>
            <a:normAutofit/>
          </a:bodyPr>
          <a:lstStyle/>
          <a:p>
            <a:r>
              <a:rPr lang="cs-CZ" dirty="0" smtClean="0"/>
              <a:t>Na prvním snímku si děti společně zopakují názvy 3 druhů přezimujících pěvců našich krajin.</a:t>
            </a:r>
          </a:p>
          <a:p>
            <a:r>
              <a:rPr lang="cs-CZ" dirty="0" smtClean="0"/>
              <a:t>Další snímek děti seznámí s pojmenováním jednotky délky – centimetrem.</a:t>
            </a:r>
          </a:p>
          <a:p>
            <a:r>
              <a:rPr lang="cs-CZ" dirty="0" smtClean="0"/>
              <a:t>Pomocí interaktivní hry děti zkoumají jednotlivé délky letu zde vyobrazených druhů ptáků.</a:t>
            </a:r>
          </a:p>
          <a:p>
            <a:r>
              <a:rPr lang="cs-CZ" dirty="0" smtClean="0"/>
              <a:t>Úkol: „Dokaž, proč je tomu tak?“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8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1080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Práce s didaktickým kufříkem KUMUČ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Práce s encyklopedií:</a:t>
            </a:r>
          </a:p>
          <a:p>
            <a:pPr marL="45720" indent="0">
              <a:buNone/>
            </a:pPr>
            <a:r>
              <a:rPr lang="cs-CZ" dirty="0"/>
              <a:t> </a:t>
            </a:r>
            <a:r>
              <a:rPr lang="cs-CZ" dirty="0" smtClean="0"/>
              <a:t>   rozvíjet schopnost vyhledávání informací z odborné literatury a práce s ní</a:t>
            </a:r>
          </a:p>
          <a:p>
            <a:pPr marL="45720" indent="0">
              <a:buNone/>
            </a:pPr>
            <a:r>
              <a:rPr lang="cs-CZ" dirty="0"/>
              <a:t> </a:t>
            </a:r>
            <a:r>
              <a:rPr lang="cs-CZ" dirty="0" smtClean="0"/>
              <a:t>   porovnávání velikosti jednotlivých druhů ptáků našich krajin (užití pojmů:       </a:t>
            </a:r>
          </a:p>
          <a:p>
            <a:pPr marL="45720" indent="0">
              <a:buNone/>
            </a:pPr>
            <a:r>
              <a:rPr lang="cs-CZ" dirty="0"/>
              <a:t> </a:t>
            </a:r>
            <a:r>
              <a:rPr lang="cs-CZ" dirty="0" smtClean="0"/>
              <a:t>   největší – nejmenší – stejný)</a:t>
            </a:r>
          </a:p>
          <a:p>
            <a:r>
              <a:rPr lang="cs-CZ" dirty="0" smtClean="0"/>
              <a:t>Poslech nahrávek hlasů ptactva našich krajů z CD:</a:t>
            </a:r>
          </a:p>
          <a:p>
            <a:pPr marL="45720" indent="0">
              <a:buNone/>
            </a:pPr>
            <a:r>
              <a:rPr lang="cs-CZ" dirty="0"/>
              <a:t> </a:t>
            </a:r>
            <a:r>
              <a:rPr lang="cs-CZ" dirty="0" smtClean="0"/>
              <a:t>   rozvoj sluchové percepce (schopnost sluchové diferenciace  </a:t>
            </a:r>
          </a:p>
          <a:p>
            <a:pPr marL="45720" indent="0">
              <a:buNone/>
            </a:pPr>
            <a:r>
              <a:rPr lang="cs-CZ" dirty="0"/>
              <a:t> </a:t>
            </a:r>
            <a:r>
              <a:rPr lang="cs-CZ" dirty="0" smtClean="0"/>
              <a:t>   audiozáznamu)</a:t>
            </a:r>
          </a:p>
          <a:p>
            <a:pPr marL="45720" indent="0">
              <a:buNone/>
            </a:pPr>
            <a:r>
              <a:rPr lang="cs-CZ" dirty="0"/>
              <a:t> </a:t>
            </a:r>
            <a:r>
              <a:rPr lang="cs-CZ" dirty="0" smtClean="0"/>
              <a:t>  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9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228622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/>
              <a:t>Prvky polytechnické výchovy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928813"/>
            <a:ext cx="9509760" cy="3269352"/>
          </a:xfrm>
        </p:spPr>
        <p:txBody>
          <a:bodyPr/>
          <a:lstStyle/>
          <a:p>
            <a:r>
              <a:rPr lang="cs-CZ" dirty="0"/>
              <a:t>Zacházet s předměty digitální technologie, využívat nejzákladnější funkce počítače (zapnout-vypnout, práce s myší, jednoduchou klávesnicí)</a:t>
            </a:r>
          </a:p>
          <a:p>
            <a:r>
              <a:rPr lang="cs-CZ" dirty="0"/>
              <a:t>Zaměřovat se na to, co je z poznávacího hlediska důležité</a:t>
            </a:r>
          </a:p>
          <a:p>
            <a:r>
              <a:rPr lang="cs-CZ" dirty="0"/>
              <a:t>Vnímat, že je zajímavé dozvídat se nové věci, využívat zkušeností k učení </a:t>
            </a:r>
          </a:p>
          <a:p>
            <a:r>
              <a:rPr lang="cs-CZ" dirty="0"/>
              <a:t>Postupovat a učit se podle pokynů a instrukcí</a:t>
            </a:r>
          </a:p>
          <a:p>
            <a:r>
              <a:rPr lang="cs-CZ" dirty="0"/>
              <a:t>Prožívat radost ze zvládnutého a poznaného</a:t>
            </a:r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10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76505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11</a:t>
            </a:fld>
            <a:endParaRPr lang="cs-CZ" dirty="0">
              <a:solidFill>
                <a:prstClr val="black"/>
              </a:solidFill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1921041" y="1118395"/>
            <a:ext cx="7513903" cy="4066669"/>
            <a:chOff x="3057284" y="750955"/>
            <a:chExt cx="4242876" cy="3500865"/>
          </a:xfrm>
        </p:grpSpPr>
        <p:sp>
          <p:nvSpPr>
            <p:cNvPr id="6" name="Volný tvar 5"/>
            <p:cNvSpPr/>
            <p:nvPr/>
          </p:nvSpPr>
          <p:spPr>
            <a:xfrm>
              <a:off x="3057284" y="221659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Vnímat vliv techniky na společnost a přírodu</a:t>
              </a:r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4377271" y="147732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Směrovat 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děti k získávání základních pracovních dovedností a návyků</a:t>
              </a:r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3058097" y="753932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Chápat </a:t>
              </a:r>
              <a:r>
                <a:rPr lang="cs-CZ" sz="1600" b="1" dirty="0">
                  <a:solidFill>
                    <a:schemeClr val="tx1"/>
                  </a:solidFill>
                </a:rPr>
                <a:t>p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ostavení techniky a technických oborů v životě lidstva jako devízu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5695633" y="75095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Učit děti základním poznatkům o technice</a:t>
              </a:r>
            </a:p>
          </p:txBody>
        </p:sp>
        <p:sp>
          <p:nvSpPr>
            <p:cNvPr id="22" name="Volný tvar 21"/>
            <p:cNvSpPr/>
            <p:nvPr/>
          </p:nvSpPr>
          <p:spPr>
            <a:xfrm>
              <a:off x="5695633" y="2135474"/>
              <a:ext cx="1604527" cy="1441328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Vést děti ke kooperativnímu hodnocení a sebehodnocení</a:t>
              </a:r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4375646" y="2935523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Podpořit rozvoj myšlenkového potenciálu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dětí</a:t>
              </a:r>
            </a:p>
          </p:txBody>
        </p:sp>
      </p:grpSp>
      <p:sp>
        <p:nvSpPr>
          <p:cNvPr id="34" name="TextovéPole 33"/>
          <p:cNvSpPr txBox="1"/>
          <p:nvPr/>
        </p:nvSpPr>
        <p:spPr>
          <a:xfrm>
            <a:off x="2925798" y="160791"/>
            <a:ext cx="45637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          Cíle </a:t>
            </a:r>
            <a:r>
              <a:rPr lang="cs-CZ" sz="2800" b="1" dirty="0">
                <a:solidFill>
                  <a:srgbClr val="0070C0"/>
                </a:solidFill>
              </a:rPr>
              <a:t>polytechnické </a:t>
            </a:r>
            <a:r>
              <a:rPr lang="cs-CZ" sz="2800" b="1" dirty="0" smtClean="0">
                <a:solidFill>
                  <a:srgbClr val="0070C0"/>
                </a:solidFill>
              </a:rPr>
              <a:t>                                                                      </a:t>
            </a:r>
            <a:endParaRPr lang="cs-CZ" sz="2800" b="1" dirty="0">
              <a:solidFill>
                <a:srgbClr val="0070C0"/>
              </a:solidFill>
            </a:endParaRPr>
          </a:p>
          <a:p>
            <a:r>
              <a:rPr lang="cs-CZ" sz="2800" b="1" dirty="0" smtClean="0">
                <a:solidFill>
                  <a:srgbClr val="0070C0"/>
                </a:solidFill>
              </a:rPr>
              <a:t>                  výchovy</a:t>
            </a:r>
            <a:endParaRPr lang="cs-CZ" sz="28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15604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heer Green 16x9">
  <a:themeElements>
    <a:clrScheme name="Žlutá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48-PPTvzor.potx" id="{BEAA49EE-7AE4-44BA-8526-6F4ED2428C66}" vid="{21787010-6216-4E42-AF3D-8126B149DC11}"/>
    </a:ext>
  </a:extLst>
</a:theme>
</file>

<file path=ppt/theme/theme2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04C4809-32CE-4D76-8837-BF87A221E81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48-PPTvzor</Template>
  <TotalTime>0</TotalTime>
  <Words>380</Words>
  <Application>Microsoft Office PowerPoint</Application>
  <PresentationFormat>Vlastní</PresentationFormat>
  <Paragraphs>67</Paragraphs>
  <Slides>11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Sheer Green 16x9</vt:lpstr>
      <vt:lpstr>Délka letu</vt:lpstr>
      <vt:lpstr>Snímek 2</vt:lpstr>
      <vt:lpstr>Snímek 3</vt:lpstr>
      <vt:lpstr>Snímek 4</vt:lpstr>
      <vt:lpstr>Použité odkazy</vt:lpstr>
      <vt:lpstr>Metodický pokyn Integrovaný blok: matematika v přírodě</vt:lpstr>
      <vt:lpstr>Studijní materiály </vt:lpstr>
      <vt:lpstr>   Práce s interaktivním výukovým materiálem </vt:lpstr>
      <vt:lpstr>Práce s didaktickým kufříkem KUMUČ </vt:lpstr>
      <vt:lpstr>Prvky polytechnické výchovy</vt:lpstr>
      <vt:lpstr>Snímek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2014-08-05T12:38:58Z</dcterms:created>
  <dcterms:modified xsi:type="dcterms:W3CDTF">2015-05-28T21:06:34Z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