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comments/comment1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2" r:id="rId4"/>
    <p:sldId id="286" r:id="rId5"/>
    <p:sldId id="287" r:id="rId6"/>
    <p:sldId id="288" r:id="rId7"/>
    <p:sldId id="289" r:id="rId8"/>
    <p:sldId id="284" r:id="rId9"/>
    <p:sldId id="285" r:id="rId10"/>
    <p:sldId id="283" r:id="rId11"/>
    <p:sldId id="291" r:id="rId12"/>
    <p:sldId id="292" r:id="rId13"/>
    <p:sldId id="293" r:id="rId14"/>
    <p:sldId id="275" r:id="rId15"/>
    <p:sldId id="276" r:id="rId16"/>
    <p:sldId id="277" r:id="rId17"/>
    <p:sldId id="278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5"/>
    <a:srgbClr val="FF0066"/>
    <a:srgbClr val="00CC00"/>
    <a:srgbClr val="FF6600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2" d="100"/>
          <a:sy n="72" d="100"/>
        </p:scale>
        <p:origin x="264" y="8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28. 5. 2015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28. 5. 2015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microsoft.com/office/2007/relationships/hdphoto" Target="../media/hdphoto4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microsoft.com/office/2007/relationships/hdphoto" Target="../media/hdphoto6.wdp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microsoft.com/office/2007/relationships/hdphoto" Target="../media/hdphoto8.wdp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5.xml"/><Relationship Id="rId5" Type="http://schemas.microsoft.com/office/2007/relationships/hdphoto" Target="../media/hdphoto10.wdp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6.xml"/><Relationship Id="rId5" Type="http://schemas.microsoft.com/office/2007/relationships/hdphoto" Target="../media/hdphoto12.wdp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7.xml"/><Relationship Id="rId5" Type="http://schemas.microsoft.com/office/2007/relationships/hdphoto" Target="../media/hdphoto14.wdp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8.xml"/><Relationship Id="rId5" Type="http://schemas.microsoft.com/office/2007/relationships/hdphoto" Target="../media/hdphoto16.wdp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9.xml"/><Relationship Id="rId5" Type="http://schemas.microsoft.com/office/2007/relationships/hdphoto" Target="../media/hdphoto18.wdp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0.xml"/><Relationship Id="rId5" Type="http://schemas.microsoft.com/office/2007/relationships/hdphoto" Target="../media/hdphoto20.wdp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1.xml"/><Relationship Id="rId5" Type="http://schemas.microsoft.com/office/2007/relationships/hdphoto" Target="../media/hdphoto22.wdp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Barvy – přiřaď k předmětům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667" b="94242" l="5273" r="89455">
                        <a14:foregroundMark x1="9318" y1="30424" x2="32273" y2="28970"/>
                        <a14:foregroundMark x1="15455" y1="16727" x2="15455" y2="19394"/>
                        <a14:foregroundMark x1="10818" y1="25091" x2="13455" y2="26121"/>
                        <a14:foregroundMark x1="14545" y1="31273" x2="27591" y2="32182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19456" y="0"/>
            <a:ext cx="8071104" cy="6053328"/>
          </a:xfrm>
          <a:prstGeom prst="rect">
            <a:avLst/>
          </a:prstGeom>
        </p:spPr>
      </p:pic>
      <p:sp>
        <p:nvSpPr>
          <p:cNvPr id="5" name="Veselý obličej 4"/>
          <p:cNvSpPr/>
          <p:nvPr/>
        </p:nvSpPr>
        <p:spPr>
          <a:xfrm>
            <a:off x="9765792" y="609204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9747504" y="1689819"/>
            <a:ext cx="914400" cy="91440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9747504" y="2936649"/>
            <a:ext cx="914400" cy="914400"/>
          </a:xfrm>
          <a:prstGeom prst="smileyFac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765792" y="4115829"/>
            <a:ext cx="914400" cy="914400"/>
          </a:xfrm>
          <a:prstGeom prst="smileyFac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9777984" y="5362659"/>
            <a:ext cx="914400" cy="914400"/>
          </a:xfrm>
          <a:prstGeom prst="smileyFac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970" b="96909" l="3273" r="9304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14528" y="220881"/>
            <a:ext cx="8461248" cy="634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697" b="95455" l="5591" r="88955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025192">
            <a:off x="-439387" y="322497"/>
            <a:ext cx="7315200" cy="5486400"/>
          </a:xfrm>
          <a:prstGeom prst="rect">
            <a:avLst/>
          </a:prstGeom>
        </p:spPr>
      </p:pic>
      <p:sp>
        <p:nvSpPr>
          <p:cNvPr id="5" name="Veselý obličej 4"/>
          <p:cNvSpPr/>
          <p:nvPr/>
        </p:nvSpPr>
        <p:spPr>
          <a:xfrm>
            <a:off x="9351264" y="472677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9351264" y="1699398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9351264" y="2892591"/>
            <a:ext cx="914400" cy="914400"/>
          </a:xfrm>
          <a:prstGeom prst="smileyFac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351264" y="4119312"/>
            <a:ext cx="914400" cy="914400"/>
          </a:xfrm>
          <a:prstGeom prst="smileyFac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9393382" y="5278977"/>
            <a:ext cx="914400" cy="914400"/>
          </a:xfrm>
          <a:prstGeom prst="smileyFac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273" b="96667" l="15182" r="94136">
                        <a14:foregroundMark x1="51182" y1="9273" x2="47864" y2="8182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082331">
            <a:off x="-811243" y="-129501"/>
            <a:ext cx="8058912" cy="6044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85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73" b="91576" l="16818" r="100000">
                        <a14:foregroundMark x1="30000" y1="24182" x2="22409" y2="27758"/>
                        <a14:foregroundMark x1="43045" y1="9273" x2="52000" y2="8727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01980" y="179704"/>
            <a:ext cx="8501380" cy="6376035"/>
          </a:xfrm>
          <a:prstGeom prst="rect">
            <a:avLst/>
          </a:prstGeom>
        </p:spPr>
      </p:pic>
      <p:sp>
        <p:nvSpPr>
          <p:cNvPr id="5" name="Veselý obličej 4"/>
          <p:cNvSpPr/>
          <p:nvPr/>
        </p:nvSpPr>
        <p:spPr>
          <a:xfrm>
            <a:off x="9918700" y="791192"/>
            <a:ext cx="914400" cy="91440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9918700" y="1986145"/>
            <a:ext cx="914400" cy="914400"/>
          </a:xfrm>
          <a:prstGeom prst="smileyFac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9944100" y="3120899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944100" y="425565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9982200" y="5379522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879" b="93697" l="13000" r="94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82478" y="-181800"/>
            <a:ext cx="8807196" cy="660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465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030" b="90000" l="10000" r="92909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54000" y="333375"/>
            <a:ext cx="8699500" cy="6524625"/>
          </a:xfrm>
          <a:prstGeom prst="rect">
            <a:avLst/>
          </a:prstGeom>
        </p:spPr>
      </p:pic>
      <p:sp>
        <p:nvSpPr>
          <p:cNvPr id="5" name="Veselý obličej 4"/>
          <p:cNvSpPr/>
          <p:nvPr/>
        </p:nvSpPr>
        <p:spPr>
          <a:xfrm>
            <a:off x="10071100" y="510639"/>
            <a:ext cx="914400" cy="914400"/>
          </a:xfrm>
          <a:prstGeom prst="smileyFac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0071100" y="1714500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0071100" y="2983180"/>
            <a:ext cx="914400" cy="914400"/>
          </a:xfrm>
          <a:prstGeom prst="smileyFac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0071100" y="4197103"/>
            <a:ext cx="914400" cy="914400"/>
          </a:xfrm>
          <a:prstGeom prst="smileyFac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0071100" y="5411026"/>
            <a:ext cx="914400" cy="91440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88" b="92606" l="6682" r="955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113815" y="0"/>
            <a:ext cx="9033256" cy="6774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81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5758" l="10000" r="9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89000" y="-254000"/>
            <a:ext cx="9144000" cy="6858000"/>
          </a:xfrm>
          <a:prstGeom prst="rect">
            <a:avLst/>
          </a:prstGeom>
        </p:spPr>
      </p:pic>
      <p:sp>
        <p:nvSpPr>
          <p:cNvPr id="5" name="Veselý obličej 4"/>
          <p:cNvSpPr/>
          <p:nvPr/>
        </p:nvSpPr>
        <p:spPr>
          <a:xfrm>
            <a:off x="9575800" y="1467591"/>
            <a:ext cx="914400" cy="914400"/>
          </a:xfrm>
          <a:prstGeom prst="smileyFac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9575800" y="115617"/>
            <a:ext cx="914400" cy="914400"/>
          </a:xfrm>
          <a:prstGeom prst="smileyFac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9575800" y="2771568"/>
            <a:ext cx="914400" cy="914400"/>
          </a:xfrm>
          <a:prstGeom prst="smileyFac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575800" y="4075545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9575800" y="537952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545" b="95273" l="14273" r="8877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071089" y="115617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49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2788" l="10000" r="9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23900" y="152400"/>
            <a:ext cx="8521700" cy="6391275"/>
          </a:xfrm>
          <a:prstGeom prst="rect">
            <a:avLst/>
          </a:prstGeom>
        </p:spPr>
      </p:pic>
      <p:sp>
        <p:nvSpPr>
          <p:cNvPr id="5" name="Veselý obličej 4"/>
          <p:cNvSpPr/>
          <p:nvPr/>
        </p:nvSpPr>
        <p:spPr>
          <a:xfrm>
            <a:off x="9875982" y="244269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9875982" y="1552699"/>
            <a:ext cx="914400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9878291" y="2821379"/>
            <a:ext cx="914400" cy="914400"/>
          </a:xfrm>
          <a:prstGeom prst="smileyFac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878291" y="4088081"/>
            <a:ext cx="914400" cy="914400"/>
          </a:xfrm>
          <a:prstGeom prst="smileyFac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9878291" y="5356761"/>
            <a:ext cx="914400" cy="91440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55" b="98485" l="9000" r="928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929033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45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52" b="98788" l="9045" r="93182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249812">
            <a:off x="-644013" y="469900"/>
            <a:ext cx="7315200" cy="5486400"/>
          </a:xfrm>
          <a:prstGeom prst="rect">
            <a:avLst/>
          </a:prstGeom>
        </p:spPr>
      </p:pic>
      <p:sp>
        <p:nvSpPr>
          <p:cNvPr id="5" name="Veselý obličej 4"/>
          <p:cNvSpPr/>
          <p:nvPr/>
        </p:nvSpPr>
        <p:spPr>
          <a:xfrm>
            <a:off x="9626600" y="647700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9652000" y="1822450"/>
            <a:ext cx="914400" cy="914400"/>
          </a:xfrm>
          <a:prstGeom prst="smileyFac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9652000" y="2997200"/>
            <a:ext cx="914400" cy="91440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652000" y="4188361"/>
            <a:ext cx="914400" cy="914400"/>
          </a:xfrm>
          <a:prstGeom prst="smileyFac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9652000" y="5379522"/>
            <a:ext cx="914400" cy="914400"/>
          </a:xfrm>
          <a:prstGeom prst="smileyFac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758" b="98667" l="7182" r="92682">
                        <a14:foregroundMark x1="90136" y1="40909" x2="86136" y2="48909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229840">
            <a:off x="-907694" y="321500"/>
            <a:ext cx="7710932" cy="578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42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545" b="97758" l="10000" r="90000">
                        <a14:foregroundMark x1="28591" y1="26485" x2="65136" y2="73697"/>
                        <a14:foregroundMark x1="34591" y1="25576" x2="35818" y2="28909"/>
                        <a14:foregroundMark x1="31273" y1="10364" x2="33045" y2="16667"/>
                        <a14:foregroundMark x1="72227" y1="89636" x2="66545" y2="92970"/>
                        <a14:backgroundMark x1="40545" y1="90727" x2="48455" y2="89273"/>
                        <a14:backgroundMark x1="48455" y1="89273" x2="48455" y2="89273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51890" y="96322"/>
            <a:ext cx="7958667" cy="5969000"/>
          </a:xfrm>
          <a:prstGeom prst="rect">
            <a:avLst/>
          </a:prstGeom>
          <a:ln>
            <a:noFill/>
          </a:ln>
        </p:spPr>
      </p:pic>
      <p:sp>
        <p:nvSpPr>
          <p:cNvPr id="5" name="Veselý obličej 4"/>
          <p:cNvSpPr/>
          <p:nvPr/>
        </p:nvSpPr>
        <p:spPr>
          <a:xfrm>
            <a:off x="10010843" y="2941122"/>
            <a:ext cx="914400" cy="914400"/>
          </a:xfrm>
          <a:prstGeom prst="smileyFac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0010843" y="4160322"/>
            <a:ext cx="914400" cy="914400"/>
          </a:xfrm>
          <a:prstGeom prst="smileyFac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0010843" y="5379522"/>
            <a:ext cx="914400" cy="91440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0010843" y="510639"/>
            <a:ext cx="914400" cy="914400"/>
          </a:xfrm>
          <a:prstGeom prst="smileyFac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0010843" y="1721922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485" b="97394" l="18091" r="90409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688516" y="-219630"/>
            <a:ext cx="8428671" cy="6321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455" b="93879" l="955" r="99455">
                        <a14:foregroundMark x1="53455" y1="52242" x2="96409" y2="59394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353568" y="819398"/>
            <a:ext cx="6555179" cy="4916384"/>
          </a:xfrm>
          <a:prstGeom prst="rect">
            <a:avLst/>
          </a:prstGeom>
        </p:spPr>
      </p:pic>
      <p:sp>
        <p:nvSpPr>
          <p:cNvPr id="11" name="Veselý obličej 10"/>
          <p:cNvSpPr/>
          <p:nvPr/>
        </p:nvSpPr>
        <p:spPr>
          <a:xfrm>
            <a:off x="9519182" y="2840732"/>
            <a:ext cx="914400" cy="914400"/>
          </a:xfrm>
          <a:prstGeom prst="smileyFac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9519182" y="4110127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9544674" y="5379522"/>
            <a:ext cx="914400" cy="914400"/>
          </a:xfrm>
          <a:prstGeom prst="smileyFac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9519182" y="1581908"/>
            <a:ext cx="914400" cy="914400"/>
          </a:xfrm>
          <a:prstGeom prst="smileyFace">
            <a:avLst/>
          </a:prstGeom>
          <a:solidFill>
            <a:srgbClr val="00CC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9519182" y="225651"/>
            <a:ext cx="914400" cy="914400"/>
          </a:xfrm>
          <a:prstGeom prst="smileyFac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879" b="89394" l="2000" r="96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1014314" y="556563"/>
            <a:ext cx="7310318" cy="548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76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182" b="90000" l="4955" r="98955">
                        <a14:foregroundMark x1="20000" y1="56909" x2="66136" y2="47455"/>
                        <a14:foregroundMark x1="26409" y1="68788" x2="26818" y2="73758"/>
                        <a14:foregroundMark x1="12955" y1="63091" x2="14818" y2="56182"/>
                        <a14:foregroundMark x1="46955" y1="76242" x2="47864" y2="80000"/>
                        <a14:foregroundMark x1="17045" y1="49091" x2="20136" y2="42303"/>
                        <a14:foregroundMark x1="18136" y1="46242" x2="19182" y2="46909"/>
                        <a14:foregroundMark x1="54000" y1="87697" x2="55682" y2="85939"/>
                        <a14:foregroundMark x1="8818" y1="73273" x2="11500" y2="6903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2608" y="807522"/>
            <a:ext cx="7315200" cy="5486400"/>
          </a:xfrm>
          <a:prstGeom prst="rect">
            <a:avLst/>
          </a:prstGeom>
        </p:spPr>
      </p:pic>
      <p:sp>
        <p:nvSpPr>
          <p:cNvPr id="11" name="Veselý obličej 10"/>
          <p:cNvSpPr/>
          <p:nvPr/>
        </p:nvSpPr>
        <p:spPr>
          <a:xfrm>
            <a:off x="9973056" y="743712"/>
            <a:ext cx="914400" cy="914400"/>
          </a:xfrm>
          <a:prstGeom prst="smileyFac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9973056" y="1929582"/>
            <a:ext cx="914400" cy="91440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9973056" y="3077055"/>
            <a:ext cx="914400" cy="914400"/>
          </a:xfrm>
          <a:prstGeom prst="smileyFac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9973056" y="4224528"/>
            <a:ext cx="914400" cy="91440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9973056" y="5372001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3273" l="8773" r="9827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08386" y="169098"/>
            <a:ext cx="8697224" cy="6522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71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6682" r="98818">
                        <a14:foregroundMark x1="92955" y1="46242" x2="56818" y2="57939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58496"/>
            <a:ext cx="7884160" cy="5913120"/>
          </a:xfrm>
          <a:prstGeom prst="rect">
            <a:avLst/>
          </a:prstGeom>
        </p:spPr>
      </p:pic>
      <p:sp>
        <p:nvSpPr>
          <p:cNvPr id="11" name="Veselý obličej 10"/>
          <p:cNvSpPr/>
          <p:nvPr/>
        </p:nvSpPr>
        <p:spPr>
          <a:xfrm>
            <a:off x="10155382" y="557586"/>
            <a:ext cx="914400" cy="914400"/>
          </a:xfrm>
          <a:prstGeom prst="smileyFac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0155382" y="1729641"/>
            <a:ext cx="914400" cy="914400"/>
          </a:xfrm>
          <a:prstGeom prst="smileyFac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0155382" y="2941122"/>
            <a:ext cx="914400" cy="91440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0155382" y="4160322"/>
            <a:ext cx="914400" cy="914400"/>
          </a:xfrm>
          <a:prstGeom prst="smileyFac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10173116" y="5379522"/>
            <a:ext cx="914400" cy="914400"/>
          </a:xfrm>
          <a:prstGeom prst="smileyFac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394" b="83030" l="1864" r="98818">
                        <a14:foregroundMark x1="3727" y1="53333" x2="5591" y2="51576"/>
                        <a14:foregroundMark x1="7727" y1="14061" x2="7864" y2="19030"/>
                        <a14:foregroundMark x1="24136" y1="14909" x2="23864" y2="19939"/>
                        <a14:foregroundMark x1="20000" y1="59939" x2="20409" y2="54242"/>
                        <a14:foregroundMark x1="44955" y1="78424" x2="46955" y2="76788"/>
                        <a14:foregroundMark x1="93864" y1="43030" x2="90682" y2="46727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6114" y="160688"/>
            <a:ext cx="7568046" cy="5676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066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vybírají barvu, která je pro určitý předmět, zvíře typická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Rozvoj pozornosti a zrakového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za úkol vybrat barvu, kterou by vybarvily zašedlý obrázek.</a:t>
            </a:r>
          </a:p>
          <a:p>
            <a:r>
              <a:rPr lang="cs-CZ" dirty="0" smtClean="0"/>
              <a:t>Kliknutím na správnou barvičku se dětem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Rozlišit </a:t>
            </a:r>
            <a:r>
              <a:rPr lang="cs-CZ" dirty="0"/>
              <a:t>základní barvy (červená, modrá, žlutá), barvy složené (oranžová, zelená, fialová), další barevné kvality (odstíny aj.) </a:t>
            </a:r>
            <a:endParaRPr lang="cs-CZ" dirty="0" smtClean="0"/>
          </a:p>
          <a:p>
            <a:r>
              <a:rPr lang="cs-CZ" dirty="0"/>
              <a:t>Odhalit podstatné a nepodstatné znaky, charakteristické znaky předmětů, osob, zvířat </a:t>
            </a:r>
            <a:endParaRPr lang="cs-CZ" dirty="0" smtClean="0"/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241</Words>
  <Application>Microsoft Office PowerPoint</Application>
  <PresentationFormat>Širokoúhlá obrazovka</PresentationFormat>
  <Paragraphs>46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Sheer Green 16x9</vt:lpstr>
      <vt:lpstr>Barvy – přiřaď k předmětům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2015-05-28T22:37:47Z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