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73" r:id="rId6"/>
  </p:sldMasterIdLst>
  <p:sldIdLst>
    <p:sldId id="256" r:id="rId7"/>
    <p:sldId id="272" r:id="rId8"/>
    <p:sldId id="257" r:id="rId9"/>
    <p:sldId id="258" r:id="rId10"/>
    <p:sldId id="259" r:id="rId11"/>
    <p:sldId id="260" r:id="rId12"/>
    <p:sldId id="267" r:id="rId13"/>
    <p:sldId id="261" r:id="rId14"/>
    <p:sldId id="262" r:id="rId15"/>
    <p:sldId id="263" r:id="rId16"/>
    <p:sldId id="264" r:id="rId17"/>
    <p:sldId id="265" r:id="rId18"/>
    <p:sldId id="266" r:id="rId19"/>
    <p:sldId id="269" r:id="rId20"/>
    <p:sldId id="274" r:id="rId21"/>
    <p:sldId id="268" r:id="rId22"/>
    <p:sldId id="273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F6F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9" d="100"/>
          <a:sy n="119" d="100"/>
        </p:scale>
        <p:origin x="5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82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47557" y="1338490"/>
            <a:ext cx="5682343" cy="841602"/>
          </a:xfrm>
        </p:spPr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359479"/>
            <a:ext cx="10515600" cy="3817484"/>
          </a:xfrm>
        </p:spPr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683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6050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735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255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754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7068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602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749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5132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197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90857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6942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832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796818"/>
            <a:ext cx="5384800" cy="432934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796818"/>
            <a:ext cx="5384800" cy="432934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56031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796819"/>
            <a:ext cx="5386917" cy="768085"/>
          </a:xfrm>
        </p:spPr>
        <p:txBody>
          <a:bodyPr anchor="b">
            <a:noAutofit/>
          </a:bodyPr>
          <a:lstStyle>
            <a:lvl1pPr marL="0" indent="0">
              <a:buNone/>
              <a:defRPr sz="2667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564904"/>
            <a:ext cx="5386917" cy="3561259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9" y="1796819"/>
            <a:ext cx="5389033" cy="768085"/>
          </a:xfrm>
        </p:spPr>
        <p:txBody>
          <a:bodyPr anchor="b">
            <a:noAutofit/>
          </a:bodyPr>
          <a:lstStyle>
            <a:lvl1pPr marL="0" indent="0">
              <a:buNone/>
              <a:defRPr sz="2667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9" y="2564904"/>
            <a:ext cx="5389033" cy="3561259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13507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93698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71597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1124744"/>
            <a:ext cx="4011084" cy="768085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1124743"/>
            <a:ext cx="6815667" cy="500142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2" y="1892829"/>
            <a:ext cx="4011084" cy="4233335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61807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1124745"/>
            <a:ext cx="7315200" cy="3602831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1754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982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1124743"/>
            <a:ext cx="2743200" cy="500142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1124743"/>
            <a:ext cx="8026400" cy="50014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22874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>
                <a:solidFill>
                  <a:prstClr val="black"/>
                </a:solidFill>
              </a:rPr>
              <a:pPr/>
              <a:t>29. 5. 2015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9426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71909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97091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91348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796818"/>
            <a:ext cx="5384800" cy="432934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796818"/>
            <a:ext cx="5384800" cy="432934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25957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796819"/>
            <a:ext cx="5386917" cy="768085"/>
          </a:xfrm>
        </p:spPr>
        <p:txBody>
          <a:bodyPr anchor="b">
            <a:noAutofit/>
          </a:bodyPr>
          <a:lstStyle>
            <a:lvl1pPr marL="0" indent="0">
              <a:buNone/>
              <a:defRPr sz="2667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564904"/>
            <a:ext cx="5386917" cy="3561259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9" y="1796819"/>
            <a:ext cx="5389033" cy="768085"/>
          </a:xfrm>
        </p:spPr>
        <p:txBody>
          <a:bodyPr anchor="b">
            <a:noAutofit/>
          </a:bodyPr>
          <a:lstStyle>
            <a:lvl1pPr marL="0" indent="0">
              <a:buNone/>
              <a:defRPr sz="2667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9" y="2564904"/>
            <a:ext cx="5389033" cy="3561259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40071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14643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623684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1124744"/>
            <a:ext cx="4011084" cy="768085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1124743"/>
            <a:ext cx="6815667" cy="500142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2" y="1892829"/>
            <a:ext cx="4011084" cy="4233335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76673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1124745"/>
            <a:ext cx="7315200" cy="3602831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47983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51893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1124743"/>
            <a:ext cx="2743200" cy="500142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1124743"/>
            <a:ext cx="8026400" cy="50014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32350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>
                <a:solidFill>
                  <a:prstClr val="black"/>
                </a:solidFill>
              </a:rPr>
              <a:pPr/>
              <a:t>29. 5. 2015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385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33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Skupina 25"/>
          <p:cNvGrpSpPr/>
          <p:nvPr userDrawn="1"/>
        </p:nvGrpSpPr>
        <p:grpSpPr>
          <a:xfrm>
            <a:off x="0" y="4041321"/>
            <a:ext cx="12192000" cy="2816679"/>
            <a:chOff x="0" y="3284537"/>
            <a:chExt cx="9144000" cy="1858963"/>
          </a:xfrm>
        </p:grpSpPr>
        <p:grpSp>
          <p:nvGrpSpPr>
            <p:cNvPr id="20" name="Skupina 19"/>
            <p:cNvGrpSpPr/>
            <p:nvPr userDrawn="1"/>
          </p:nvGrpSpPr>
          <p:grpSpPr>
            <a:xfrm>
              <a:off x="0" y="3284537"/>
              <a:ext cx="9144000" cy="1858963"/>
              <a:chOff x="0" y="3284537"/>
              <a:chExt cx="9144000" cy="1858963"/>
            </a:xfrm>
          </p:grpSpPr>
          <p:pic>
            <p:nvPicPr>
              <p:cNvPr id="21" name="Picture 3"/>
              <p:cNvPicPr>
                <a:picLocks noChangeAspect="1" noChangeArrowheads="1"/>
              </p:cNvPicPr>
              <p:nvPr userDrawn="1"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284537"/>
                <a:ext cx="9144000" cy="18589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grpSp>
            <p:nvGrpSpPr>
              <p:cNvPr id="22" name="Skupina 21"/>
              <p:cNvGrpSpPr>
                <a:grpSpLocks noChangeAspect="1"/>
              </p:cNvGrpSpPr>
              <p:nvPr userDrawn="1"/>
            </p:nvGrpSpPr>
            <p:grpSpPr>
              <a:xfrm>
                <a:off x="35536" y="4300030"/>
                <a:ext cx="720000" cy="792000"/>
                <a:chOff x="23056" y="6093296"/>
                <a:chExt cx="720000" cy="792000"/>
              </a:xfrm>
            </p:grpSpPr>
            <p:sp>
              <p:nvSpPr>
                <p:cNvPr id="23" name="Zaoblený obdélník 22"/>
                <p:cNvSpPr/>
                <p:nvPr userDrawn="1"/>
              </p:nvSpPr>
              <p:spPr>
                <a:xfrm>
                  <a:off x="23056" y="6093296"/>
                  <a:ext cx="720000" cy="792000"/>
                </a:xfrm>
                <a:prstGeom prst="roundRect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>
                  <a:softEdge rad="31750"/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pic>
              <p:nvPicPr>
                <p:cNvPr id="24" name="Picture 12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861" y="6201296"/>
                  <a:ext cx="624390" cy="5760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</p:grpSp>
        <p:pic>
          <p:nvPicPr>
            <p:cNvPr id="25" name="Obrázek 24"/>
            <p:cNvPicPr>
              <a:picLocks noChangeAspect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84368" y="4417415"/>
              <a:ext cx="1078260" cy="566615"/>
            </a:xfrm>
            <a:prstGeom prst="rect">
              <a:avLst/>
            </a:prstGeom>
          </p:spPr>
        </p:pic>
      </p:grp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8620" y="333958"/>
            <a:ext cx="2482759" cy="89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Obrázek 11"/>
          <p:cNvPicPr/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49" y="238094"/>
            <a:ext cx="3702248" cy="935338"/>
          </a:xfrm>
          <a:prstGeom prst="rect">
            <a:avLst/>
          </a:prstGeom>
        </p:spPr>
      </p:pic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8EA0A-DF6F-47E6-975F-F7F6AD6C8920}" type="datetimeFigureOut">
              <a:rPr lang="cs-CZ" smtClean="0"/>
              <a:t>29. 5. 2015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57B82-FB48-4BF0-8830-0E1CAD6510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95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0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rgbClr val="0070C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4379384"/>
            <a:ext cx="12192000" cy="2478617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 sz="2400">
                  <a:solidFill>
                    <a:prstClr val="black"/>
                  </a:solidFill>
                </a:endParaRPr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2478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8621" y="268220"/>
            <a:ext cx="2482759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892831"/>
            <a:ext cx="10972800" cy="4233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23392" y="1124744"/>
            <a:ext cx="10972800" cy="61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Obrázek 11"/>
          <p:cNvPicPr/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49" y="191227"/>
            <a:ext cx="3702248" cy="75122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491" y="5889887"/>
            <a:ext cx="1437680" cy="75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603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1219170" rtl="0" eaLnBrk="1" latinLnBrk="0" hangingPunct="1">
        <a:spcBef>
          <a:spcPct val="0"/>
        </a:spcBef>
        <a:buNone/>
        <a:tabLst>
          <a:tab pos="2387540" algn="l"/>
        </a:tabLst>
        <a:defRPr sz="42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4379384"/>
            <a:ext cx="12192000" cy="2478617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 sz="2400">
                  <a:solidFill>
                    <a:prstClr val="black"/>
                  </a:solidFill>
                </a:endParaRPr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2478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8621" y="268220"/>
            <a:ext cx="2482759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892831"/>
            <a:ext cx="10972800" cy="4233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23392" y="1124744"/>
            <a:ext cx="10972800" cy="61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Obrázek 11"/>
          <p:cNvPicPr/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49" y="191227"/>
            <a:ext cx="3702248" cy="75122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491" y="5889887"/>
            <a:ext cx="1437680" cy="75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defTabSz="1219170" rtl="0" eaLnBrk="1" latinLnBrk="0" hangingPunct="1">
        <a:spcBef>
          <a:spcPct val="0"/>
        </a:spcBef>
        <a:buNone/>
        <a:tabLst>
          <a:tab pos="2387540" algn="l"/>
        </a:tabLst>
        <a:defRPr sz="42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kimedia.org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zakony.centrum.cz/autorsky-z&#225;kon" TargetMode="External"/><Relationship Id="rId2" Type="http://schemas.openxmlformats.org/officeDocument/2006/relationships/hyperlink" Target="http://www.msmt.cz/vzdelavani/skolstvi-v-cr/autorsky-zakon-ve-skolach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s.muni.cz/elportal/a_zakon/faq.pl" TargetMode="External"/><Relationship Id="rId4" Type="http://schemas.openxmlformats.org/officeDocument/2006/relationships/hyperlink" Target="http://is.muni.cz/elportal/a_zakon/index.p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unecnice.cz/licence/" TargetMode="External"/><Relationship Id="rId2" Type="http://schemas.openxmlformats.org/officeDocument/2006/relationships/hyperlink" Target="http://cs.wikipedia.org/wiki/Softwarov%C3%A1_licence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Software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830625"/>
          </a:xfrm>
        </p:spPr>
        <p:txBody>
          <a:bodyPr/>
          <a:lstStyle/>
          <a:p>
            <a:r>
              <a:rPr lang="cs-CZ" dirty="0" smtClean="0"/>
              <a:t>Licence a distribuce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47063" y="4763589"/>
            <a:ext cx="1741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Karel Nymsa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532811" y="1412315"/>
            <a:ext cx="33702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  <a:t>Dotkněte se inovací</a:t>
            </a:r>
            <a:b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</a:b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  <a:t>CZ.1.07/1.3.00/51.0024</a:t>
            </a: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2213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11424" y="1736744"/>
            <a:ext cx="10945216" cy="4764597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Gymnázium a SOŠ Jaroměř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Karel Nymsa</a:t>
            </a:r>
          </a:p>
          <a:p>
            <a:pPr algn="l"/>
            <a:r>
              <a:rPr lang="cs-CZ" dirty="0" smtClean="0"/>
              <a:t>Předmět: IKT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Materiál slouží k seznámení studentů s pojmy jako je licence SW a její varianty, distribuce SW a základní orientaci, jak mohou legálně získávat a šířit materiály. 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911424" y="1124744"/>
            <a:ext cx="10684768" cy="612000"/>
          </a:xfrm>
          <a:prstGeom prst="rect">
            <a:avLst/>
          </a:prstGeom>
        </p:spPr>
        <p:txBody>
          <a:bodyPr vert="horz" lIns="121920" tIns="60960" rIns="121920" bIns="6096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267" b="1" dirty="0">
                <a:solidFill>
                  <a:prstClr val="black"/>
                </a:solidFill>
              </a:rPr>
              <a:t>Základní informace</a:t>
            </a:r>
          </a:p>
        </p:txBody>
      </p:sp>
    </p:spTree>
    <p:extLst>
      <p:ext uri="{BB962C8B-B14F-4D97-AF65-F5344CB8AC3E}">
        <p14:creationId xmlns:p14="http://schemas.microsoft.com/office/powerpoint/2010/main" val="298858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Licence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v informatice právní nástroj, který umožňuje používat nebo redistribuovat software, který je chráněn zákonem.</a:t>
            </a:r>
          </a:p>
          <a:p>
            <a:r>
              <a:rPr lang="cs-CZ" dirty="0" smtClean="0"/>
              <a:t>V České republice se jedná o Autorský zákon.</a:t>
            </a:r>
          </a:p>
          <a:p>
            <a:r>
              <a:rPr lang="cs-CZ" dirty="0" smtClean="0"/>
              <a:t>Jsou velmi složité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8887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Distribuce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Způsob, jak se software šíří</a:t>
            </a:r>
          </a:p>
          <a:p>
            <a:pPr lvl="1"/>
            <a:r>
              <a:rPr lang="cs-CZ" dirty="0" smtClean="0"/>
              <a:t>DVD</a:t>
            </a:r>
          </a:p>
          <a:p>
            <a:pPr lvl="1"/>
            <a:r>
              <a:rPr lang="cs-CZ" dirty="0" smtClean="0"/>
              <a:t>Stažení z internetu</a:t>
            </a:r>
          </a:p>
          <a:p>
            <a:pPr lvl="1"/>
            <a:r>
              <a:rPr lang="cs-CZ" smtClean="0"/>
              <a:t>Online služba</a:t>
            </a:r>
            <a:endParaRPr lang="cs-CZ" dirty="0" smtClean="0"/>
          </a:p>
          <a:p>
            <a:r>
              <a:rPr lang="cs-CZ" dirty="0" smtClean="0"/>
              <a:t>Vychází z licence</a:t>
            </a:r>
          </a:p>
          <a:p>
            <a:r>
              <a:rPr lang="cs-CZ" dirty="0" smtClean="0"/>
              <a:t>Často se tyto dva pojmy zaměňují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8479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EULA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Licenční smlouva </a:t>
            </a:r>
            <a:r>
              <a:rPr lang="cs-CZ" dirty="0" smtClean="0"/>
              <a:t>pro koncového uživatele</a:t>
            </a:r>
          </a:p>
          <a:p>
            <a:r>
              <a:rPr lang="cs-CZ" dirty="0" smtClean="0"/>
              <a:t>Určuje co uživatel smí a nesmí dělat</a:t>
            </a:r>
          </a:p>
          <a:p>
            <a:r>
              <a:rPr lang="cs-CZ" dirty="0" smtClean="0"/>
              <a:t>Zpravidla se zobrazí během prvního spuštění programu nebo při jeho instalaci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9405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GNU GPL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Software šířený pod licencí GPL je možno volně používat, modifikovat i šířit.</a:t>
            </a:r>
          </a:p>
          <a:p>
            <a:r>
              <a:rPr lang="cs-CZ" dirty="0" smtClean="0"/>
              <a:t>Pouze za předpokladu, že tento software bude šířen bezplatně (případně za distribuční náklady) s možností získat bezplatně zdrojové kódy.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9300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Komerční software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Software lze nainstalovat (nebo spustit) po zadání licenčního klíče, který je nutno zakoupit</a:t>
            </a:r>
          </a:p>
          <a:p>
            <a:r>
              <a:rPr lang="cs-CZ" dirty="0" smtClean="0"/>
              <a:t>Někdy se obdrží pouze licenční klíč a SW se musí stáhnout z internetu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94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Umožňuje šíření a užívání díla komukoli za určitých podmínek</a:t>
            </a:r>
          </a:p>
          <a:p>
            <a:r>
              <a:rPr lang="cs-CZ" dirty="0" smtClean="0"/>
              <a:t>Podmínky lze kombinovat</a:t>
            </a:r>
          </a:p>
          <a:p>
            <a:r>
              <a:rPr lang="cs-CZ" dirty="0" smtClean="0"/>
              <a:t>Např. </a:t>
            </a:r>
            <a:r>
              <a:rPr lang="cs-CZ" dirty="0" smtClean="0">
                <a:hlinkClick r:id="rId2"/>
              </a:rPr>
              <a:t>http://</a:t>
            </a:r>
            <a:r>
              <a:rPr lang="cs-CZ" smtClean="0">
                <a:hlinkClick r:id="rId2"/>
              </a:rPr>
              <a:t>www.wikimedia.org/</a:t>
            </a:r>
            <a:endParaRPr lang="cs-CZ" smtClean="0"/>
          </a:p>
          <a:p>
            <a:r>
              <a:rPr lang="cs-CZ" smtClean="0"/>
              <a:t>(</a:t>
            </a:r>
            <a:r>
              <a:rPr lang="cs-CZ" dirty="0" smtClean="0"/>
              <a:t>BY) </a:t>
            </a:r>
            <a:r>
              <a:rPr lang="cs-CZ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–</a:t>
            </a:r>
            <a:r>
              <a:rPr lang="cs-CZ" dirty="0" smtClean="0"/>
              <a:t> zachovat jméno autora</a:t>
            </a:r>
          </a:p>
          <a:p>
            <a:r>
              <a:rPr lang="cs-CZ" dirty="0" smtClean="0"/>
              <a:t>(NC) </a:t>
            </a:r>
            <a:r>
              <a:rPr lang="cs-CZ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–</a:t>
            </a:r>
            <a:r>
              <a:rPr lang="cs-CZ" dirty="0" smtClean="0"/>
              <a:t> zakázat </a:t>
            </a:r>
            <a:r>
              <a:rPr lang="cs-CZ" dirty="0"/>
              <a:t>komerční </a:t>
            </a:r>
            <a:r>
              <a:rPr lang="cs-CZ" dirty="0" smtClean="0"/>
              <a:t>využití</a:t>
            </a:r>
          </a:p>
          <a:p>
            <a:r>
              <a:rPr lang="cs-CZ" dirty="0" smtClean="0"/>
              <a:t>(ND) </a:t>
            </a:r>
            <a:r>
              <a:rPr lang="cs-CZ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–</a:t>
            </a:r>
            <a:r>
              <a:rPr lang="cs-CZ" dirty="0" smtClean="0"/>
              <a:t> zakázat </a:t>
            </a:r>
            <a:r>
              <a:rPr lang="cs-CZ" dirty="0"/>
              <a:t>zasahování do </a:t>
            </a:r>
            <a:r>
              <a:rPr lang="cs-CZ" dirty="0" smtClean="0"/>
              <a:t>díla</a:t>
            </a:r>
          </a:p>
          <a:p>
            <a:r>
              <a:rPr lang="cs-CZ" dirty="0" smtClean="0"/>
              <a:t>(SA) </a:t>
            </a:r>
            <a:r>
              <a:rPr lang="cs-CZ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–</a:t>
            </a:r>
            <a:r>
              <a:rPr lang="cs-CZ" dirty="0" smtClean="0"/>
              <a:t> vynutit </a:t>
            </a:r>
            <a:r>
              <a:rPr lang="cs-CZ" dirty="0"/>
              <a:t>další šíření pod volnou licencí </a:t>
            </a:r>
          </a:p>
        </p:txBody>
      </p:sp>
    </p:spTree>
    <p:extLst>
      <p:ext uri="{BB962C8B-B14F-4D97-AF65-F5344CB8AC3E}">
        <p14:creationId xmlns:p14="http://schemas.microsoft.com/office/powerpoint/2010/main" val="288811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Public </a:t>
            </a:r>
            <a:r>
              <a:rPr lang="cs-CZ" dirty="0" err="1" smtClean="0"/>
              <a:t>Domain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Uvedením této licence se autor vzdává kontroly nad publikovaným software</a:t>
            </a:r>
          </a:p>
          <a:p>
            <a:r>
              <a:rPr lang="cs-CZ" dirty="0"/>
              <a:t>můžete jej volně šířit a používat, ale i měnit či zahrnout do svých </a:t>
            </a:r>
            <a:r>
              <a:rPr lang="cs-CZ" dirty="0" smtClean="0"/>
              <a:t>aplikací</a:t>
            </a:r>
          </a:p>
          <a:p>
            <a:r>
              <a:rPr lang="cs-CZ" dirty="0" smtClean="0"/>
              <a:t>Pozor </a:t>
            </a:r>
            <a:r>
              <a:rPr lang="cs-CZ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–</a:t>
            </a:r>
            <a:r>
              <a:rPr lang="cs-CZ" dirty="0" smtClean="0"/>
              <a:t> </a:t>
            </a:r>
            <a:r>
              <a:rPr lang="cs-CZ" dirty="0"/>
              <a:t>neplést s licencí Freeware</a:t>
            </a:r>
          </a:p>
        </p:txBody>
      </p:sp>
    </p:spTree>
    <p:extLst>
      <p:ext uri="{BB962C8B-B14F-4D97-AF65-F5344CB8AC3E}">
        <p14:creationId xmlns:p14="http://schemas.microsoft.com/office/powerpoint/2010/main" val="1956967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Freeware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Program je možné využívat zdarma pro nevýdělečné účely</a:t>
            </a:r>
          </a:p>
          <a:p>
            <a:r>
              <a:rPr lang="cs-CZ" dirty="0" smtClean="0"/>
              <a:t>Autor si zpravidla ponechává autorská práva</a:t>
            </a:r>
          </a:p>
          <a:p>
            <a:r>
              <a:rPr lang="cs-CZ" dirty="0" smtClean="0"/>
              <a:t>Podmínky bezplatného používání a šíření jsou definovány v licenční smlouvě, která je často specifická pro každý freeware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2494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Shareware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Uživatel má možnost software po určitou dobu zkoušet, zda mu vyhovuje nebo ne</a:t>
            </a:r>
          </a:p>
          <a:p>
            <a:r>
              <a:rPr lang="cs-CZ" dirty="0" smtClean="0"/>
              <a:t>Pokud ho ale nadále používá, je povinen se řídit podle autorovy licence a zpravidla zaplatit cenu programu nebo se třeba jen registrovat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407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Trial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Určitá verze Shareware</a:t>
            </a:r>
          </a:p>
          <a:p>
            <a:r>
              <a:rPr lang="cs-CZ" dirty="0" smtClean="0"/>
              <a:t>Jedná se o komerční software, u kterého je časově omezena určitá funkce např. ukládání, tisk apod.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374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Demo verze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Určitá verze Shareware</a:t>
            </a:r>
          </a:p>
          <a:p>
            <a:r>
              <a:rPr lang="cs-CZ" dirty="0" smtClean="0"/>
              <a:t>Je omezena funkčnost</a:t>
            </a:r>
          </a:p>
          <a:p>
            <a:r>
              <a:rPr lang="cs-CZ" dirty="0" smtClean="0"/>
              <a:t>Program slouží pouze k předvedení schopností daného produktu, </a:t>
            </a:r>
            <a:br>
              <a:rPr lang="cs-CZ" dirty="0" smtClean="0"/>
            </a:br>
            <a:r>
              <a:rPr lang="cs-CZ" dirty="0" smtClean="0"/>
              <a:t>ne však k jeho plnému nasazení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188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Volné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5286" y="1927018"/>
            <a:ext cx="10515600" cy="4659248"/>
          </a:xfrm>
        </p:spPr>
        <p:txBody>
          <a:bodyPr>
            <a:normAutofit/>
          </a:bodyPr>
          <a:lstStyle/>
          <a:p>
            <a:r>
              <a:rPr lang="cs-CZ" dirty="0" smtClean="0"/>
              <a:t>Volné dílo je takové autorské dílo, jehož majetková autorská práva nejsou chráněna</a:t>
            </a:r>
          </a:p>
          <a:p>
            <a:r>
              <a:rPr lang="cs-CZ" dirty="0" smtClean="0"/>
              <a:t>Nejčastějším případem volného díla je takové autorské dílo, u kterého již doba ochrany vypršela (tzn. např. uplynulo více než 70 let od smrti posledního autora)</a:t>
            </a:r>
          </a:p>
          <a:p>
            <a:r>
              <a:rPr lang="cs-CZ" dirty="0" smtClean="0"/>
              <a:t>Volné autorské dílo může každý volně využívat</a:t>
            </a:r>
          </a:p>
          <a:p>
            <a:r>
              <a:rPr lang="cs-CZ" dirty="0" smtClean="0"/>
              <a:t>Musí být dodržena podmínka, že si nikdo nesmí osobovat autorství díla</a:t>
            </a:r>
          </a:p>
          <a:p>
            <a:r>
              <a:rPr lang="cs-CZ" dirty="0" smtClean="0"/>
              <a:t>využitím se nesmí snižovat hodnota díla a musí být uveden autor (je-li znám a je-li to obvyklé).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163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47557" y="1338490"/>
            <a:ext cx="6591300" cy="84160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Autorský zákon – online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prstClr val="black"/>
                </a:solidFill>
                <a:hlinkClick r:id="rId2"/>
              </a:rPr>
              <a:t>www.msmt.cz/vzdelavani/skolstvi-v-cr/autorsky-zakon-ve-skolach</a:t>
            </a:r>
            <a:endParaRPr lang="cs-CZ" dirty="0">
              <a:solidFill>
                <a:prstClr val="black"/>
              </a:solidFill>
            </a:endParaRPr>
          </a:p>
          <a:p>
            <a:pPr lvl="0"/>
            <a:r>
              <a:rPr lang="cs-CZ" dirty="0">
                <a:solidFill>
                  <a:prstClr val="black"/>
                </a:solidFill>
                <a:hlinkClick r:id="rId3"/>
              </a:rPr>
              <a:t>http://zakony.centrum.cz/autorsky-zákon</a:t>
            </a:r>
            <a:endParaRPr lang="cs-CZ" dirty="0">
              <a:solidFill>
                <a:prstClr val="black"/>
              </a:solidFill>
            </a:endParaRPr>
          </a:p>
          <a:p>
            <a:pPr lvl="0"/>
            <a:r>
              <a:rPr lang="cs-CZ" dirty="0">
                <a:solidFill>
                  <a:prstClr val="black"/>
                </a:solidFill>
                <a:hlinkClick r:id="rId4"/>
              </a:rPr>
              <a:t>http://is.muni.cz/elportal/a_zakon/index.pl</a:t>
            </a:r>
            <a:endParaRPr lang="cs-CZ" dirty="0">
              <a:solidFill>
                <a:prstClr val="black"/>
              </a:solidFill>
            </a:endParaRPr>
          </a:p>
          <a:p>
            <a:pPr lvl="0"/>
            <a:r>
              <a:rPr lang="cs-CZ" dirty="0">
                <a:solidFill>
                  <a:prstClr val="black"/>
                </a:solidFill>
              </a:rPr>
              <a:t>F&amp;Q: </a:t>
            </a:r>
            <a:r>
              <a:rPr lang="cs-CZ" dirty="0">
                <a:solidFill>
                  <a:prstClr val="black"/>
                </a:solidFill>
                <a:hlinkClick r:id="rId5"/>
              </a:rPr>
              <a:t>http://is.muni.cz/elportal/a_zakon/faq.pl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308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>
                <a:hlinkClick r:id="rId2"/>
              </a:rPr>
              <a:t>http://cs.wikipedia.org/wiki/Softwarov%C3%A1_licence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http://www.slunecnice.cz/licence/</a:t>
            </a:r>
            <a:endParaRPr lang="cs-CZ" sz="1400" dirty="0" smtClean="0"/>
          </a:p>
          <a:p>
            <a:endParaRPr lang="cs-CZ" sz="1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955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i="1" dirty="0"/>
              <a:t>Materiál je určen pro práci </a:t>
            </a:r>
            <a:r>
              <a:rPr lang="cs-CZ" sz="2400" i="1" dirty="0" smtClean="0"/>
              <a:t>se studenty formou diskuze. Nadpisy lze použít jako otázky. Studenti se budou snažit jednotlivé pojmy definovat a určit, k čemu je daný typ licence opravňuje. Studenti budou jednotlivé typy licencí a jejich použití vyhledávat na internetu pomocí PC, </a:t>
            </a:r>
            <a:r>
              <a:rPr lang="cs-CZ" sz="2400" i="1" dirty="0" err="1" smtClean="0"/>
              <a:t>tabletů</a:t>
            </a:r>
            <a:r>
              <a:rPr lang="cs-CZ" sz="2400" i="1"/>
              <a:t> </a:t>
            </a:r>
            <a:r>
              <a:rPr lang="cs-CZ" sz="2400" i="1" smtClean="0"/>
              <a:t>apod.</a:t>
            </a:r>
            <a:endParaRPr lang="cs-CZ" sz="2400" i="1" dirty="0"/>
          </a:p>
          <a:p>
            <a:r>
              <a:rPr lang="cs-CZ" sz="2400" dirty="0" smtClean="0"/>
              <a:t>Očekávání </a:t>
            </a:r>
            <a:r>
              <a:rPr lang="cs-CZ" sz="2400" dirty="0"/>
              <a:t>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i="1" dirty="0" smtClean="0"/>
              <a:t>Studenti si ujasní pojem licence i důsledky nedodržování autorského zákona. Zároveň získají představu, jak mohou nakládat s materiály pro studium a různé práci aniž by porušili autorský zákon</a:t>
            </a:r>
            <a:endParaRPr lang="cs-CZ" sz="24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936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4" id="{FA648B46-5DFB-4817-A984-0EDF8C590859}" vid="{9C3AC370-3180-4625-AB9F-69495A826E3A}"/>
    </a:ext>
  </a:extLst>
</a:theme>
</file>

<file path=ppt/theme/theme3.xml><?xml version="1.0" encoding="utf-8"?>
<a:theme xmlns:a="http://schemas.openxmlformats.org/drawingml/2006/main" name="1_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4" id="{FA648B46-5DFB-4817-A984-0EDF8C590859}" vid="{9C3AC370-3180-4625-AB9F-69495A826E3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A40405E01C17F47811C1D99BDA35D20" ma:contentTypeVersion="1" ma:contentTypeDescription="Vytvoří nový dokument" ma:contentTypeScope="" ma:versionID="2f8f9453aac82dfa44069b3bb16b4031">
  <xsd:schema xmlns:xsd="http://www.w3.org/2001/XMLSchema" xmlns:xs="http://www.w3.org/2001/XMLSchema" xmlns:p="http://schemas.microsoft.com/office/2006/metadata/properties" xmlns:ns3="0ec10821-fc1a-4fb1-a43c-5d9bcda01104" targetNamespace="http://schemas.microsoft.com/office/2006/metadata/properties" ma:root="true" ma:fieldsID="8d6cbc033bbdfd899802a5e0bdbde1aa" ns3:_="">
    <xsd:import namespace="0ec10821-fc1a-4fb1-a43c-5d9bcda01104"/>
    <xsd:element name="properties">
      <xsd:complexType>
        <xsd:sequence>
          <xsd:element name="documentManagement">
            <xsd:complexType>
              <xsd:all>
                <xsd:element ref="ns3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c10821-fc1a-4fb1-a43c-5d9bcda0110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4DD3C3-9482-4C76-9D8A-F4635D3FC19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94646A-F145-4343-825B-D6204B7D9438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0ec10821-fc1a-4fb1-a43c-5d9bcda0110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E757BB1-D27F-467E-815C-92AFD60A6E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c10821-fc1a-4fb1-a43c-5d9bcda011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607</Words>
  <Application>Microsoft Office PowerPoint</Application>
  <PresentationFormat>Širokoúhlá obrazovka</PresentationFormat>
  <Paragraphs>79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Courier New</vt:lpstr>
      <vt:lpstr>Wingdings</vt:lpstr>
      <vt:lpstr>Motiv Office</vt:lpstr>
      <vt:lpstr>boxed_powerpoint_16x9_2012-08</vt:lpstr>
      <vt:lpstr>1_boxed_powerpoint_16x9_2012-08</vt:lpstr>
      <vt:lpstr>Software</vt:lpstr>
      <vt:lpstr>Prezentace aplikace PowerPoint</vt:lpstr>
      <vt:lpstr>Licence</vt:lpstr>
      <vt:lpstr>Distribuce</vt:lpstr>
      <vt:lpstr>EULA</vt:lpstr>
      <vt:lpstr>GNU GPL</vt:lpstr>
      <vt:lpstr>Komerční software</vt:lpstr>
      <vt:lpstr>Creative Commons</vt:lpstr>
      <vt:lpstr>Public Domain</vt:lpstr>
      <vt:lpstr>Freeware</vt:lpstr>
      <vt:lpstr>Shareware</vt:lpstr>
      <vt:lpstr>Trial</vt:lpstr>
      <vt:lpstr>Demo verze</vt:lpstr>
      <vt:lpstr>Volné dílo</vt:lpstr>
      <vt:lpstr>Autorský zákon – online zdroje</vt:lpstr>
      <vt:lpstr>Zdroje</vt:lpstr>
      <vt:lpstr>Metodický pokyn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Software</dc:title>
  <dc:creator>Karel Nymsa</dc:creator>
  <cp:lastModifiedBy>Karel</cp:lastModifiedBy>
  <cp:revision>33</cp:revision>
  <dcterms:created xsi:type="dcterms:W3CDTF">2014-03-01T16:59:08Z</dcterms:created>
  <dcterms:modified xsi:type="dcterms:W3CDTF">2015-05-29T09:13:48Z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0x0101004A40405E01C17F47811C1D99BDA35D20</vt:lpwstr>
  </property>
</Properties>
</file>