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6" r:id="rId4"/>
    <p:sldId id="287" r:id="rId5"/>
    <p:sldId id="292" r:id="rId6"/>
    <p:sldId id="294" r:id="rId7"/>
    <p:sldId id="296" r:id="rId8"/>
    <p:sldId id="291" r:id="rId9"/>
    <p:sldId id="293" r:id="rId10"/>
    <p:sldId id="275" r:id="rId11"/>
    <p:sldId id="276" r:id="rId12"/>
    <p:sldId id="277" r:id="rId13"/>
    <p:sldId id="278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70" d="100"/>
          <a:sy n="70" d="100"/>
        </p:scale>
        <p:origin x="1050" y="162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28. 5. 2015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28. 5. 2015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Letní nebezpečí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Zdraví a bezpečí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9" t="4695" r="6384" b="8357"/>
          <a:stretch/>
        </p:blipFill>
        <p:spPr>
          <a:xfrm>
            <a:off x="1938774" y="476518"/>
            <a:ext cx="8023538" cy="5962918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" t="8451" r="5540" b="8920"/>
          <a:stretch/>
        </p:blipFill>
        <p:spPr>
          <a:xfrm>
            <a:off x="2002954" y="521593"/>
            <a:ext cx="7932095" cy="5872767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80870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9" t="4884" r="3146" b="6103"/>
          <a:stretch/>
        </p:blipFill>
        <p:spPr>
          <a:xfrm>
            <a:off x="1777286" y="334850"/>
            <a:ext cx="8603086" cy="6104587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1" t="5822" r="4272" b="8920"/>
          <a:stretch/>
        </p:blipFill>
        <p:spPr>
          <a:xfrm>
            <a:off x="1777286" y="369305"/>
            <a:ext cx="8603086" cy="6070132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60310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" t="4130" r="4554" b="7982"/>
          <a:stretch/>
        </p:blipFill>
        <p:spPr>
          <a:xfrm>
            <a:off x="2112135" y="283335"/>
            <a:ext cx="8139448" cy="6027314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6" t="6196" r="5118" b="6667"/>
          <a:stretch/>
        </p:blipFill>
        <p:spPr>
          <a:xfrm>
            <a:off x="2112135" y="334851"/>
            <a:ext cx="8139448" cy="5975798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72516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1" t="6385" r="5399" b="6479"/>
          <a:stretch/>
        </p:blipFill>
        <p:spPr>
          <a:xfrm>
            <a:off x="2099256" y="437882"/>
            <a:ext cx="8075054" cy="5975797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8" t="6761" r="5493" b="8855"/>
          <a:stretch/>
        </p:blipFill>
        <p:spPr>
          <a:xfrm>
            <a:off x="2099256" y="463639"/>
            <a:ext cx="8066468" cy="5950039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88712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5" t="9353" r="6070" b="8657"/>
          <a:stretch/>
        </p:blipFill>
        <p:spPr>
          <a:xfrm>
            <a:off x="2033516" y="641445"/>
            <a:ext cx="8079475" cy="5622878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2" t="9154" r="7861" b="8855"/>
          <a:stretch/>
        </p:blipFill>
        <p:spPr>
          <a:xfrm>
            <a:off x="2115402" y="671043"/>
            <a:ext cx="7915702" cy="5622879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40303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6" t="11939" r="8159" b="6269"/>
          <a:stretch/>
        </p:blipFill>
        <p:spPr>
          <a:xfrm>
            <a:off x="2320118" y="818866"/>
            <a:ext cx="7601803" cy="5609230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0" t="7960" r="6816" b="7861"/>
          <a:stretch/>
        </p:blipFill>
        <p:spPr>
          <a:xfrm>
            <a:off x="2320117" y="736979"/>
            <a:ext cx="7601803" cy="5773003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98635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8" t="8557" r="5621" b="7065"/>
          <a:stretch/>
        </p:blipFill>
        <p:spPr>
          <a:xfrm>
            <a:off x="2306472" y="586854"/>
            <a:ext cx="7847462" cy="5786650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5" t="10945" r="3234" b="7065"/>
          <a:stretch/>
        </p:blipFill>
        <p:spPr>
          <a:xfrm>
            <a:off x="2306472" y="586854"/>
            <a:ext cx="7833815" cy="5786650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32677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 nebezpečnými situacemi a jejich správným řešením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Informační gramotnost – děti budou umět rozpoznat nebezpečí, které jim hrozí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popisují situaci na obrázku – jde o možné nebezpečí, které jim hrozí. Sami hodnotí, jak se před tímto nebezpečím ochránit.</a:t>
            </a:r>
          </a:p>
          <a:p>
            <a:r>
              <a:rPr lang="cs-CZ" dirty="0" smtClean="0"/>
              <a:t>Jako zpětná vazba se jim po kliknutí na snímek zobrazí totožná situace ve správné variantě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r>
              <a:rPr lang="cs-CZ" dirty="0" smtClean="0"/>
              <a:t>Zaměřovat </a:t>
            </a:r>
            <a:r>
              <a:rPr lang="cs-CZ" dirty="0"/>
              <a:t>se na to, co je z poznávacího hlediska </a:t>
            </a:r>
            <a:r>
              <a:rPr lang="cs-CZ" dirty="0" smtClean="0"/>
              <a:t>důležité</a:t>
            </a:r>
          </a:p>
          <a:p>
            <a:r>
              <a:rPr lang="cs-CZ" dirty="0"/>
              <a:t>Používat jednoduchá souvětí, vyjádřit myšlenku, nápad, mínění, popsat situaci, událost, vyjádřit svoje pocity, prožitky </a:t>
            </a:r>
          </a:p>
          <a:p>
            <a:r>
              <a:rPr lang="cs-CZ" dirty="0"/>
              <a:t>Dodržovat pravidla konverzace a společenského kontaktu – řečovou </a:t>
            </a:r>
            <a:r>
              <a:rPr lang="cs-CZ" dirty="0" smtClean="0"/>
              <a:t>kázeň</a:t>
            </a:r>
          </a:p>
          <a:p>
            <a:r>
              <a:rPr lang="cs-CZ" dirty="0"/>
              <a:t>Uvědomovat si, co je nebezpečné</a:t>
            </a:r>
          </a:p>
          <a:p>
            <a:r>
              <a:rPr lang="cs-CZ" smtClean="0"/>
              <a:t>Chovat </a:t>
            </a:r>
            <a:r>
              <a:rPr lang="cs-CZ" dirty="0"/>
              <a:t>se přiměřeně a bezpečně ve známém prostředí (např. ve školním prostředí, na hřišti, na veřejnosti, v přírodě) </a:t>
            </a:r>
          </a:p>
          <a:p>
            <a:pPr fontAlgn="base" hangingPunct="0"/>
            <a:r>
              <a:rPr lang="cs-CZ" dirty="0"/>
              <a:t>Znát a dodržovat základní pravidla chování na chodníku a na ulici (dávat pozor při přecházení, rozumět světelné signalizaci)</a:t>
            </a:r>
          </a:p>
          <a:p>
            <a:r>
              <a:rPr lang="cs-CZ" dirty="0"/>
              <a:t>Vědět, jak se vyhnout nebezpečí (být opatrné, obezřetné, kam se v případě potřeby obrátit o pomoc, koho přivolat)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220</Words>
  <Application>Microsoft Office PowerPoint</Application>
  <PresentationFormat>Širokoúhlá obrazovka</PresentationFormat>
  <Paragraphs>51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Arial</vt:lpstr>
      <vt:lpstr>Century Gothic</vt:lpstr>
      <vt:lpstr>Sheer Green 16x9</vt:lpstr>
      <vt:lpstr>Letní nebezpečí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 Vnímání</vt:lpstr>
      <vt:lpstr>Studijní materiály </vt:lpstr>
      <vt:lpstr>   Práce s interaktivním výukovým materiálem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2015-05-28T21:18:07Z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