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72" r:id="rId2"/>
    <p:sldId id="273" r:id="rId3"/>
    <p:sldId id="282" r:id="rId4"/>
    <p:sldId id="283" r:id="rId5"/>
    <p:sldId id="284" r:id="rId6"/>
    <p:sldId id="294" r:id="rId7"/>
    <p:sldId id="286" r:id="rId8"/>
    <p:sldId id="288" r:id="rId9"/>
    <p:sldId id="289" r:id="rId10"/>
    <p:sldId id="290" r:id="rId11"/>
    <p:sldId id="291" r:id="rId12"/>
    <p:sldId id="292" r:id="rId13"/>
    <p:sldId id="293" r:id="rId14"/>
    <p:sldId id="287" r:id="rId15"/>
    <p:sldId id="275" r:id="rId16"/>
    <p:sldId id="277" r:id="rId17"/>
    <p:sldId id="276" r:id="rId18"/>
    <p:sldId id="278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B20D5460-9102-4791-863E-7373019BFF9C}">
          <p14:sldIdLst>
            <p14:sldId id="272"/>
          </p14:sldIdLst>
        </p14:section>
        <p14:section name="obsah" id="{244DC4D6-E165-4161-9F4D-651AC083164F}">
          <p14:sldIdLst>
            <p14:sldId id="273"/>
            <p14:sldId id="282"/>
            <p14:sldId id="283"/>
            <p14:sldId id="284"/>
            <p14:sldId id="294"/>
          </p14:sldIdLst>
        </p14:section>
        <p14:section name="komín" id="{D8F386B7-A21E-432A-94EB-07A25F33FE67}">
          <p14:sldIdLst>
            <p14:sldId id="286"/>
            <p14:sldId id="288"/>
            <p14:sldId id="289"/>
            <p14:sldId id="290"/>
            <p14:sldId id="291"/>
            <p14:sldId id="292"/>
            <p14:sldId id="293"/>
            <p14:sldId id="287"/>
          </p14:sldIdLst>
        </p14:section>
        <p14:section name="popisy" id="{EFF257FF-B2D0-427A-9E66-167E5948B2A4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33CC33"/>
    <a:srgbClr val="BA5CB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50" autoAdjust="0"/>
    <p:restoredTop sz="94660"/>
  </p:normalViewPr>
  <p:slideViewPr>
    <p:cSldViewPr snapToGrid="0">
      <p:cViewPr varScale="1">
        <p:scale>
          <a:sx n="74" d="100"/>
          <a:sy n="74" d="100"/>
        </p:scale>
        <p:origin x="-108" y="-69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03F36A8-5196-48FF-A736-2A7DBEAAB717}" type="datetimeFigureOut">
              <a:rPr lang="cs-CZ"/>
              <a:pPr>
                <a:defRPr/>
              </a:pPr>
              <a:t>31.5.2015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entury Gothic" panose="020B0502020202020204" pitchFamily="34" charset="0"/>
              </a:defRPr>
            </a:lvl1pPr>
          </a:lstStyle>
          <a:p>
            <a:pPr>
              <a:defRPr/>
            </a:pPr>
            <a:fld id="{14D4E376-2341-4BFB-8ED5-14DB4EB47C3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59395427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EC9889C-3215-47B5-8524-3335D95329EE}" type="datetimeFigureOut">
              <a:rPr lang="cs-CZ"/>
              <a:pPr>
                <a:defRPr/>
              </a:pPr>
              <a:t>31.5.2015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entury Gothic" panose="020B0502020202020204" pitchFamily="34" charset="0"/>
              </a:defRPr>
            </a:lvl1pPr>
          </a:lstStyle>
          <a:p>
            <a:pPr>
              <a:defRPr/>
            </a:pPr>
            <a:fld id="{A99D305A-39A0-4FF6-9C05-DE8098FAB38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05661436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3621243-A601-4EF8-98CB-39BDA9F64412}" type="slidenum">
              <a:rPr lang="cs-CZ" altLang="cs-CZ" smtClean="0">
                <a:latin typeface="Century Gothic" panose="020B0502020202020204" pitchFamily="34" charset="0"/>
              </a:rPr>
              <a:pPr/>
              <a:t>1</a:t>
            </a:fld>
            <a:endParaRPr lang="cs-CZ" altLang="cs-CZ" smtClean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3673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3302145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A98A33-FA6E-45EA-B1B2-7421F8098A3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598480750"/>
      </p:ext>
    </p:extLst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20C75-28F6-41C8-BE47-3A45484C63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503346922"/>
      </p:ext>
    </p:extLst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0B3AE4-7599-4301-AD14-B50854DD670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36303643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FDF1B-FE1C-4455-AF1F-7F81CD3DD61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667125881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1674B7-6E67-48E8-8549-FD742059D8B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133273452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848E5-AFB5-4D93-A39A-4CDE483AB9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443675795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ECF05-3F22-4E71-B599-8872DE543FD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952250165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0" y="55657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4CB62-1943-4FFE-81B7-90B17E690C6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332505996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1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8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800" cap="all" baseline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800">
                <a:latin typeface="Century Gothic" panose="020B0502020202020204" pitchFamily="34" charset="0"/>
              </a:defRPr>
            </a:lvl1pPr>
          </a:lstStyle>
          <a:p>
            <a:pPr>
              <a:defRPr/>
            </a:pPr>
            <a:fld id="{C6B1322E-CEBE-4E0C-84CD-FA30900513E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75" r:id="rId8"/>
    <p:sldLayoutId id="2147483676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3400">
          <a:solidFill>
            <a:srgbClr val="000000"/>
          </a:solidFill>
          <a:latin typeface="Century Gothic" panose="020B0502020202020204" pitchFamily="34" charset="0"/>
        </a:defRPr>
      </a:lvl9pPr>
    </p:titleStyle>
    <p:bodyStyle>
      <a:lvl1pPr marL="273050" indent="-228600" algn="l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png"/><Relationship Id="rId7" Type="http://schemas.openxmlformats.org/officeDocument/2006/relationships/image" Target="../media/image20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jpeg"/><Relationship Id="rId9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26.jpeg"/><Relationship Id="rId4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4A3A2A"/>
                </a:solidFill>
              </a:rPr>
              <a:t>KOMÍNY, KOMINÍK A DALŠÍ PROFESE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ČÍM JE TVŮJ Tatínek, tvoje maminka?</a:t>
            </a:r>
            <a:endParaRPr lang="cs-CZ" b="1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6"/>
          <p:cNvSpPr>
            <a:spLocks noGrp="1"/>
          </p:cNvSpPr>
          <p:nvPr>
            <p:ph type="title"/>
          </p:nvPr>
        </p:nvSpPr>
        <p:spPr>
          <a:xfrm>
            <a:off x="1385888" y="438150"/>
            <a:ext cx="9426575" cy="1089025"/>
          </a:xfrm>
        </p:spPr>
        <p:txBody>
          <a:bodyPr/>
          <a:lstStyle/>
          <a:p>
            <a:pPr algn="ctr" eaLnBrk="1" hangingPunct="1"/>
            <a:r>
              <a:rPr lang="cs-CZ" altLang="cs-CZ" b="1" smtClean="0">
                <a:latin typeface="Arial" panose="020B0604020202020204" pitchFamily="34" charset="0"/>
              </a:rPr>
              <a:t>POVOLÁNÍ</a:t>
            </a:r>
            <a:br>
              <a:rPr lang="cs-CZ" altLang="cs-CZ" b="1" smtClean="0">
                <a:latin typeface="Arial" panose="020B0604020202020204" pitchFamily="34" charset="0"/>
              </a:rPr>
            </a:br>
            <a:endParaRPr lang="cs-CZ" altLang="cs-CZ" b="1" smtClean="0">
              <a:latin typeface="Arial" panose="020B0604020202020204" pitchFamily="34" charset="0"/>
            </a:endParaRPr>
          </a:p>
        </p:txBody>
      </p:sp>
      <p:sp>
        <p:nvSpPr>
          <p:cNvPr id="11267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877203D4-3A34-42B4-AFE5-11FB805F3B16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2</a:t>
            </a:fld>
            <a:endParaRPr lang="cs-CZ" altLang="cs-CZ" sz="800" smtClean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56625" y="889000"/>
            <a:ext cx="2949575" cy="3643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225" y="2447925"/>
            <a:ext cx="1619250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100" r="14693"/>
          <a:stretch>
            <a:fillRect/>
          </a:stretch>
        </p:blipFill>
        <p:spPr bwMode="auto">
          <a:xfrm>
            <a:off x="6564313" y="1271588"/>
            <a:ext cx="1323975" cy="287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553349">
            <a:off x="1608138" y="519113"/>
            <a:ext cx="1885950" cy="1506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6202">
            <a:off x="10352088" y="4862513"/>
            <a:ext cx="11049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1075" y="4646613"/>
            <a:ext cx="3140075" cy="198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04751">
            <a:off x="3136900" y="2206625"/>
            <a:ext cx="1524000" cy="2049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31469">
            <a:off x="6403975" y="4473575"/>
            <a:ext cx="245745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3" name="Picture 13" descr="Policie, Zabezpečení, Člověk, Důstojník, Osoba, Zákon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11694">
            <a:off x="4767263" y="2509838"/>
            <a:ext cx="1504950" cy="3011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3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7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CO KDO POTŘEBUJE</a:t>
            </a:r>
          </a:p>
        </p:txBody>
      </p:sp>
      <p:sp>
        <p:nvSpPr>
          <p:cNvPr id="12291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5AEAAB74-F7C9-4777-BCE4-34135ADCA09D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3</a:t>
            </a:fld>
            <a:endParaRPr lang="cs-CZ" altLang="cs-CZ" sz="800" smtClean="0"/>
          </a:p>
        </p:txBody>
      </p:sp>
      <p:pic>
        <p:nvPicPr>
          <p:cNvPr id="1229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2100" y="2855913"/>
            <a:ext cx="1476375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1216620">
            <a:off x="7546975" y="1146175"/>
            <a:ext cx="857250" cy="124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1029" b="33708"/>
          <a:stretch>
            <a:fillRect/>
          </a:stretch>
        </p:blipFill>
        <p:spPr bwMode="auto">
          <a:xfrm rot="-577002">
            <a:off x="804863" y="4527550"/>
            <a:ext cx="2287587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80977">
            <a:off x="9209088" y="1800225"/>
            <a:ext cx="1557337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53106">
            <a:off x="9161463" y="4321175"/>
            <a:ext cx="2036762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7" name="Obrázek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84" t="14072" r="9476" b="5603"/>
          <a:stretch>
            <a:fillRect/>
          </a:stretch>
        </p:blipFill>
        <p:spPr bwMode="auto">
          <a:xfrm rot="1663303">
            <a:off x="685800" y="1971675"/>
            <a:ext cx="1862138" cy="1957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8" name="Picture 12" descr="Pero, Kancelář, Plnicí Pera, Napsa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366324">
            <a:off x="3779838" y="3492500"/>
            <a:ext cx="1900237" cy="153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9" name="Picture 15" descr="Fotoaparát, Čočka, Fotograf, Fotografi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01277">
            <a:off x="4178300" y="1955800"/>
            <a:ext cx="2322513" cy="1427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1341438" y="652463"/>
            <a:ext cx="9509125" cy="844550"/>
          </a:xfrm>
        </p:spPr>
        <p:txBody>
          <a:bodyPr/>
          <a:lstStyle/>
          <a:p>
            <a:pPr eaLnBrk="1" hangingPunct="1"/>
            <a:r>
              <a:rPr lang="cs-CZ" altLang="cs-CZ" smtClean="0"/>
              <a:t>CO DĚLÁ KOMINÍK?</a:t>
            </a:r>
          </a:p>
        </p:txBody>
      </p:sp>
      <p:sp>
        <p:nvSpPr>
          <p:cNvPr id="13315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59E47AA3-131B-4399-A89A-69B3E0B3EADC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4</a:t>
            </a:fld>
            <a:endParaRPr lang="cs-CZ" altLang="cs-CZ" sz="800" smtClean="0"/>
          </a:p>
        </p:txBody>
      </p:sp>
      <p:sp>
        <p:nvSpPr>
          <p:cNvPr id="13316" name="TextovéPole 10"/>
          <p:cNvSpPr txBox="1">
            <a:spLocks noChangeArrowheads="1"/>
          </p:cNvSpPr>
          <p:nvPr/>
        </p:nvSpPr>
        <p:spPr bwMode="auto">
          <a:xfrm>
            <a:off x="5826125" y="1701800"/>
            <a:ext cx="50228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r>
              <a:rPr lang="cs-CZ" altLang="cs-CZ" sz="3600">
                <a:latin typeface="Arial" panose="020B0604020202020204" pitchFamily="34" charset="0"/>
              </a:rPr>
              <a:t>Co potřebuje k práci?</a:t>
            </a:r>
          </a:p>
        </p:txBody>
      </p:sp>
      <p:pic>
        <p:nvPicPr>
          <p:cNvPr id="17416" name="Picture 8" descr="Váleček, Nářadí, Barva, Domácí, Renova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34851">
            <a:off x="5586413" y="2571750"/>
            <a:ext cx="1019175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8" name="Picture 10" descr="Pila, Nástroj, Hardware, Dřev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82520">
            <a:off x="8453438" y="3533775"/>
            <a:ext cx="2341562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Picture 12" descr="Kominík, Zametač, Člověk, Osoba, Černá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0563" y="3282950"/>
            <a:ext cx="1209675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Picture 14" descr="Kominík, Střešní, Černý Muž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8900" y="1936750"/>
            <a:ext cx="3022600" cy="309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4" name="Picture 16" descr="Tužky, Barevný, Pero, Psát, Tužka, Ostrý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583054">
            <a:off x="10147300" y="2330450"/>
            <a:ext cx="11430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4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1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74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1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74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17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2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Postavíme si komín…</a:t>
            </a:r>
            <a:br>
              <a:rPr lang="cs-CZ" altLang="cs-CZ" dirty="0" smtClean="0"/>
            </a:br>
            <a:r>
              <a:rPr lang="cs-CZ" altLang="cs-CZ" dirty="0" smtClean="0"/>
              <a:t>Který </a:t>
            </a:r>
            <a:r>
              <a:rPr lang="cs-CZ" altLang="cs-CZ" dirty="0" smtClean="0"/>
              <a:t>je nejvyšší?</a:t>
            </a:r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51EA1F79-DE77-4C59-B066-DBC726155B82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5</a:t>
            </a:fld>
            <a:endParaRPr lang="cs-CZ" altLang="cs-CZ" sz="800" smtClean="0"/>
          </a:p>
        </p:txBody>
      </p:sp>
      <p:pic>
        <p:nvPicPr>
          <p:cNvPr id="1843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7100" y="2195513"/>
            <a:ext cx="2244725" cy="352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8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8813" y="3390900"/>
            <a:ext cx="1627187" cy="147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01063" y="1184275"/>
            <a:ext cx="1839912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4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84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3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4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3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84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 nodeType="clickPar">
                      <p:stCondLst>
                        <p:cond delay="0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3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A který je nejnižší?</a:t>
            </a:r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7DAE646F-1023-483B-A561-41448BC61AC2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6</a:t>
            </a:fld>
            <a:endParaRPr lang="cs-CZ" altLang="cs-CZ" sz="800" smtClean="0"/>
          </a:p>
        </p:txBody>
      </p:sp>
      <p:pic>
        <p:nvPicPr>
          <p:cNvPr id="15365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8813" y="3390900"/>
            <a:ext cx="1627187" cy="147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01063" y="1184275"/>
            <a:ext cx="1839912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7100" y="2195513"/>
            <a:ext cx="2244725" cy="352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536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3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392238" y="425450"/>
            <a:ext cx="9509125" cy="1089025"/>
          </a:xfrm>
        </p:spPr>
        <p:txBody>
          <a:bodyPr/>
          <a:lstStyle/>
          <a:p>
            <a:pPr eaLnBrk="1" hangingPunct="1"/>
            <a:r>
              <a:rPr lang="cs-CZ" altLang="cs-CZ" dirty="0" smtClean="0"/>
              <a:t>Pracovní list</a:t>
            </a:r>
            <a:br>
              <a:rPr lang="cs-CZ" altLang="cs-CZ" dirty="0" smtClean="0"/>
            </a:br>
            <a:r>
              <a:rPr lang="cs-CZ" altLang="cs-CZ" b="1" dirty="0" smtClean="0">
                <a:latin typeface="Arial" panose="020B0604020202020204" pitchFamily="34" charset="0"/>
              </a:rPr>
              <a:t>Komín</a:t>
            </a:r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7E908497-C91E-41D2-A2D0-511382A1F78F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7</a:t>
            </a:fld>
            <a:endParaRPr lang="cs-CZ" altLang="cs-CZ" sz="800" smtClean="0"/>
          </a:p>
        </p:txBody>
      </p:sp>
      <p:sp>
        <p:nvSpPr>
          <p:cNvPr id="16388" name="Rectangle 13"/>
          <p:cNvSpPr>
            <a:spLocks noChangeArrowheads="1"/>
          </p:cNvSpPr>
          <p:nvPr/>
        </p:nvSpPr>
        <p:spPr bwMode="auto">
          <a:xfrm flipV="1">
            <a:off x="603250" y="3492500"/>
            <a:ext cx="3240088" cy="900113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6389" name="Rectangle 14"/>
          <p:cNvSpPr>
            <a:spLocks noChangeArrowheads="1"/>
          </p:cNvSpPr>
          <p:nvPr/>
        </p:nvSpPr>
        <p:spPr bwMode="auto">
          <a:xfrm flipV="1">
            <a:off x="4886325" y="2124075"/>
            <a:ext cx="2520950" cy="898525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16390" name="Rectangle 15"/>
          <p:cNvSpPr>
            <a:spLocks noChangeArrowheads="1"/>
          </p:cNvSpPr>
          <p:nvPr/>
        </p:nvSpPr>
        <p:spPr bwMode="auto">
          <a:xfrm flipV="1">
            <a:off x="603250" y="2124075"/>
            <a:ext cx="3960813" cy="898525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16391" name="Rectangle 18"/>
          <p:cNvSpPr>
            <a:spLocks noChangeArrowheads="1"/>
          </p:cNvSpPr>
          <p:nvPr/>
        </p:nvSpPr>
        <p:spPr bwMode="auto">
          <a:xfrm flipH="1" flipV="1">
            <a:off x="4184650" y="3492500"/>
            <a:ext cx="1081088" cy="900113"/>
          </a:xfrm>
          <a:prstGeom prst="rect">
            <a:avLst/>
          </a:prstGeom>
          <a:solidFill>
            <a:srgbClr val="33CC33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6392" name="Rectangle 23"/>
          <p:cNvSpPr>
            <a:spLocks noChangeArrowheads="1"/>
          </p:cNvSpPr>
          <p:nvPr/>
        </p:nvSpPr>
        <p:spPr bwMode="auto">
          <a:xfrm flipV="1">
            <a:off x="5607050" y="3492500"/>
            <a:ext cx="1800225" cy="900113"/>
          </a:xfrm>
          <a:prstGeom prst="rect">
            <a:avLst/>
          </a:prstGeom>
          <a:solidFill>
            <a:srgbClr val="0070C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6393" name="Rectangle 13"/>
          <p:cNvSpPr>
            <a:spLocks noChangeArrowheads="1"/>
          </p:cNvSpPr>
          <p:nvPr/>
        </p:nvSpPr>
        <p:spPr bwMode="auto">
          <a:xfrm flipV="1">
            <a:off x="8204200" y="4176713"/>
            <a:ext cx="3238500" cy="900112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6394" name="Rectangle 14"/>
          <p:cNvSpPr>
            <a:spLocks noChangeArrowheads="1"/>
          </p:cNvSpPr>
          <p:nvPr/>
        </p:nvSpPr>
        <p:spPr bwMode="auto">
          <a:xfrm flipV="1">
            <a:off x="8562975" y="3140075"/>
            <a:ext cx="2520950" cy="900113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16395" name="Rectangle 15"/>
          <p:cNvSpPr>
            <a:spLocks noChangeArrowheads="1"/>
          </p:cNvSpPr>
          <p:nvPr/>
        </p:nvSpPr>
        <p:spPr bwMode="auto">
          <a:xfrm flipV="1">
            <a:off x="7843838" y="5214938"/>
            <a:ext cx="3959225" cy="900112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16396" name="Rectangle 18"/>
          <p:cNvSpPr>
            <a:spLocks noChangeArrowheads="1"/>
          </p:cNvSpPr>
          <p:nvPr/>
        </p:nvSpPr>
        <p:spPr bwMode="auto">
          <a:xfrm flipH="1" flipV="1">
            <a:off x="9283700" y="1063625"/>
            <a:ext cx="1079500" cy="900113"/>
          </a:xfrm>
          <a:prstGeom prst="rect">
            <a:avLst/>
          </a:prstGeom>
          <a:solidFill>
            <a:srgbClr val="33CC33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6397" name="Rectangle 23"/>
          <p:cNvSpPr>
            <a:spLocks noChangeArrowheads="1"/>
          </p:cNvSpPr>
          <p:nvPr/>
        </p:nvSpPr>
        <p:spPr bwMode="auto">
          <a:xfrm flipV="1">
            <a:off x="8923338" y="2101850"/>
            <a:ext cx="1800225" cy="900113"/>
          </a:xfrm>
          <a:prstGeom prst="rect">
            <a:avLst/>
          </a:prstGeom>
          <a:solidFill>
            <a:srgbClr val="0070C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BE947EE9-6C9D-476F-ADF6-A53F210F777A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8</a:t>
            </a:fld>
            <a:endParaRPr lang="cs-CZ" altLang="cs-CZ" sz="800" smtClean="0"/>
          </a:p>
        </p:txBody>
      </p:sp>
      <p:sp>
        <p:nvSpPr>
          <p:cNvPr id="20493" name="Rectangle 13"/>
          <p:cNvSpPr>
            <a:spLocks noChangeArrowheads="1"/>
          </p:cNvSpPr>
          <p:nvPr/>
        </p:nvSpPr>
        <p:spPr bwMode="auto">
          <a:xfrm flipV="1">
            <a:off x="603250" y="3492500"/>
            <a:ext cx="3240088" cy="900113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0494" name="Rectangle 14"/>
          <p:cNvSpPr>
            <a:spLocks noChangeArrowheads="1"/>
          </p:cNvSpPr>
          <p:nvPr/>
        </p:nvSpPr>
        <p:spPr bwMode="auto">
          <a:xfrm flipV="1">
            <a:off x="4886325" y="2124075"/>
            <a:ext cx="2520950" cy="898525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17413" name="Rectangle 15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 flipV="1">
            <a:off x="603250" y="2124075"/>
            <a:ext cx="3960813" cy="898525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0498" name="Rectangle 18"/>
          <p:cNvSpPr>
            <a:spLocks noChangeArrowheads="1"/>
          </p:cNvSpPr>
          <p:nvPr/>
        </p:nvSpPr>
        <p:spPr bwMode="auto">
          <a:xfrm flipH="1" flipV="1">
            <a:off x="4184650" y="3492500"/>
            <a:ext cx="1081088" cy="900113"/>
          </a:xfrm>
          <a:prstGeom prst="rect">
            <a:avLst/>
          </a:prstGeom>
          <a:solidFill>
            <a:srgbClr val="33CC33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0503" name="Rectangle 23"/>
          <p:cNvSpPr>
            <a:spLocks noChangeArrowheads="1"/>
          </p:cNvSpPr>
          <p:nvPr/>
        </p:nvSpPr>
        <p:spPr bwMode="auto">
          <a:xfrm flipV="1">
            <a:off x="5607050" y="3492500"/>
            <a:ext cx="1800225" cy="900113"/>
          </a:xfrm>
          <a:prstGeom prst="rect">
            <a:avLst/>
          </a:prstGeom>
          <a:solidFill>
            <a:srgbClr val="0070C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4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0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050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0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4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20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4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20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3"/>
                  </p:tgtEl>
                </p:cond>
              </p:nextCondLst>
            </p:seq>
          </p:childTnLst>
        </p:cTn>
      </p:par>
    </p:tnLst>
    <p:bldLst>
      <p:bldP spid="20493" grpId="0" animBg="1"/>
      <p:bldP spid="20494" grpId="0" animBg="1"/>
      <p:bldP spid="20498" grpId="0" animBg="1"/>
      <p:bldP spid="2050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DCE47347-6897-48DD-9719-1817500E12E4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9</a:t>
            </a:fld>
            <a:endParaRPr lang="cs-CZ" altLang="cs-CZ" sz="800" smtClean="0"/>
          </a:p>
        </p:txBody>
      </p:sp>
      <p:sp>
        <p:nvSpPr>
          <p:cNvPr id="20494" name="Rectangle 14"/>
          <p:cNvSpPr>
            <a:spLocks noChangeArrowheads="1"/>
          </p:cNvSpPr>
          <p:nvPr/>
        </p:nvSpPr>
        <p:spPr bwMode="auto">
          <a:xfrm flipV="1">
            <a:off x="4886325" y="2124075"/>
            <a:ext cx="2520950" cy="898525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0498" name="Rectangle 18"/>
          <p:cNvSpPr>
            <a:spLocks noChangeArrowheads="1"/>
          </p:cNvSpPr>
          <p:nvPr/>
        </p:nvSpPr>
        <p:spPr bwMode="auto">
          <a:xfrm flipH="1" flipV="1">
            <a:off x="4184650" y="3492500"/>
            <a:ext cx="1081088" cy="900113"/>
          </a:xfrm>
          <a:prstGeom prst="rect">
            <a:avLst/>
          </a:prstGeom>
          <a:solidFill>
            <a:srgbClr val="33CC33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0503" name="Rectangle 23"/>
          <p:cNvSpPr>
            <a:spLocks noChangeArrowheads="1"/>
          </p:cNvSpPr>
          <p:nvPr/>
        </p:nvSpPr>
        <p:spPr bwMode="auto">
          <a:xfrm flipV="1">
            <a:off x="5607050" y="3492500"/>
            <a:ext cx="1800225" cy="900113"/>
          </a:xfrm>
          <a:prstGeom prst="rect">
            <a:avLst/>
          </a:prstGeom>
          <a:solidFill>
            <a:srgbClr val="0070C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8438" name="Rectangle 15"/>
          <p:cNvSpPr>
            <a:spLocks noChangeArrowheads="1"/>
          </p:cNvSpPr>
          <p:nvPr/>
        </p:nvSpPr>
        <p:spPr bwMode="auto">
          <a:xfrm flipV="1">
            <a:off x="7843838" y="5214938"/>
            <a:ext cx="3959225" cy="900112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18439" name="Rectangle 13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 flipV="1">
            <a:off x="603250" y="3492500"/>
            <a:ext cx="3240088" cy="900113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050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0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4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0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4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20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4"/>
                  </p:tgtEl>
                </p:cond>
              </p:nextCondLst>
            </p:seq>
          </p:childTnLst>
        </p:cTn>
      </p:par>
    </p:tnLst>
    <p:bldLst>
      <p:bldP spid="20494" grpId="0" animBg="1"/>
      <p:bldP spid="20498" grpId="0" animBg="1"/>
      <p:bldP spid="2050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426A7348-9CD0-42F5-A378-F72D9F370323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10</a:t>
            </a:fld>
            <a:endParaRPr lang="cs-CZ" altLang="cs-CZ" sz="800" smtClean="0"/>
          </a:p>
        </p:txBody>
      </p:sp>
      <p:sp>
        <p:nvSpPr>
          <p:cNvPr id="19459" name="Rectangle 14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 flipV="1">
            <a:off x="4886325" y="2124075"/>
            <a:ext cx="2520950" cy="898525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0498" name="Rectangle 18"/>
          <p:cNvSpPr>
            <a:spLocks noChangeArrowheads="1"/>
          </p:cNvSpPr>
          <p:nvPr/>
        </p:nvSpPr>
        <p:spPr bwMode="auto">
          <a:xfrm flipH="1" flipV="1">
            <a:off x="4184650" y="3492500"/>
            <a:ext cx="1081088" cy="900113"/>
          </a:xfrm>
          <a:prstGeom prst="rect">
            <a:avLst/>
          </a:prstGeom>
          <a:solidFill>
            <a:srgbClr val="33CC33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0503" name="Rectangle 23"/>
          <p:cNvSpPr>
            <a:spLocks noChangeArrowheads="1"/>
          </p:cNvSpPr>
          <p:nvPr/>
        </p:nvSpPr>
        <p:spPr bwMode="auto">
          <a:xfrm flipV="1">
            <a:off x="5607050" y="3492500"/>
            <a:ext cx="1800225" cy="900113"/>
          </a:xfrm>
          <a:prstGeom prst="rect">
            <a:avLst/>
          </a:prstGeom>
          <a:solidFill>
            <a:srgbClr val="0070C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9462" name="Rectangle 15"/>
          <p:cNvSpPr>
            <a:spLocks noChangeArrowheads="1"/>
          </p:cNvSpPr>
          <p:nvPr/>
        </p:nvSpPr>
        <p:spPr bwMode="auto">
          <a:xfrm flipV="1">
            <a:off x="7843838" y="5214938"/>
            <a:ext cx="3959225" cy="900112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19463" name="Rectangle 13"/>
          <p:cNvSpPr>
            <a:spLocks noChangeArrowheads="1"/>
          </p:cNvSpPr>
          <p:nvPr/>
        </p:nvSpPr>
        <p:spPr bwMode="auto">
          <a:xfrm flipV="1">
            <a:off x="8204200" y="4176713"/>
            <a:ext cx="3238500" cy="900112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050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0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4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0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8"/>
                  </p:tgtEl>
                </p:cond>
              </p:nextCondLst>
            </p:seq>
          </p:childTnLst>
        </p:cTn>
      </p:par>
    </p:tnLst>
    <p:bldLst>
      <p:bldP spid="20498" grpId="0" animBg="1"/>
      <p:bldP spid="2050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E83529DE-50CF-4FB2-9EDB-D1F6653EAEF0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11</a:t>
            </a:fld>
            <a:endParaRPr lang="cs-CZ" altLang="cs-CZ" sz="800" smtClean="0"/>
          </a:p>
        </p:txBody>
      </p:sp>
      <p:sp>
        <p:nvSpPr>
          <p:cNvPr id="20498" name="Rectangle 18"/>
          <p:cNvSpPr>
            <a:spLocks noChangeArrowheads="1"/>
          </p:cNvSpPr>
          <p:nvPr/>
        </p:nvSpPr>
        <p:spPr bwMode="auto">
          <a:xfrm flipH="1" flipV="1">
            <a:off x="4184650" y="3492500"/>
            <a:ext cx="1081088" cy="900113"/>
          </a:xfrm>
          <a:prstGeom prst="rect">
            <a:avLst/>
          </a:prstGeom>
          <a:solidFill>
            <a:srgbClr val="33CC33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0484" name="Rectangle 23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 flipV="1">
            <a:off x="5607050" y="3492500"/>
            <a:ext cx="1800225" cy="900113"/>
          </a:xfrm>
          <a:prstGeom prst="rect">
            <a:avLst/>
          </a:prstGeom>
          <a:solidFill>
            <a:srgbClr val="0070C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0485" name="Rectangle 15"/>
          <p:cNvSpPr>
            <a:spLocks noChangeArrowheads="1"/>
          </p:cNvSpPr>
          <p:nvPr/>
        </p:nvSpPr>
        <p:spPr bwMode="auto">
          <a:xfrm flipV="1">
            <a:off x="7843838" y="5214938"/>
            <a:ext cx="3959225" cy="900112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0486" name="Rectangle 13"/>
          <p:cNvSpPr>
            <a:spLocks noChangeArrowheads="1"/>
          </p:cNvSpPr>
          <p:nvPr/>
        </p:nvSpPr>
        <p:spPr bwMode="auto">
          <a:xfrm flipV="1">
            <a:off x="8204200" y="4176713"/>
            <a:ext cx="3238500" cy="900112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0487" name="Rectangle 14"/>
          <p:cNvSpPr>
            <a:spLocks noChangeArrowheads="1"/>
          </p:cNvSpPr>
          <p:nvPr/>
        </p:nvSpPr>
        <p:spPr bwMode="auto">
          <a:xfrm flipV="1">
            <a:off x="8562975" y="3140075"/>
            <a:ext cx="2520950" cy="900113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4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0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8"/>
                  </p:tgtEl>
                </p:cond>
              </p:nextCondLst>
            </p:seq>
          </p:childTnLst>
        </p:cTn>
      </p:par>
    </p:tnLst>
    <p:bldLst>
      <p:bldP spid="2049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38ED2B85-F315-4263-91D8-755E3DF4B2C0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12</a:t>
            </a:fld>
            <a:endParaRPr lang="cs-CZ" altLang="cs-CZ" sz="800" smtClean="0"/>
          </a:p>
        </p:txBody>
      </p:sp>
      <p:sp>
        <p:nvSpPr>
          <p:cNvPr id="20498" name="Rectangle 18"/>
          <p:cNvSpPr>
            <a:spLocks noChangeArrowheads="1"/>
          </p:cNvSpPr>
          <p:nvPr/>
        </p:nvSpPr>
        <p:spPr bwMode="auto">
          <a:xfrm flipH="1" flipV="1">
            <a:off x="4184650" y="3492500"/>
            <a:ext cx="1081088" cy="900113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1508" name="Rectangle 15"/>
          <p:cNvSpPr>
            <a:spLocks noChangeArrowheads="1"/>
          </p:cNvSpPr>
          <p:nvPr/>
        </p:nvSpPr>
        <p:spPr bwMode="auto">
          <a:xfrm flipV="1">
            <a:off x="7843838" y="5214938"/>
            <a:ext cx="3959225" cy="900112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1509" name="Rectangle 13"/>
          <p:cNvSpPr>
            <a:spLocks noChangeArrowheads="1"/>
          </p:cNvSpPr>
          <p:nvPr/>
        </p:nvSpPr>
        <p:spPr bwMode="auto">
          <a:xfrm flipV="1">
            <a:off x="8204200" y="4176713"/>
            <a:ext cx="3238500" cy="900112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1510" name="Rectangle 14"/>
          <p:cNvSpPr>
            <a:spLocks noChangeArrowheads="1"/>
          </p:cNvSpPr>
          <p:nvPr/>
        </p:nvSpPr>
        <p:spPr bwMode="auto">
          <a:xfrm flipV="1">
            <a:off x="8562975" y="3140075"/>
            <a:ext cx="2520950" cy="900113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1511" name="Rectangle 23"/>
          <p:cNvSpPr>
            <a:spLocks noChangeArrowheads="1"/>
          </p:cNvSpPr>
          <p:nvPr/>
        </p:nvSpPr>
        <p:spPr bwMode="auto">
          <a:xfrm flipV="1">
            <a:off x="8923338" y="2101850"/>
            <a:ext cx="1800225" cy="900113"/>
          </a:xfrm>
          <a:prstGeom prst="rect">
            <a:avLst/>
          </a:prstGeom>
          <a:solidFill>
            <a:srgbClr val="0070C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2" name="Rectangle 18"/>
          <p:cNvSpPr>
            <a:spLocks noChangeArrowheads="1"/>
          </p:cNvSpPr>
          <p:nvPr/>
        </p:nvSpPr>
        <p:spPr bwMode="auto">
          <a:xfrm flipH="1" flipV="1">
            <a:off x="4184650" y="2276475"/>
            <a:ext cx="1081088" cy="900113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3" name="Rectangle 18"/>
          <p:cNvSpPr>
            <a:spLocks noChangeArrowheads="1"/>
          </p:cNvSpPr>
          <p:nvPr/>
        </p:nvSpPr>
        <p:spPr bwMode="auto">
          <a:xfrm flipH="1" flipV="1">
            <a:off x="2794000" y="2276475"/>
            <a:ext cx="1079500" cy="900113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1514" name="Rectangle 18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 flipH="1" flipV="1">
            <a:off x="2794000" y="3492500"/>
            <a:ext cx="1079500" cy="900113"/>
          </a:xfrm>
          <a:prstGeom prst="rect">
            <a:avLst/>
          </a:prstGeom>
          <a:solidFill>
            <a:srgbClr val="33CC33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4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0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0498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AD3C947D-C35A-43B4-A292-2D23EDEE4200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13</a:t>
            </a:fld>
            <a:endParaRPr lang="cs-CZ" altLang="cs-CZ" sz="800" smtClean="0"/>
          </a:p>
        </p:txBody>
      </p:sp>
      <p:sp>
        <p:nvSpPr>
          <p:cNvPr id="22531" name="Rectangle 15"/>
          <p:cNvSpPr>
            <a:spLocks noChangeArrowheads="1"/>
          </p:cNvSpPr>
          <p:nvPr/>
        </p:nvSpPr>
        <p:spPr bwMode="auto">
          <a:xfrm flipV="1">
            <a:off x="7843838" y="5214938"/>
            <a:ext cx="3959225" cy="900112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2532" name="Rectangle 13"/>
          <p:cNvSpPr>
            <a:spLocks noChangeArrowheads="1"/>
          </p:cNvSpPr>
          <p:nvPr/>
        </p:nvSpPr>
        <p:spPr bwMode="auto">
          <a:xfrm flipV="1">
            <a:off x="8204200" y="4176713"/>
            <a:ext cx="3238500" cy="900112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2533" name="Rectangle 14"/>
          <p:cNvSpPr>
            <a:spLocks noChangeArrowheads="1"/>
          </p:cNvSpPr>
          <p:nvPr/>
        </p:nvSpPr>
        <p:spPr bwMode="auto">
          <a:xfrm flipV="1">
            <a:off x="8562975" y="3140075"/>
            <a:ext cx="2520950" cy="900113"/>
          </a:xfrm>
          <a:prstGeom prst="rect">
            <a:avLst/>
          </a:prstGeom>
          <a:solidFill>
            <a:srgbClr val="FF000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2534" name="Rectangle 23"/>
          <p:cNvSpPr>
            <a:spLocks noChangeArrowheads="1"/>
          </p:cNvSpPr>
          <p:nvPr/>
        </p:nvSpPr>
        <p:spPr bwMode="auto">
          <a:xfrm flipV="1">
            <a:off x="8923338" y="2101850"/>
            <a:ext cx="1800225" cy="900113"/>
          </a:xfrm>
          <a:prstGeom prst="rect">
            <a:avLst/>
          </a:prstGeom>
          <a:solidFill>
            <a:srgbClr val="0070C0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2535" name="Rectangle 18"/>
          <p:cNvSpPr>
            <a:spLocks noChangeArrowheads="1"/>
          </p:cNvSpPr>
          <p:nvPr/>
        </p:nvSpPr>
        <p:spPr bwMode="auto">
          <a:xfrm flipH="1" flipV="1">
            <a:off x="9283700" y="1063625"/>
            <a:ext cx="1079500" cy="900113"/>
          </a:xfrm>
          <a:prstGeom prst="rect">
            <a:avLst/>
          </a:prstGeom>
          <a:solidFill>
            <a:srgbClr val="33CC33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3" name="Veselý obličej 2"/>
          <p:cNvSpPr/>
          <p:nvPr/>
        </p:nvSpPr>
        <p:spPr>
          <a:xfrm>
            <a:off x="4899025" y="1963738"/>
            <a:ext cx="2628900" cy="2628900"/>
          </a:xfrm>
          <a:prstGeom prst="smileyFace">
            <a:avLst/>
          </a:prstGeom>
          <a:solidFill>
            <a:srgbClr val="33CC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22537" name="TextovéPole 3"/>
          <p:cNvSpPr txBox="1">
            <a:spLocks noChangeArrowheads="1"/>
          </p:cNvSpPr>
          <p:nvPr/>
        </p:nvSpPr>
        <p:spPr bwMode="auto">
          <a:xfrm>
            <a:off x="1466850" y="1266825"/>
            <a:ext cx="4305300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sz="4400" b="1"/>
              <a:t>JSI ŠIKULKA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766763" y="425450"/>
            <a:ext cx="9509125" cy="1089025"/>
          </a:xfrm>
        </p:spPr>
        <p:txBody>
          <a:bodyPr/>
          <a:lstStyle/>
          <a:p>
            <a:pPr eaLnBrk="1" hangingPunct="1"/>
            <a:r>
              <a:rPr lang="cs-CZ" altLang="cs-CZ" smtClean="0"/>
              <a:t>Pracovní list</a:t>
            </a:r>
            <a:br>
              <a:rPr lang="cs-CZ" altLang="cs-CZ" smtClean="0"/>
            </a:br>
            <a:r>
              <a:rPr lang="cs-CZ" altLang="cs-CZ" b="1" smtClean="0">
                <a:latin typeface="Arial" panose="020B0604020202020204" pitchFamily="34" charset="0"/>
              </a:rPr>
              <a:t>Komín</a:t>
            </a:r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78B478ED-A9FD-4FE4-BDA8-B40E1A28230C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14</a:t>
            </a:fld>
            <a:endParaRPr lang="cs-CZ" altLang="cs-CZ" sz="800" smtClean="0"/>
          </a:p>
        </p:txBody>
      </p:sp>
      <p:sp>
        <p:nvSpPr>
          <p:cNvPr id="23556" name="Rectangle 13"/>
          <p:cNvSpPr>
            <a:spLocks noChangeArrowheads="1"/>
          </p:cNvSpPr>
          <p:nvPr/>
        </p:nvSpPr>
        <p:spPr bwMode="auto">
          <a:xfrm flipV="1">
            <a:off x="766763" y="2433638"/>
            <a:ext cx="3240087" cy="90011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3557" name="Rectangle 14"/>
          <p:cNvSpPr>
            <a:spLocks noChangeArrowheads="1"/>
          </p:cNvSpPr>
          <p:nvPr/>
        </p:nvSpPr>
        <p:spPr bwMode="auto">
          <a:xfrm flipV="1">
            <a:off x="766763" y="5178425"/>
            <a:ext cx="2520950" cy="90011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3558" name="Rectangle 15"/>
          <p:cNvSpPr>
            <a:spLocks noChangeArrowheads="1"/>
          </p:cNvSpPr>
          <p:nvPr/>
        </p:nvSpPr>
        <p:spPr bwMode="auto">
          <a:xfrm flipV="1">
            <a:off x="3609975" y="5157788"/>
            <a:ext cx="3960813" cy="90011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3559" name="Rectangle 18"/>
          <p:cNvSpPr>
            <a:spLocks noChangeArrowheads="1"/>
          </p:cNvSpPr>
          <p:nvPr/>
        </p:nvSpPr>
        <p:spPr bwMode="auto">
          <a:xfrm flipH="1" flipV="1">
            <a:off x="4348163" y="2433638"/>
            <a:ext cx="1081087" cy="90011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3560" name="Rectangle 23"/>
          <p:cNvSpPr>
            <a:spLocks noChangeArrowheads="1"/>
          </p:cNvSpPr>
          <p:nvPr/>
        </p:nvSpPr>
        <p:spPr bwMode="auto">
          <a:xfrm flipV="1">
            <a:off x="5770563" y="2433638"/>
            <a:ext cx="1800225" cy="90011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3561" name="Rectangle 13"/>
          <p:cNvSpPr>
            <a:spLocks noChangeArrowheads="1"/>
          </p:cNvSpPr>
          <p:nvPr/>
        </p:nvSpPr>
        <p:spPr bwMode="auto">
          <a:xfrm flipV="1">
            <a:off x="8204200" y="4176713"/>
            <a:ext cx="3238500" cy="90011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3562" name="Rectangle 14"/>
          <p:cNvSpPr>
            <a:spLocks noChangeArrowheads="1"/>
          </p:cNvSpPr>
          <p:nvPr/>
        </p:nvSpPr>
        <p:spPr bwMode="auto">
          <a:xfrm flipV="1">
            <a:off x="8562975" y="3140075"/>
            <a:ext cx="2520950" cy="90011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3563" name="Rectangle 15"/>
          <p:cNvSpPr>
            <a:spLocks noChangeArrowheads="1"/>
          </p:cNvSpPr>
          <p:nvPr/>
        </p:nvSpPr>
        <p:spPr bwMode="auto">
          <a:xfrm flipV="1">
            <a:off x="7843838" y="5214938"/>
            <a:ext cx="3959225" cy="90011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3564" name="Rectangle 18"/>
          <p:cNvSpPr>
            <a:spLocks noChangeArrowheads="1"/>
          </p:cNvSpPr>
          <p:nvPr/>
        </p:nvSpPr>
        <p:spPr bwMode="auto">
          <a:xfrm flipH="1" flipV="1">
            <a:off x="9283700" y="1063625"/>
            <a:ext cx="1079500" cy="90011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3565" name="Rectangle 23"/>
          <p:cNvSpPr>
            <a:spLocks noChangeArrowheads="1"/>
          </p:cNvSpPr>
          <p:nvPr/>
        </p:nvSpPr>
        <p:spPr bwMode="auto">
          <a:xfrm flipV="1">
            <a:off x="8923338" y="2101850"/>
            <a:ext cx="1800225" cy="90011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3566" name="Rectangle 13"/>
          <p:cNvSpPr>
            <a:spLocks noChangeArrowheads="1"/>
          </p:cNvSpPr>
          <p:nvPr/>
        </p:nvSpPr>
        <p:spPr bwMode="auto">
          <a:xfrm flipV="1">
            <a:off x="4689475" y="3795713"/>
            <a:ext cx="2881313" cy="90011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23567" name="Rectangle 14"/>
          <p:cNvSpPr>
            <a:spLocks noChangeArrowheads="1"/>
          </p:cNvSpPr>
          <p:nvPr/>
        </p:nvSpPr>
        <p:spPr bwMode="auto">
          <a:xfrm flipV="1">
            <a:off x="3611563" y="1084263"/>
            <a:ext cx="2159000" cy="90011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3568" name="Rectangle 15"/>
          <p:cNvSpPr>
            <a:spLocks noChangeArrowheads="1"/>
          </p:cNvSpPr>
          <p:nvPr/>
        </p:nvSpPr>
        <p:spPr bwMode="auto">
          <a:xfrm flipV="1">
            <a:off x="766763" y="3802063"/>
            <a:ext cx="3600450" cy="90011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rot="10800000"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cs-CZ" altLang="cs-CZ">
              <a:solidFill>
                <a:srgbClr val="BA5CBC"/>
              </a:solidFill>
            </a:endParaRPr>
          </a:p>
        </p:txBody>
      </p:sp>
      <p:sp>
        <p:nvSpPr>
          <p:cNvPr id="23569" name="Rectangle 23"/>
          <p:cNvSpPr>
            <a:spLocks noChangeArrowheads="1"/>
          </p:cNvSpPr>
          <p:nvPr/>
        </p:nvSpPr>
        <p:spPr bwMode="auto">
          <a:xfrm flipV="1">
            <a:off x="6130925" y="1098550"/>
            <a:ext cx="1439863" cy="8985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cs-CZ" alt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dirty="0" smtClean="0"/>
              <a:t>Použité zdroje obrázků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smtClean="0">
                <a:hlinkClick r:id="rId2"/>
              </a:rPr>
              <a:t>http://pixabay.com</a:t>
            </a:r>
            <a:endParaRPr lang="cs-CZ" altLang="cs-CZ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altLang="cs-CZ" smtClean="0">
                <a:latin typeface="Arial" panose="020B0604020202020204" pitchFamily="34" charset="0"/>
              </a:rPr>
              <a:t>Vlastní tvorba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smtClean="0"/>
              <a:t>Materiály, pomůcky a technické vybavení</a:t>
            </a:r>
            <a:endParaRPr lang="cs-CZ" altLang="cs-CZ" sz="3200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60525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dirty="0" smtClean="0"/>
              <a:t>Dotyková obrazovka, připojená k PC</a:t>
            </a:r>
          </a:p>
          <a:p>
            <a:pPr eaLnBrk="1" hangingPunct="1"/>
            <a:r>
              <a:rPr lang="cs-CZ" altLang="cs-CZ" dirty="0" smtClean="0"/>
              <a:t>Prezentace „Komíny, kominík a další </a:t>
            </a:r>
            <a:r>
              <a:rPr lang="cs-CZ" altLang="cs-CZ" dirty="0" smtClean="0"/>
              <a:t>profese“ </a:t>
            </a:r>
            <a:r>
              <a:rPr lang="cs-CZ" altLang="cs-CZ" dirty="0" smtClean="0"/>
              <a:t>v PowerPointu</a:t>
            </a:r>
          </a:p>
          <a:p>
            <a:pPr eaLnBrk="1" hangingPunct="1"/>
            <a:r>
              <a:rPr lang="cs-CZ" altLang="cs-CZ" dirty="0" smtClean="0"/>
              <a:t>Barevné kostky, bubínek </a:t>
            </a:r>
            <a:r>
              <a:rPr lang="cs-CZ" altLang="cs-CZ" dirty="0"/>
              <a:t>-</a:t>
            </a:r>
            <a:r>
              <a:rPr lang="cs-CZ" altLang="cs-CZ" dirty="0" smtClean="0"/>
              <a:t> děti přidávají tolik kostek, kolikrát učitelka bouchne do bubínku (může určovat i barvy)</a:t>
            </a:r>
          </a:p>
          <a:p>
            <a:pPr eaLnBrk="1" hangingPunct="1"/>
            <a:r>
              <a:rPr lang="cs-CZ" altLang="cs-CZ" dirty="0"/>
              <a:t>Pracovní </a:t>
            </a:r>
            <a:r>
              <a:rPr lang="cs-CZ" altLang="cs-CZ" dirty="0" smtClean="0"/>
              <a:t>list</a:t>
            </a:r>
            <a:r>
              <a:rPr lang="cs-CZ" altLang="cs-CZ" dirty="0"/>
              <a:t> </a:t>
            </a:r>
            <a:r>
              <a:rPr lang="cs-CZ" altLang="cs-CZ" dirty="0" smtClean="0"/>
              <a:t>(vytištěný snímek č</a:t>
            </a:r>
            <a:r>
              <a:rPr lang="cs-CZ" altLang="cs-CZ" dirty="0" smtClean="0"/>
              <a:t>. 7 </a:t>
            </a:r>
            <a:r>
              <a:rPr lang="cs-CZ" altLang="cs-CZ" dirty="0" smtClean="0"/>
              <a:t>– barevný nebo č</a:t>
            </a:r>
            <a:r>
              <a:rPr lang="cs-CZ" altLang="cs-CZ" dirty="0" smtClean="0"/>
              <a:t>. 14 </a:t>
            </a:r>
            <a:r>
              <a:rPr lang="cs-CZ" altLang="cs-CZ" dirty="0" smtClean="0"/>
              <a:t>– černobílý))</a:t>
            </a:r>
          </a:p>
          <a:p>
            <a:pPr eaLnBrk="1" hangingPunct="1"/>
            <a:r>
              <a:rPr lang="cs-CZ" altLang="cs-CZ" dirty="0" smtClean="0"/>
              <a:t>Didaktický kufřík KUMUČ (pastelky, nůžky, bubínek)</a:t>
            </a:r>
          </a:p>
          <a:p>
            <a:pPr eaLnBrk="1" hangingPunct="1"/>
            <a:endParaRPr lang="cs-CZ" altLang="cs-CZ" dirty="0" smtClean="0"/>
          </a:p>
          <a:p>
            <a:pPr eaLnBrk="1" hangingPunct="1">
              <a:buFont typeface="Arial" panose="020B0604020202020204" pitchFamily="34" charset="0"/>
              <a:buNone/>
            </a:pPr>
            <a:endParaRPr lang="cs-CZ" altLang="cs-CZ" dirty="0" smtClean="0"/>
          </a:p>
          <a:p>
            <a:pPr eaLnBrk="1" hangingPunct="1"/>
            <a:endParaRPr lang="cs-CZ" alt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560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EDFC02E6-CDB0-4583-8D53-57677D07D0EA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16</a:t>
            </a:fld>
            <a:endParaRPr lang="cs-CZ" altLang="cs-CZ" sz="80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extLst/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1">
                    <a:lumMod val="75000"/>
                  </a:schemeClr>
                </a:solidFill>
              </a:rPr>
              <a:t>Metodický postup</a:t>
            </a:r>
            <a:endParaRPr lang="cs-CZ" sz="3200" strike="sngStrike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marL="44450" indent="0" eaLnBrk="1" hangingPunct="1">
              <a:buFont typeface="Arial" panose="020B0604020202020204" pitchFamily="34" charset="0"/>
              <a:buNone/>
              <a:defRPr/>
            </a:pPr>
            <a:r>
              <a:rPr lang="cs-CZ" altLang="cs-CZ" dirty="0" smtClean="0">
                <a:latin typeface="+mj-lt"/>
              </a:rPr>
              <a:t>V prezentaci se děti seznámí s různými profesemi a nářadím, které řemeslníci potřebují. S kominíkem děti staví komín dle vzoru. Navazuje hra s kostkami, kdy děti stavějí komíny dle různého zadání – co nejvyšší; z určité barvy; z tolika kostek, kolikrát učitelka klepne do </a:t>
            </a:r>
            <a:r>
              <a:rPr lang="cs-CZ" altLang="cs-CZ" dirty="0" smtClean="0">
                <a:latin typeface="+mj-lt"/>
              </a:rPr>
              <a:t>bubínku, dle </a:t>
            </a:r>
            <a:r>
              <a:rPr lang="cs-CZ" altLang="cs-CZ" dirty="0" smtClean="0">
                <a:latin typeface="+mj-lt"/>
              </a:rPr>
              <a:t>vlastní fantazie. Pracovní list si děti mohou vybarvit a vystříhat jednotlivé obdélníky, s těmi mohou tvořit stejný komín jako v prezentaci.</a:t>
            </a:r>
          </a:p>
          <a:p>
            <a:pPr eaLnBrk="1" hangingPunct="1">
              <a:defRPr/>
            </a:pPr>
            <a:r>
              <a:rPr lang="cs-CZ" altLang="cs-CZ" b="1" dirty="0" smtClean="0">
                <a:latin typeface="+mj-lt"/>
              </a:rPr>
              <a:t>Očekávání a cíle </a:t>
            </a:r>
          </a:p>
          <a:p>
            <a:pPr marL="44450" indent="0" eaLnBrk="1" hangingPunct="1">
              <a:buFont typeface="Arial" panose="020B0604020202020204" pitchFamily="34" charset="0"/>
              <a:buNone/>
              <a:defRPr/>
            </a:pPr>
            <a:r>
              <a:rPr lang="cs-CZ" altLang="cs-CZ" dirty="0" smtClean="0">
                <a:latin typeface="+mj-lt"/>
              </a:rPr>
              <a:t>Seznámit děti s různými druhy povolání, s pomůckami pro práci; Procvičení pojmů nízký – vysoký; Rozvoj pozornosti (stavění komínu dle instrukcí učitelky, dle bubínku…); Skládání podle velikosti + procvičení barev</a:t>
            </a:r>
          </a:p>
          <a:p>
            <a:pPr eaLnBrk="1" hangingPunct="1">
              <a:buFont typeface="Arial" panose="020B0604020202020204" pitchFamily="34" charset="0"/>
              <a:buNone/>
              <a:defRPr/>
            </a:pPr>
            <a:endParaRPr lang="cs-CZ" altLang="cs-CZ" dirty="0" smtClean="0">
              <a:latin typeface="+mj-lt"/>
            </a:endParaRPr>
          </a:p>
          <a:p>
            <a:pPr eaLnBrk="1" hangingPunct="1">
              <a:defRPr/>
            </a:pPr>
            <a:endParaRPr lang="cs-CZ" altLang="cs-CZ" dirty="0" smtClean="0">
              <a:latin typeface="+mj-lt"/>
            </a:endParaRPr>
          </a:p>
          <a:p>
            <a:pPr eaLnBrk="1" hangingPunct="1">
              <a:defRPr/>
            </a:pPr>
            <a:endParaRPr lang="cs-CZ" altLang="cs-CZ" dirty="0" smtClean="0">
              <a:latin typeface="+mj-lt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6629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4851EFBF-1721-4EF9-B91B-AABD320810BF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17</a:t>
            </a:fld>
            <a:endParaRPr lang="cs-CZ" altLang="cs-CZ" sz="80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smtClean="0"/>
              <a:t>Práce s interaktivním výukovým materiálem</a:t>
            </a:r>
            <a:endParaRPr lang="cs-CZ" altLang="cs-CZ" sz="3200" smtClean="0"/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cs-CZ" altLang="cs-CZ" sz="1800" b="1" dirty="0" smtClean="0"/>
              <a:t>2. snímek </a:t>
            </a:r>
            <a:r>
              <a:rPr lang="cs-CZ" altLang="cs-CZ" sz="1800" dirty="0" smtClean="0"/>
              <a:t>: </a:t>
            </a:r>
            <a:r>
              <a:rPr lang="cs-CZ" altLang="cs-CZ" sz="1800" dirty="0" smtClean="0">
                <a:latin typeface="Arial" panose="020B0604020202020204" pitchFamily="34" charset="0"/>
              </a:rPr>
              <a:t>seznámit s různými druhy povolání – po dotyku se řemeslník otočí</a:t>
            </a:r>
          </a:p>
          <a:p>
            <a:pPr eaLnBrk="1" hangingPunct="1">
              <a:lnSpc>
                <a:spcPct val="70000"/>
              </a:lnSpc>
            </a:pPr>
            <a:r>
              <a:rPr lang="cs-CZ" altLang="cs-CZ" sz="1800" b="1" dirty="0" smtClean="0"/>
              <a:t>3. snímek</a:t>
            </a:r>
            <a:r>
              <a:rPr lang="cs-CZ" altLang="cs-CZ" sz="1800" dirty="0" smtClean="0"/>
              <a:t>: </a:t>
            </a:r>
            <a:r>
              <a:rPr lang="cs-CZ" altLang="cs-CZ" sz="1800" dirty="0" smtClean="0">
                <a:latin typeface="Arial" panose="020B0604020202020204" pitchFamily="34" charset="0"/>
              </a:rPr>
              <a:t>co kdo potřebuje k povolání – bez animací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 sz="1800" b="1" dirty="0" smtClean="0"/>
              <a:t>4. snímek </a:t>
            </a:r>
            <a:r>
              <a:rPr lang="cs-CZ" altLang="cs-CZ" sz="1800" dirty="0" smtClean="0"/>
              <a:t>: </a:t>
            </a:r>
            <a:r>
              <a:rPr lang="cs-CZ" altLang="cs-CZ" sz="1800" dirty="0" smtClean="0">
                <a:latin typeface="Arial" panose="020B0604020202020204" pitchFamily="34" charset="0"/>
              </a:rPr>
              <a:t>kominík, </a:t>
            </a:r>
            <a:r>
              <a:rPr lang="cs-CZ" altLang="cs-CZ" sz="1800" dirty="0" smtClean="0">
                <a:latin typeface="Arial" panose="020B0604020202020204" pitchFamily="34" charset="0"/>
              </a:rPr>
              <a:t>kdy </a:t>
            </a:r>
            <a:r>
              <a:rPr lang="cs-CZ" altLang="cs-CZ" sz="1800" dirty="0" smtClean="0">
                <a:latin typeface="Arial" panose="020B0604020202020204" pitchFamily="34" charset="0"/>
              </a:rPr>
              <a:t>nám přináší štěstí? – nářadí, které </a:t>
            </a:r>
            <a:r>
              <a:rPr lang="cs-CZ" altLang="cs-CZ" sz="1800" dirty="0" smtClean="0">
                <a:latin typeface="Arial" panose="020B0604020202020204" pitchFamily="34" charset="0"/>
              </a:rPr>
              <a:t>nepotřebuje, </a:t>
            </a:r>
            <a:r>
              <a:rPr lang="cs-CZ" altLang="cs-CZ" sz="1800" dirty="0" smtClean="0">
                <a:latin typeface="Arial" panose="020B0604020202020204" pitchFamily="34" charset="0"/>
              </a:rPr>
              <a:t>po dotyku zesvětlá</a:t>
            </a:r>
          </a:p>
          <a:p>
            <a:pPr eaLnBrk="1" hangingPunct="1">
              <a:lnSpc>
                <a:spcPct val="70000"/>
              </a:lnSpc>
            </a:pPr>
            <a:r>
              <a:rPr lang="cs-CZ" altLang="cs-CZ" sz="1800" b="1" dirty="0" smtClean="0"/>
              <a:t>5</a:t>
            </a:r>
            <a:r>
              <a:rPr lang="cs-CZ" altLang="cs-CZ" sz="1800" b="1" dirty="0" smtClean="0"/>
              <a:t>. ,</a:t>
            </a:r>
            <a:r>
              <a:rPr lang="cs-CZ" altLang="cs-CZ" sz="1800" b="1" dirty="0" smtClean="0"/>
              <a:t>6. snímek </a:t>
            </a:r>
            <a:r>
              <a:rPr lang="cs-CZ" altLang="cs-CZ" sz="1800" dirty="0" smtClean="0"/>
              <a:t>: </a:t>
            </a:r>
            <a:r>
              <a:rPr lang="cs-CZ" altLang="cs-CZ" sz="1800" dirty="0" smtClean="0">
                <a:latin typeface="Arial" panose="020B0604020202020204" pitchFamily="34" charset="0"/>
              </a:rPr>
              <a:t>správná odpověď se po dotyku zvětší, špatné zesvětlají</a:t>
            </a:r>
          </a:p>
          <a:p>
            <a:pPr eaLnBrk="1" hangingPunct="1">
              <a:lnSpc>
                <a:spcPct val="70000"/>
              </a:lnSpc>
            </a:pPr>
            <a:r>
              <a:rPr lang="cs-CZ" altLang="cs-CZ" sz="1800" b="1" dirty="0" smtClean="0"/>
              <a:t>7. snímek</a:t>
            </a:r>
            <a:r>
              <a:rPr lang="cs-CZ" altLang="cs-CZ" sz="1800" dirty="0" smtClean="0"/>
              <a:t>: </a:t>
            </a:r>
            <a:r>
              <a:rPr lang="cs-CZ" altLang="cs-CZ" sz="1800" dirty="0" smtClean="0">
                <a:latin typeface="Arial" panose="020B0604020202020204" pitchFamily="34" charset="0"/>
              </a:rPr>
              <a:t>vzor pro stavbu komína (bez animací, lze vytisknout jako pracovní list)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 sz="1800" b="1" dirty="0"/>
              <a:t>8</a:t>
            </a:r>
            <a:r>
              <a:rPr lang="cs-CZ" altLang="cs-CZ" sz="1800" b="1" dirty="0" smtClean="0"/>
              <a:t>. -</a:t>
            </a:r>
            <a:r>
              <a:rPr lang="cs-CZ" altLang="cs-CZ" sz="1800" b="1" dirty="0" smtClean="0"/>
              <a:t>13. snímek</a:t>
            </a:r>
            <a:r>
              <a:rPr lang="cs-CZ" altLang="cs-CZ" sz="1800" dirty="0" smtClean="0"/>
              <a:t>: </a:t>
            </a:r>
            <a:r>
              <a:rPr lang="cs-CZ" altLang="cs-CZ" sz="1800" dirty="0" smtClean="0">
                <a:latin typeface="Arial" panose="020B0604020202020204" pitchFamily="34" charset="0"/>
              </a:rPr>
              <a:t>stavba komína dle předchozího vzoru – správná odpověď pošle prezentaci na další snímek, špatná po dotyku zesvětlá.</a:t>
            </a:r>
          </a:p>
          <a:p>
            <a:pPr eaLnBrk="1" hangingPunct="1">
              <a:lnSpc>
                <a:spcPct val="70000"/>
              </a:lnSpc>
            </a:pPr>
            <a:r>
              <a:rPr lang="cs-CZ" altLang="cs-CZ" sz="1800" b="1" dirty="0" smtClean="0"/>
              <a:t>14. snímek </a:t>
            </a:r>
            <a:r>
              <a:rPr lang="cs-CZ" altLang="cs-CZ" sz="1800" dirty="0" smtClean="0"/>
              <a:t>- </a:t>
            </a:r>
            <a:r>
              <a:rPr lang="cs-CZ" altLang="cs-CZ" sz="1800" dirty="0" smtClean="0">
                <a:latin typeface="Arial" panose="020B0604020202020204" pitchFamily="34" charset="0"/>
              </a:rPr>
              <a:t>pracovní list, při prezentaci se nezobrazuje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653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6796F3AD-B731-4F21-BC7A-83E2DA356AF7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18</a:t>
            </a:fld>
            <a:endParaRPr lang="cs-CZ" altLang="cs-CZ" sz="80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dirty="0" smtClean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>
            <a:normAutofit/>
          </a:bodyPr>
          <a:lstStyle/>
          <a:p>
            <a:pPr marL="44450" indent="0" eaLnBrk="1" hangingPunct="1">
              <a:buFont typeface="Arial" panose="020B0604020202020204" pitchFamily="34" charset="0"/>
              <a:buNone/>
            </a:pPr>
            <a:r>
              <a:rPr lang="cs-CZ" altLang="cs-CZ" dirty="0" smtClean="0"/>
              <a:t>VZDĚLÁVACÍ OBLAST </a:t>
            </a:r>
            <a:r>
              <a:rPr lang="cs-CZ" altLang="cs-CZ" b="1" dirty="0" smtClean="0"/>
              <a:t>DÍTĚ A TEN DRUHÝ</a:t>
            </a:r>
            <a:endParaRPr lang="cs-CZ" altLang="cs-CZ" dirty="0" smtClean="0"/>
          </a:p>
          <a:p>
            <a:pPr marL="44450" indent="0" eaLnBrk="1" hangingPunct="1">
              <a:buFont typeface="Arial" panose="020B0604020202020204" pitchFamily="34" charset="0"/>
              <a:buNone/>
            </a:pPr>
            <a:r>
              <a:rPr lang="cs-CZ" altLang="cs-CZ" dirty="0" smtClean="0"/>
              <a:t>VZDĚLÁVACÍ PODOBLAST </a:t>
            </a:r>
            <a:r>
              <a:rPr lang="cs-CZ" altLang="cs-CZ" b="1" dirty="0" smtClean="0"/>
              <a:t>SOCIABILITA</a:t>
            </a:r>
            <a:endParaRPr lang="cs-CZ" altLang="cs-CZ" dirty="0" smtClean="0"/>
          </a:p>
          <a:p>
            <a:pPr marL="44450" indent="0" eaLnBrk="1" hangingPunct="1">
              <a:buNone/>
            </a:pPr>
            <a:r>
              <a:rPr lang="cs-CZ" altLang="cs-CZ" b="1" dirty="0" smtClean="0"/>
              <a:t>Dosažené konkretizované výstupy:</a:t>
            </a:r>
          </a:p>
          <a:p>
            <a:pPr eaLnBrk="1" hangingPunct="1"/>
            <a:r>
              <a:rPr lang="cs-CZ" altLang="cs-CZ" dirty="0" smtClean="0"/>
              <a:t>Vážit si lidské činnosti</a:t>
            </a:r>
          </a:p>
          <a:p>
            <a:pPr eaLnBrk="1" hangingPunct="1"/>
            <a:r>
              <a:rPr lang="cs-CZ" altLang="cs-CZ" dirty="0" smtClean="0"/>
              <a:t>Každá práce je důležitá, žádná práce není podřadná</a:t>
            </a:r>
          </a:p>
          <a:p>
            <a:pPr marL="44450" indent="0" eaLnBrk="1" hangingPunct="1">
              <a:buNone/>
            </a:pPr>
            <a:endParaRPr lang="cs-CZ" alt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8677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8546DD82-1FF1-430A-B0AE-77CE8E121769}" type="slidenum">
              <a:rPr lang="cs-CZ" altLang="cs-CZ" sz="800" smtClean="0"/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19</a:t>
            </a:fld>
            <a:endParaRPr lang="cs-CZ" altLang="cs-CZ" sz="80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969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fld id="{9F27490E-6D17-49DD-8C8C-40B7F66B5A04}" type="slidenum">
              <a:rPr lang="cs-CZ" altLang="cs-CZ" sz="800" smtClean="0">
                <a:solidFill>
                  <a:srgbClr val="000000"/>
                </a:solidFill>
              </a:rPr>
              <a:pPr>
                <a:lnSpc>
                  <a:spcPct val="100000"/>
                </a:lnSpc>
                <a:spcBef>
                  <a:spcPct val="0"/>
                </a:spcBef>
                <a:buSzTx/>
                <a:buFontTx/>
                <a:buNone/>
              </a:pPr>
              <a:t>20</a:t>
            </a:fld>
            <a:endParaRPr lang="cs-CZ" altLang="cs-CZ" sz="800" smtClean="0">
              <a:solidFill>
                <a:srgbClr val="000000"/>
              </a:solidFill>
            </a:endParaRPr>
          </a:p>
        </p:txBody>
      </p:sp>
      <p:grpSp>
        <p:nvGrpSpPr>
          <p:cNvPr id="29700" name="Skupina 4"/>
          <p:cNvGrpSpPr>
            <a:grpSpLocks/>
          </p:cNvGrpSpPr>
          <p:nvPr/>
        </p:nvGrpSpPr>
        <p:grpSpPr bwMode="auto">
          <a:xfrm>
            <a:off x="1920875" y="1087438"/>
            <a:ext cx="7513638" cy="4097337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748"/>
              <a:ext cx="1532922" cy="131616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7343"/>
              <a:ext cx="1532922" cy="131616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4339"/>
              <a:ext cx="1532922" cy="131616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24271"/>
              <a:ext cx="1532922" cy="131616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75746"/>
              <a:ext cx="1604637" cy="1440541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652"/>
              <a:ext cx="1532922" cy="131616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 dětí</a:t>
              </a:r>
            </a:p>
          </p:txBody>
        </p:sp>
      </p:grpSp>
      <p:sp>
        <p:nvSpPr>
          <p:cNvPr id="29701" name="TextovéPole 33"/>
          <p:cNvSpPr txBox="1">
            <a:spLocks noChangeArrowheads="1"/>
          </p:cNvSpPr>
          <p:nvPr/>
        </p:nvSpPr>
        <p:spPr bwMode="auto">
          <a:xfrm>
            <a:off x="3333750" y="393700"/>
            <a:ext cx="456406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SzPct val="8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1000"/>
              </a:spcBef>
              <a:buSzPct val="80000"/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800"/>
              </a:spcBef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SzTx/>
              <a:buFontTx/>
              <a:buNone/>
            </a:pPr>
            <a:r>
              <a:rPr lang="cs-CZ" altLang="cs-CZ" sz="2800" b="1"/>
              <a:t>Cíle polytechnické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461</Words>
  <Application>Microsoft Office PowerPoint</Application>
  <PresentationFormat>Vlastní</PresentationFormat>
  <Paragraphs>71</Paragraphs>
  <Slides>20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Sheer Green 16x9</vt:lpstr>
      <vt:lpstr>KOMÍNY, KOMINÍK A DALŠÍ PROFESE</vt:lpstr>
      <vt:lpstr>POVOLÁNÍ </vt:lpstr>
      <vt:lpstr>CO KDO POTŘEBUJE</vt:lpstr>
      <vt:lpstr>CO DĚLÁ KOMINÍK?</vt:lpstr>
      <vt:lpstr>Postavíme si komín… Který je nejvyšší?</vt:lpstr>
      <vt:lpstr>A který je nejnižší?</vt:lpstr>
      <vt:lpstr>Pracovní list Komín</vt:lpstr>
      <vt:lpstr>Snímek 8</vt:lpstr>
      <vt:lpstr>Snímek 9</vt:lpstr>
      <vt:lpstr>Snímek 10</vt:lpstr>
      <vt:lpstr>Snímek 11</vt:lpstr>
      <vt:lpstr>Snímek 12</vt:lpstr>
      <vt:lpstr>Snímek 13</vt:lpstr>
      <vt:lpstr>Pracovní list Komín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PROFESE</dc:title>
  <dc:creator/>
  <cp:lastModifiedBy/>
  <cp:revision>4</cp:revision>
  <dcterms:created xsi:type="dcterms:W3CDTF">2014-08-05T12:38:58Z</dcterms:created>
  <dcterms:modified xsi:type="dcterms:W3CDTF">2015-05-31T11:11:08Z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