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72" r:id="rId3"/>
    <p:sldId id="291" r:id="rId4"/>
    <p:sldId id="290" r:id="rId5"/>
    <p:sldId id="293" r:id="rId6"/>
    <p:sldId id="294" r:id="rId7"/>
    <p:sldId id="295" r:id="rId8"/>
    <p:sldId id="296" r:id="rId9"/>
    <p:sldId id="298" r:id="rId10"/>
    <p:sldId id="297" r:id="rId11"/>
    <p:sldId id="275" r:id="rId12"/>
    <p:sldId id="277" r:id="rId13"/>
    <p:sldId id="276" r:id="rId14"/>
    <p:sldId id="278" r:id="rId15"/>
    <p:sldId id="292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pracovní list" id="{B6707796-E6B6-457E-A385-D5A3BB8693D5}">
          <p14:sldIdLst>
            <p14:sldId id="291"/>
            <p14:sldId id="290"/>
          </p14:sldIdLst>
        </p14:section>
        <p14:section name="obsah II." id="{C5E571D3-9498-4BB9-9319-0595D99428B6}">
          <p14:sldIdLst>
            <p14:sldId id="293"/>
            <p14:sldId id="294"/>
            <p14:sldId id="295"/>
            <p14:sldId id="296"/>
            <p14:sldId id="298"/>
            <p14:sldId id="297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92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84" autoAdjust="0"/>
    <p:restoredTop sz="94660"/>
  </p:normalViewPr>
  <p:slideViewPr>
    <p:cSldViewPr snapToGrid="0">
      <p:cViewPr varScale="1">
        <p:scale>
          <a:sx n="77" d="100"/>
          <a:sy n="77" d="100"/>
        </p:scale>
        <p:origin x="-96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</a:t>
            </a: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TÍNOVÉ RÉBUSY II.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VYROB SI A HRAJ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7346" y="580292"/>
            <a:ext cx="44933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prstClr val="black"/>
                </a:solidFill>
              </a:rPr>
              <a:t>PRACOVNÍ LIST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Obrazec vybarvi podle vzoru.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Rozstříhej na jednotlivé obrazce (správně je pojmenuj).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Zkus z tvarů poskládat zadané siluety.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Zkus vymyslet vlastní rébus pro kamarády.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24500" y="519332"/>
            <a:ext cx="5846885" cy="5846885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5524500" y="519332"/>
            <a:ext cx="5846885" cy="58468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8448675" y="519332"/>
            <a:ext cx="2922710" cy="29227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6985786" y="3442042"/>
            <a:ext cx="1459567" cy="14595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6" idx="2"/>
            <a:endCxn id="6" idx="1"/>
          </p:cNvCxnSpPr>
          <p:nvPr/>
        </p:nvCxnSpPr>
        <p:spPr>
          <a:xfrm flipH="1" flipV="1">
            <a:off x="5524500" y="3442775"/>
            <a:ext cx="2923443" cy="29234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985786" y="1980687"/>
            <a:ext cx="0" cy="292092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6" idx="2"/>
          </p:cNvCxnSpPr>
          <p:nvPr/>
        </p:nvCxnSpPr>
        <p:spPr>
          <a:xfrm flipV="1">
            <a:off x="8447943" y="4901609"/>
            <a:ext cx="1462018" cy="14646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17870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74059" y="176463"/>
            <a:ext cx="4840830" cy="4957011"/>
          </a:xfrm>
          <a:prstGeom prst="rect">
            <a:avLst/>
          </a:prstGeom>
          <a:effectLst>
            <a:outerShdw blurRad="50800" dist="50800" dir="5400000" algn="ctr" rotWithShape="0">
              <a:schemeClr val="bg1">
                <a:alpha val="31000"/>
              </a:schemeClr>
            </a:outerShdw>
          </a:effec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39037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ravoúhlý trojúhelník 33"/>
          <p:cNvSpPr/>
          <p:nvPr/>
        </p:nvSpPr>
        <p:spPr>
          <a:xfrm rot="13500000">
            <a:off x="4410956" y="1105170"/>
            <a:ext cx="2482413" cy="2420660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oúhlý trojúhelník 44"/>
          <p:cNvSpPr/>
          <p:nvPr/>
        </p:nvSpPr>
        <p:spPr>
          <a:xfrm rot="8100000">
            <a:off x="6168992" y="2843013"/>
            <a:ext cx="2433337" cy="2411972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Pravoúhlý trojúhelník 10"/>
          <p:cNvSpPr/>
          <p:nvPr/>
        </p:nvSpPr>
        <p:spPr>
          <a:xfrm rot="16200000">
            <a:off x="2965324" y="1540042"/>
            <a:ext cx="2467210" cy="2467210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/>
          <a:srcRect t="1" b="33680"/>
          <a:stretch/>
        </p:blipFill>
        <p:spPr>
          <a:xfrm>
            <a:off x="3737580" y="4166858"/>
            <a:ext cx="3659186" cy="1221571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99324" y="601579"/>
            <a:ext cx="6096000" cy="480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2309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/>
          <a:srcRect b="59363"/>
          <a:stretch/>
        </p:blipFill>
        <p:spPr>
          <a:xfrm>
            <a:off x="2590396" y="4775925"/>
            <a:ext cx="5741870" cy="117449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/>
          <a:srcRect r="49901"/>
          <a:stretch/>
        </p:blipFill>
        <p:spPr>
          <a:xfrm rot="5400000">
            <a:off x="4942322" y="251670"/>
            <a:ext cx="2276540" cy="2287419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2" cstate="print"/>
          <a:srcRect r="50041"/>
          <a:stretch/>
        </p:blipFill>
        <p:spPr>
          <a:xfrm rot="16200000">
            <a:off x="4939149" y="2523466"/>
            <a:ext cx="2270190" cy="22874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13203" y="257110"/>
            <a:ext cx="6096000" cy="568642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975822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ravoúhlý trojúhelník 42"/>
          <p:cNvSpPr/>
          <p:nvPr/>
        </p:nvSpPr>
        <p:spPr>
          <a:xfrm rot="10800000">
            <a:off x="977338" y="3435202"/>
            <a:ext cx="1398503" cy="1479695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48100" y="1937784"/>
            <a:ext cx="2977116" cy="29771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828763" y="3435204"/>
            <a:ext cx="2867214" cy="147969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379389" y="3435204"/>
            <a:ext cx="1560953" cy="147969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ravoúhlý trojúhelník 30"/>
          <p:cNvSpPr/>
          <p:nvPr/>
        </p:nvSpPr>
        <p:spPr>
          <a:xfrm rot="10800000" flipH="1">
            <a:off x="9695977" y="3435203"/>
            <a:ext cx="1468710" cy="1479696"/>
          </a:xfrm>
          <a:prstGeom prst="rtTriangl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7339" y="923651"/>
            <a:ext cx="10187348" cy="5093674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875240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1967416" y="926366"/>
            <a:ext cx="5881465" cy="4487378"/>
            <a:chOff x="1967416" y="926366"/>
            <a:chExt cx="5881465" cy="4487378"/>
          </a:xfrm>
        </p:grpSpPr>
        <p:sp>
          <p:nvSpPr>
            <p:cNvPr id="7" name="Pravoúhlý trojúhelník 6"/>
            <p:cNvSpPr/>
            <p:nvPr/>
          </p:nvSpPr>
          <p:spPr>
            <a:xfrm rot="18900000">
              <a:off x="5614131" y="926366"/>
              <a:ext cx="1309087" cy="1309087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Pravoúhlý trojúhelník 27"/>
            <p:cNvSpPr/>
            <p:nvPr/>
          </p:nvSpPr>
          <p:spPr>
            <a:xfrm rot="8100000">
              <a:off x="6539794" y="1852032"/>
              <a:ext cx="1309087" cy="1309087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863021" y="1575018"/>
              <a:ext cx="1295214" cy="1295214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680513" y="2846773"/>
              <a:ext cx="3675751" cy="2566971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Pravoúhlý trojúhelník 30"/>
            <p:cNvSpPr/>
            <p:nvPr/>
          </p:nvSpPr>
          <p:spPr>
            <a:xfrm>
              <a:off x="5790660" y="4104657"/>
              <a:ext cx="1309087" cy="1309087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Pravoúhlý trojúhelník 31"/>
            <p:cNvSpPr/>
            <p:nvPr/>
          </p:nvSpPr>
          <p:spPr>
            <a:xfrm flipH="1">
              <a:off x="1967416" y="4198249"/>
              <a:ext cx="1215495" cy="1215495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67416" y="1508495"/>
            <a:ext cx="6096000" cy="390525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493091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3485224" y="991666"/>
            <a:ext cx="5087494" cy="6062277"/>
            <a:chOff x="3485224" y="991666"/>
            <a:chExt cx="5087494" cy="6062277"/>
          </a:xfrm>
        </p:grpSpPr>
        <p:sp>
          <p:nvSpPr>
            <p:cNvPr id="30" name="Obdélník 29"/>
            <p:cNvSpPr>
              <a:spLocks noChangeAspect="1"/>
            </p:cNvSpPr>
            <p:nvPr/>
          </p:nvSpPr>
          <p:spPr>
            <a:xfrm rot="2700000">
              <a:off x="4760272" y="991666"/>
              <a:ext cx="2542672" cy="25426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/>
            <a:srcRect t="-2" b="-17247"/>
            <a:stretch/>
          </p:blipFill>
          <p:spPr>
            <a:xfrm>
              <a:off x="3485224" y="4051403"/>
              <a:ext cx="5087494" cy="3002540"/>
            </a:xfrm>
            <a:prstGeom prst="rect">
              <a:avLst/>
            </a:prstGeom>
          </p:spPr>
        </p:pic>
      </p:grp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33992" y="488177"/>
            <a:ext cx="5038725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15449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2843214" y="674481"/>
            <a:ext cx="6146231" cy="5448304"/>
            <a:chOff x="2843214" y="674481"/>
            <a:chExt cx="6146231" cy="5448304"/>
          </a:xfrm>
        </p:grpSpPr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2" cstate="print"/>
            <a:srcRect t="-1" b="45048"/>
            <a:stretch/>
          </p:blipFill>
          <p:spPr>
            <a:xfrm rot="10800000">
              <a:off x="2843214" y="2188029"/>
              <a:ext cx="6146231" cy="1700098"/>
            </a:xfrm>
            <a:prstGeom prst="rect">
              <a:avLst/>
            </a:prstGeom>
          </p:spPr>
        </p:pic>
        <p:sp>
          <p:nvSpPr>
            <p:cNvPr id="48" name="Pravoúhlý trojúhelník 47"/>
            <p:cNvSpPr/>
            <p:nvPr/>
          </p:nvSpPr>
          <p:spPr>
            <a:xfrm rot="8100000">
              <a:off x="5981844" y="1791813"/>
              <a:ext cx="1257170" cy="1182684"/>
            </a:xfrm>
            <a:prstGeom prst="rtTriangl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3641271" y="3683585"/>
              <a:ext cx="4506686" cy="2439200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4430498" y="674481"/>
              <a:ext cx="1578416" cy="1617096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41184" y="674483"/>
            <a:ext cx="6096000" cy="5448300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grpSp>
        <p:nvGrpSpPr>
          <p:cNvPr id="3" name="Skupina 2"/>
          <p:cNvGrpSpPr/>
          <p:nvPr/>
        </p:nvGrpSpPr>
        <p:grpSpPr>
          <a:xfrm>
            <a:off x="8910084" y="845027"/>
            <a:ext cx="967563" cy="1446550"/>
            <a:chOff x="8910084" y="845027"/>
            <a:chExt cx="967563" cy="1446550"/>
          </a:xfrm>
        </p:grpSpPr>
        <p:sp>
          <p:nvSpPr>
            <p:cNvPr id="26" name="Obdélník 25"/>
            <p:cNvSpPr/>
            <p:nvPr/>
          </p:nvSpPr>
          <p:spPr>
            <a:xfrm>
              <a:off x="8910084" y="1084521"/>
              <a:ext cx="967563" cy="96756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 w="57150">
              <a:solidFill>
                <a:schemeClr val="accent5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9005776" y="845027"/>
              <a:ext cx="786809" cy="144655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800" dirty="0" smtClean="0">
                  <a:solidFill>
                    <a:schemeClr val="accent5">
                      <a:lumMod val="75000"/>
                    </a:schemeClr>
                  </a:solidFill>
                  <a:latin typeface="Bauhaus 93" panose="04030905020B02020C02" pitchFamily="82" charset="0"/>
                </a:rPr>
                <a:t>?</a:t>
              </a:r>
              <a:endParaRPr lang="cs-CZ" sz="8800" dirty="0">
                <a:solidFill>
                  <a:schemeClr val="accent5">
                    <a:lumMod val="75000"/>
                  </a:schemeClr>
                </a:solidFill>
                <a:latin typeface="Bauhaus 93" panose="04030905020B02020C02" pitchFamily="8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2081344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začátku prezentace je zařazený pracovní list s úkolem. Vybarvit obrazce mohou děti podle fantazie nebo podle schématu na snímku č.3. Po rozstříhání barevného obrazce mají připravený hlavolam ke skládání.</a:t>
            </a:r>
          </a:p>
          <a:p>
            <a:r>
              <a:rPr lang="cs-CZ" dirty="0" smtClean="0"/>
              <a:t>Na každém snímku je pomocí siluety zadaný tvar, který mají děti vyskládat pomocí geometrických obrazců, které si vyrobily.</a:t>
            </a:r>
          </a:p>
          <a:p>
            <a:pPr marL="45720" indent="0">
              <a:buNone/>
            </a:pPr>
            <a:r>
              <a:rPr lang="cs-CZ" b="1" dirty="0"/>
              <a:t>Očekávání a cíle</a:t>
            </a:r>
          </a:p>
          <a:p>
            <a:r>
              <a:rPr lang="cs-CZ" dirty="0" smtClean="0"/>
              <a:t>Procvičení znalostí geometrických tvarů. Řešení rébusů.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Snímky č</a:t>
            </a:r>
            <a:r>
              <a:rPr lang="cs-CZ" dirty="0" smtClean="0"/>
              <a:t>. 2 </a:t>
            </a:r>
            <a:r>
              <a:rPr lang="cs-CZ" dirty="0" smtClean="0"/>
              <a:t>a 3 jsou určené k výtvarné činnosti. Žádné aktivní prvky zde nejsou.</a:t>
            </a:r>
          </a:p>
          <a:p>
            <a:r>
              <a:rPr lang="cs-CZ" dirty="0" smtClean="0"/>
              <a:t>Na dalších snímcích (</a:t>
            </a:r>
            <a:r>
              <a:rPr lang="cs-CZ" dirty="0" smtClean="0"/>
              <a:t>č. 4 </a:t>
            </a:r>
            <a:r>
              <a:rPr lang="cs-CZ" dirty="0" smtClean="0"/>
              <a:t>- 9) je vždy silueta – obrazec, který mají děti vyskládat ze svých dílků. Barevné řešení se objeví po dotyku/ kliknutí na otazník v pravém horním rohu.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</a:t>
            </a:r>
            <a:r>
              <a:rPr lang="cs-CZ" b="1" dirty="0" smtClean="0"/>
              <a:t>DÍTĚ A JEHO PSYCHIKA </a:t>
            </a:r>
            <a:r>
              <a:rPr lang="cs-CZ" dirty="0" smtClean="0"/>
              <a:t>(PSYCHOLOGICKÁ)</a:t>
            </a:r>
          </a:p>
          <a:p>
            <a:r>
              <a:rPr lang="cs-CZ" dirty="0" smtClean="0"/>
              <a:t>Vzdělávací podoblast – </a:t>
            </a:r>
            <a:r>
              <a:rPr lang="cs-CZ" b="1" dirty="0" smtClean="0"/>
              <a:t>Poznávací schopnosti – Základní matematické, početní a číselné pojmy a operace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rozpoznat geometrické tvary (čtverec, trojúhelník); rozumět a používat pojmy označující velikost – velký/malý, větší/menší; řešit rébusy.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3960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368</Words>
  <Application>Microsoft Office PowerPoint</Application>
  <PresentationFormat>Vlastní</PresentationFormat>
  <Paragraphs>56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STÍNOVÉ RÉBUSY II.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Použitý zdroj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2015-05-31T13:15:51Z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