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7" r:id="rId4"/>
    <p:sldId id="291" r:id="rId5"/>
    <p:sldId id="293" r:id="rId6"/>
    <p:sldId id="292" r:id="rId7"/>
    <p:sldId id="282" r:id="rId8"/>
    <p:sldId id="289" r:id="rId9"/>
    <p:sldId id="275" r:id="rId10"/>
    <p:sldId id="277" r:id="rId11"/>
    <p:sldId id="276" r:id="rId12"/>
    <p:sldId id="278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87"/>
            <p14:sldId id="291"/>
            <p14:sldId id="293"/>
            <p14:sldId id="292"/>
          </p14:sldIdLst>
        </p14:section>
        <p14:section name="PL-k tisku" id="{09B9ADAC-047E-4015-93FA-F1CD2DA95394}">
          <p14:sldIdLst>
            <p14:sldId id="282"/>
            <p14:sldId id="289"/>
          </p14:sldIdLst>
        </p14:section>
        <p14:section name="popis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CC0000"/>
    <a:srgbClr val="F00000"/>
    <a:srgbClr val="E4E417"/>
    <a:srgbClr val="CCE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>
        <p:scale>
          <a:sx n="70" d="100"/>
          <a:sy n="70" d="100"/>
        </p:scale>
        <p:origin x="-390" y="-78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31.5.2015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31.5.2015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6.png"/><Relationship Id="rId7" Type="http://schemas.openxmlformats.org/officeDocument/2006/relationships/image" Target="../media/image11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7.png"/><Relationship Id="rId7" Type="http://schemas.openxmlformats.org/officeDocument/2006/relationships/image" Target="../media/image1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5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11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7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1551023"/>
            <a:ext cx="9601200" cy="1904337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PRSTOVÉ POČÍTÁNÍ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alphaModFix amt="50000"/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3" name="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39955" y="3920715"/>
            <a:ext cx="1550007" cy="1412412"/>
          </a:xfrm>
          <a:prstGeom prst="rect">
            <a:avLst/>
          </a:prstGeom>
        </p:spPr>
      </p:pic>
      <p:pic>
        <p:nvPicPr>
          <p:cNvPr id="4" name="2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535" r="1263"/>
          <a:stretch/>
        </p:blipFill>
        <p:spPr>
          <a:xfrm>
            <a:off x="3074954" y="1480978"/>
            <a:ext cx="1726830" cy="1402465"/>
          </a:xfrm>
          <a:prstGeom prst="rect">
            <a:avLst/>
          </a:prstGeom>
        </p:spPr>
      </p:pic>
      <p:pic>
        <p:nvPicPr>
          <p:cNvPr id="6" name="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01346" y="207489"/>
            <a:ext cx="1390861" cy="1402465"/>
          </a:xfrm>
          <a:prstGeom prst="rect">
            <a:avLst/>
          </a:prstGeom>
        </p:spPr>
      </p:pic>
      <p:pic>
        <p:nvPicPr>
          <p:cNvPr id="7" name="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27288" y="5187149"/>
            <a:ext cx="1530113" cy="1442251"/>
          </a:xfrm>
          <a:prstGeom prst="rect">
            <a:avLst/>
          </a:prstGeom>
        </p:spPr>
      </p:pic>
      <p:pic>
        <p:nvPicPr>
          <p:cNvPr id="8" name="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4797609" flipV="1">
            <a:off x="5258631" y="2782422"/>
            <a:ext cx="1578575" cy="1544798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7289046" y="421726"/>
            <a:ext cx="4302961" cy="13716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COS TO JANKU,</a:t>
            </a:r>
          </a:p>
          <a:p>
            <a:r>
              <a:rPr lang="cs-CZ" sz="4000" b="1" dirty="0" smtClean="0">
                <a:solidFill>
                  <a:schemeClr val="bg1"/>
                </a:solidFill>
              </a:rPr>
              <a:t>COS TO SNĚD?</a:t>
            </a:r>
            <a:endParaRPr lang="cs-CZ" sz="4000" b="1" dirty="0">
              <a:solidFill>
                <a:schemeClr val="bg1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2575" y="307952"/>
            <a:ext cx="1039228" cy="117302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23450" y="1793326"/>
            <a:ext cx="976264" cy="125212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1086437" y="1752558"/>
            <a:ext cx="1066660" cy="136806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09495">
            <a:off x="8441532" y="5811802"/>
            <a:ext cx="734567" cy="92181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368978">
            <a:off x="1188091" y="4404259"/>
            <a:ext cx="1325935" cy="138886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368978">
            <a:off x="4405149" y="4416443"/>
            <a:ext cx="1325935" cy="138886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368978">
            <a:off x="2822948" y="4343827"/>
            <a:ext cx="1325935" cy="138886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368978">
            <a:off x="5761775" y="4331094"/>
            <a:ext cx="1325935" cy="1388868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09495">
            <a:off x="7342352" y="5801214"/>
            <a:ext cx="734567" cy="92181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09495">
            <a:off x="6114726" y="5801214"/>
            <a:ext cx="734567" cy="92181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09495">
            <a:off x="4815386" y="5766564"/>
            <a:ext cx="734567" cy="92181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909495">
            <a:off x="3541458" y="5766566"/>
            <a:ext cx="734567" cy="92181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882" t="5925" r="12460" b="5268"/>
          <a:stretch/>
        </p:blipFill>
        <p:spPr>
          <a:xfrm rot="2151187">
            <a:off x="3745312" y="3119638"/>
            <a:ext cx="984212" cy="120414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882" t="5925" r="12460" b="5268"/>
          <a:stretch/>
        </p:blipFill>
        <p:spPr>
          <a:xfrm rot="2151187">
            <a:off x="2456482" y="3176296"/>
            <a:ext cx="984212" cy="120414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882" t="5925" r="12460" b="5268"/>
          <a:stretch/>
        </p:blipFill>
        <p:spPr>
          <a:xfrm rot="2151187">
            <a:off x="1202579" y="3220052"/>
            <a:ext cx="984212" cy="1204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76079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alphaModFix amt="50000"/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4" name="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535" r="1263"/>
          <a:stretch/>
        </p:blipFill>
        <p:spPr>
          <a:xfrm>
            <a:off x="883198" y="4512527"/>
            <a:ext cx="1726830" cy="1402465"/>
          </a:xfrm>
          <a:prstGeom prst="rect">
            <a:avLst/>
          </a:prstGeom>
        </p:spPr>
      </p:pic>
      <p:pic>
        <p:nvPicPr>
          <p:cNvPr id="7" name="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88589" y="4604267"/>
            <a:ext cx="1530113" cy="1442251"/>
          </a:xfrm>
          <a:prstGeom prst="rect">
            <a:avLst/>
          </a:prstGeom>
        </p:spPr>
      </p:pic>
      <p:pic>
        <p:nvPicPr>
          <p:cNvPr id="8" name="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4797609" flipV="1">
            <a:off x="5143644" y="4743724"/>
            <a:ext cx="1578575" cy="1544798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7289046" y="421726"/>
            <a:ext cx="430296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Ke 2 jablkům, co jsme </a:t>
            </a:r>
            <a:r>
              <a:rPr lang="cs-CZ" sz="2400" b="1" dirty="0" smtClean="0">
                <a:solidFill>
                  <a:schemeClr val="bg1"/>
                </a:solidFill>
              </a:rPr>
              <a:t>měli, </a:t>
            </a:r>
            <a:r>
              <a:rPr lang="cs-CZ" sz="2400" b="1" dirty="0" smtClean="0">
                <a:solidFill>
                  <a:schemeClr val="bg1"/>
                </a:solidFill>
              </a:rPr>
              <a:t>přivezla babička 3 hrušky.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4" name="Rovná se 23"/>
          <p:cNvSpPr/>
          <p:nvPr/>
        </p:nvSpPr>
        <p:spPr>
          <a:xfrm>
            <a:off x="7289046" y="4674561"/>
            <a:ext cx="1741599" cy="1546753"/>
          </a:xfrm>
          <a:prstGeom prst="mathEqua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Plus 24"/>
          <p:cNvSpPr/>
          <p:nvPr/>
        </p:nvSpPr>
        <p:spPr>
          <a:xfrm>
            <a:off x="3003831" y="4573870"/>
            <a:ext cx="1600200" cy="1647444"/>
          </a:xfrm>
          <a:prstGeom prst="mathPlu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0" name="Skupina 29"/>
          <p:cNvGrpSpPr/>
          <p:nvPr/>
        </p:nvGrpSpPr>
        <p:grpSpPr>
          <a:xfrm>
            <a:off x="588870" y="2022136"/>
            <a:ext cx="2324468" cy="1730947"/>
            <a:chOff x="904693" y="2443591"/>
            <a:chExt cx="2324468" cy="1730947"/>
          </a:xfrm>
        </p:grpSpPr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04693" y="2443591"/>
              <a:ext cx="1039228" cy="1173026"/>
            </a:xfrm>
            <a:prstGeom prst="rect">
              <a:avLst/>
            </a:prstGeom>
          </p:spPr>
        </p:pic>
        <p:pic>
          <p:nvPicPr>
            <p:cNvPr id="27" name="Obrázek 26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189933" y="3001512"/>
              <a:ext cx="1039228" cy="1173026"/>
            </a:xfrm>
            <a:prstGeom prst="rect">
              <a:avLst/>
            </a:prstGeom>
          </p:spPr>
        </p:pic>
      </p:grpSp>
      <p:grpSp>
        <p:nvGrpSpPr>
          <p:cNvPr id="48" name="Skupina 47"/>
          <p:cNvGrpSpPr/>
          <p:nvPr/>
        </p:nvGrpSpPr>
        <p:grpSpPr>
          <a:xfrm>
            <a:off x="8845180" y="1772662"/>
            <a:ext cx="3164335" cy="2920561"/>
            <a:chOff x="8845180" y="1772662"/>
            <a:chExt cx="3164335" cy="2920561"/>
          </a:xfrm>
        </p:grpSpPr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845180" y="1772662"/>
              <a:ext cx="976264" cy="1252122"/>
            </a:xfrm>
            <a:prstGeom prst="rect">
              <a:avLst/>
            </a:prstGeom>
          </p:spPr>
        </p:pic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flipH="1">
              <a:off x="10326294" y="3325162"/>
              <a:ext cx="1066660" cy="1368061"/>
            </a:xfrm>
            <a:prstGeom prst="rect">
              <a:avLst/>
            </a:prstGeom>
          </p:spPr>
        </p:pic>
        <p:pic>
          <p:nvPicPr>
            <p:cNvPr id="29" name="Obrázek 28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874616" y="2186567"/>
              <a:ext cx="976264" cy="1252122"/>
            </a:xfrm>
            <a:prstGeom prst="rect">
              <a:avLst/>
            </a:prstGeom>
          </p:spPr>
        </p:pic>
        <p:pic>
          <p:nvPicPr>
            <p:cNvPr id="35" name="Obrázek 34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095501" y="3224221"/>
              <a:ext cx="1039228" cy="1173026"/>
            </a:xfrm>
            <a:prstGeom prst="rect">
              <a:avLst/>
            </a:prstGeom>
          </p:spPr>
        </p:pic>
        <p:pic>
          <p:nvPicPr>
            <p:cNvPr id="36" name="Obrázek 35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0970287" y="2290235"/>
              <a:ext cx="1039228" cy="1173026"/>
            </a:xfrm>
            <a:prstGeom prst="rect">
              <a:avLst/>
            </a:prstGeom>
          </p:spPr>
        </p:pic>
      </p:grpSp>
      <p:grpSp>
        <p:nvGrpSpPr>
          <p:cNvPr id="37" name="Skupina 36"/>
          <p:cNvGrpSpPr/>
          <p:nvPr/>
        </p:nvGrpSpPr>
        <p:grpSpPr>
          <a:xfrm>
            <a:off x="4669315" y="1835286"/>
            <a:ext cx="3090208" cy="2415369"/>
            <a:chOff x="4678660" y="2154375"/>
            <a:chExt cx="3090208" cy="2415369"/>
          </a:xfrm>
        </p:grpSpPr>
        <p:pic>
          <p:nvPicPr>
            <p:cNvPr id="38" name="Obrázek 37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678660" y="2154375"/>
              <a:ext cx="976264" cy="1252122"/>
            </a:xfrm>
            <a:prstGeom prst="rect">
              <a:avLst/>
            </a:prstGeom>
          </p:spPr>
        </p:pic>
        <p:pic>
          <p:nvPicPr>
            <p:cNvPr id="39" name="Obrázek 38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flipH="1">
              <a:off x="5561346" y="3201683"/>
              <a:ext cx="1066660" cy="1368061"/>
            </a:xfrm>
            <a:prstGeom prst="rect">
              <a:avLst/>
            </a:prstGeom>
          </p:spPr>
        </p:pic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792604" y="2493000"/>
              <a:ext cx="976264" cy="125212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41424011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alphaModFix amt="50000"/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48772" y="4588121"/>
            <a:ext cx="1390861" cy="1402465"/>
          </a:xfrm>
          <a:prstGeom prst="rect">
            <a:avLst/>
          </a:prstGeom>
        </p:spPr>
      </p:pic>
      <p:sp>
        <p:nvSpPr>
          <p:cNvPr id="26" name="Minus 25"/>
          <p:cNvSpPr/>
          <p:nvPr/>
        </p:nvSpPr>
        <p:spPr>
          <a:xfrm>
            <a:off x="3031045" y="4588121"/>
            <a:ext cx="1581150" cy="1618942"/>
          </a:xfrm>
          <a:prstGeom prst="mathMinu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2988" y="4527937"/>
            <a:ext cx="1530113" cy="1442251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3" name="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24249" y="4741731"/>
            <a:ext cx="1550007" cy="1412412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82420" y="514578"/>
            <a:ext cx="69066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Honzík 1 hrušku snědl</a:t>
            </a:r>
            <a:r>
              <a:rPr lang="cs-CZ" sz="2400" b="1" dirty="0" smtClean="0">
                <a:solidFill>
                  <a:schemeClr val="bg1"/>
                </a:solidFill>
              </a:rPr>
              <a:t>… Kolik </a:t>
            </a:r>
            <a:r>
              <a:rPr lang="cs-CZ" sz="2400" b="1" dirty="0" smtClean="0">
                <a:solidFill>
                  <a:schemeClr val="bg1"/>
                </a:solidFill>
              </a:rPr>
              <a:t>ovoce zbylo?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4" name="Rovná se 23"/>
          <p:cNvSpPr/>
          <p:nvPr/>
        </p:nvSpPr>
        <p:spPr>
          <a:xfrm>
            <a:off x="7289046" y="4674561"/>
            <a:ext cx="1741599" cy="1546753"/>
          </a:xfrm>
          <a:prstGeom prst="mathEqua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48" name="Skupina 47"/>
          <p:cNvGrpSpPr/>
          <p:nvPr/>
        </p:nvGrpSpPr>
        <p:grpSpPr>
          <a:xfrm>
            <a:off x="637952" y="1434872"/>
            <a:ext cx="3164335" cy="2920561"/>
            <a:chOff x="8845180" y="1772662"/>
            <a:chExt cx="3164335" cy="2920561"/>
          </a:xfrm>
        </p:grpSpPr>
        <p:pic>
          <p:nvPicPr>
            <p:cNvPr id="10" name="Obrázek 9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845180" y="1772662"/>
              <a:ext cx="976264" cy="1252122"/>
            </a:xfrm>
            <a:prstGeom prst="rect">
              <a:avLst/>
            </a:prstGeom>
          </p:spPr>
        </p:pic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flipH="1">
              <a:off x="10326294" y="3325162"/>
              <a:ext cx="1066660" cy="1368061"/>
            </a:xfrm>
            <a:prstGeom prst="rect">
              <a:avLst/>
            </a:prstGeom>
          </p:spPr>
        </p:pic>
        <p:pic>
          <p:nvPicPr>
            <p:cNvPr id="29" name="Obrázek 28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874616" y="2186567"/>
              <a:ext cx="976264" cy="1252122"/>
            </a:xfrm>
            <a:prstGeom prst="rect">
              <a:avLst/>
            </a:prstGeom>
          </p:spPr>
        </p:pic>
        <p:pic>
          <p:nvPicPr>
            <p:cNvPr id="35" name="Obrázek 34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095501" y="3224221"/>
              <a:ext cx="1039228" cy="1173026"/>
            </a:xfrm>
            <a:prstGeom prst="rect">
              <a:avLst/>
            </a:prstGeom>
          </p:spPr>
        </p:pic>
        <p:pic>
          <p:nvPicPr>
            <p:cNvPr id="36" name="Obrázek 35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0970287" y="2290235"/>
              <a:ext cx="1039228" cy="1173026"/>
            </a:xfrm>
            <a:prstGeom prst="rect">
              <a:avLst/>
            </a:prstGeom>
          </p:spPr>
        </p:pic>
      </p:grpSp>
      <p:pic>
        <p:nvPicPr>
          <p:cNvPr id="38" name="Obrázek 3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05698" y="2299560"/>
            <a:ext cx="976264" cy="1252122"/>
          </a:xfrm>
          <a:prstGeom prst="rect">
            <a:avLst/>
          </a:prstGeom>
        </p:spPr>
      </p:pic>
      <p:grpSp>
        <p:nvGrpSpPr>
          <p:cNvPr id="28" name="Skupina 27"/>
          <p:cNvGrpSpPr/>
          <p:nvPr/>
        </p:nvGrpSpPr>
        <p:grpSpPr>
          <a:xfrm>
            <a:off x="8596354" y="1734044"/>
            <a:ext cx="2914014" cy="2506656"/>
            <a:chOff x="9095501" y="2186567"/>
            <a:chExt cx="2914014" cy="2506656"/>
          </a:xfrm>
        </p:grpSpPr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flipH="1">
              <a:off x="10326294" y="3325162"/>
              <a:ext cx="1066660" cy="1368061"/>
            </a:xfrm>
            <a:prstGeom prst="rect">
              <a:avLst/>
            </a:prstGeom>
          </p:spPr>
        </p:pic>
        <p:pic>
          <p:nvPicPr>
            <p:cNvPr id="33" name="Obrázek 32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874616" y="2186567"/>
              <a:ext cx="976264" cy="1252122"/>
            </a:xfrm>
            <a:prstGeom prst="rect">
              <a:avLst/>
            </a:prstGeom>
          </p:spPr>
        </p:pic>
        <p:pic>
          <p:nvPicPr>
            <p:cNvPr id="34" name="Obrázek 33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095501" y="3224221"/>
              <a:ext cx="1039228" cy="1173026"/>
            </a:xfrm>
            <a:prstGeom prst="rect">
              <a:avLst/>
            </a:prstGeom>
          </p:spPr>
        </p:pic>
        <p:pic>
          <p:nvPicPr>
            <p:cNvPr id="41" name="Obrázek 40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0970287" y="2290235"/>
              <a:ext cx="1039228" cy="1173026"/>
            </a:xfrm>
            <a:prstGeom prst="rect">
              <a:avLst/>
            </a:prstGeom>
          </p:spPr>
        </p:pic>
      </p:grpSp>
      <p:sp>
        <p:nvSpPr>
          <p:cNvPr id="9" name="Násobení 8"/>
          <p:cNvSpPr/>
          <p:nvPr/>
        </p:nvSpPr>
        <p:spPr>
          <a:xfrm>
            <a:off x="458415" y="1483965"/>
            <a:ext cx="1402466" cy="1402466"/>
          </a:xfrm>
          <a:prstGeom prst="mathMultiply">
            <a:avLst/>
          </a:prstGeom>
          <a:solidFill>
            <a:srgbClr val="E4E417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bg1">
                    <a:lumMod val="65000"/>
                  </a:schemeClr>
                </a:solidFill>
              </a:ln>
              <a:solidFill>
                <a:srgbClr val="E4E41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455111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alphaModFix amt="50000"/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33040" y="4598940"/>
            <a:ext cx="1550007" cy="1412412"/>
          </a:xfrm>
          <a:prstGeom prst="rect">
            <a:avLst/>
          </a:prstGeom>
        </p:spPr>
      </p:pic>
      <p:pic>
        <p:nvPicPr>
          <p:cNvPr id="42" name="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4797609" flipV="1">
            <a:off x="9562446" y="4708493"/>
            <a:ext cx="1578575" cy="1544798"/>
          </a:xfrm>
          <a:prstGeom prst="rect">
            <a:avLst/>
          </a:prstGeom>
        </p:spPr>
      </p:pic>
      <p:pic>
        <p:nvPicPr>
          <p:cNvPr id="6" name="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48772" y="4588121"/>
            <a:ext cx="1390861" cy="1402465"/>
          </a:xfrm>
          <a:prstGeom prst="rect">
            <a:avLst/>
          </a:prstGeom>
        </p:spPr>
      </p:pic>
      <p:sp>
        <p:nvSpPr>
          <p:cNvPr id="26" name="Minus 25"/>
          <p:cNvSpPr/>
          <p:nvPr/>
        </p:nvSpPr>
        <p:spPr>
          <a:xfrm>
            <a:off x="3031045" y="4588121"/>
            <a:ext cx="1581150" cy="1618942"/>
          </a:xfrm>
          <a:prstGeom prst="mathMinu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82420" y="514578"/>
            <a:ext cx="69066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Anička snědla jablko</a:t>
            </a:r>
            <a:r>
              <a:rPr lang="cs-CZ" sz="2400" b="1" dirty="0" smtClean="0">
                <a:solidFill>
                  <a:schemeClr val="bg1"/>
                </a:solidFill>
              </a:rPr>
              <a:t>… Kolik </a:t>
            </a:r>
            <a:r>
              <a:rPr lang="cs-CZ" sz="2400" b="1" dirty="0" smtClean="0">
                <a:solidFill>
                  <a:schemeClr val="bg1"/>
                </a:solidFill>
              </a:rPr>
              <a:t>ovoce zbylo?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4" name="Rovná se 23"/>
          <p:cNvSpPr/>
          <p:nvPr/>
        </p:nvSpPr>
        <p:spPr>
          <a:xfrm>
            <a:off x="7289046" y="4674561"/>
            <a:ext cx="1741599" cy="1546753"/>
          </a:xfrm>
          <a:prstGeom prst="mathEqua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pSp>
        <p:nvGrpSpPr>
          <p:cNvPr id="48" name="Skupina 47"/>
          <p:cNvGrpSpPr/>
          <p:nvPr/>
        </p:nvGrpSpPr>
        <p:grpSpPr>
          <a:xfrm>
            <a:off x="252987" y="1847079"/>
            <a:ext cx="2914014" cy="2506656"/>
            <a:chOff x="9095501" y="2186567"/>
            <a:chExt cx="2914014" cy="2506656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flipH="1">
              <a:off x="10326294" y="3325162"/>
              <a:ext cx="1066660" cy="1368061"/>
            </a:xfrm>
            <a:prstGeom prst="rect">
              <a:avLst/>
            </a:prstGeom>
          </p:spPr>
        </p:pic>
        <p:pic>
          <p:nvPicPr>
            <p:cNvPr id="29" name="Obrázek 28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874616" y="2186567"/>
              <a:ext cx="976264" cy="1252122"/>
            </a:xfrm>
            <a:prstGeom prst="rect">
              <a:avLst/>
            </a:prstGeom>
          </p:spPr>
        </p:pic>
        <p:pic>
          <p:nvPicPr>
            <p:cNvPr id="35" name="Obrázek 34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095501" y="3224221"/>
              <a:ext cx="1039228" cy="1173026"/>
            </a:xfrm>
            <a:prstGeom prst="rect">
              <a:avLst/>
            </a:prstGeom>
          </p:spPr>
        </p:pic>
        <p:pic>
          <p:nvPicPr>
            <p:cNvPr id="36" name="Obrázek 35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0970287" y="2290235"/>
              <a:ext cx="1039228" cy="1173026"/>
            </a:xfrm>
            <a:prstGeom prst="rect">
              <a:avLst/>
            </a:prstGeom>
          </p:spPr>
        </p:pic>
      </p:grpSp>
      <p:grpSp>
        <p:nvGrpSpPr>
          <p:cNvPr id="28" name="Skupina 27"/>
          <p:cNvGrpSpPr/>
          <p:nvPr/>
        </p:nvGrpSpPr>
        <p:grpSpPr>
          <a:xfrm>
            <a:off x="9375469" y="1734044"/>
            <a:ext cx="2134899" cy="2506656"/>
            <a:chOff x="9874616" y="2186567"/>
            <a:chExt cx="2134899" cy="2506656"/>
          </a:xfrm>
        </p:grpSpPr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flipH="1">
              <a:off x="10326294" y="3325162"/>
              <a:ext cx="1066660" cy="1368061"/>
            </a:xfrm>
            <a:prstGeom prst="rect">
              <a:avLst/>
            </a:prstGeom>
          </p:spPr>
        </p:pic>
        <p:pic>
          <p:nvPicPr>
            <p:cNvPr id="33" name="Obrázek 32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874616" y="2186567"/>
              <a:ext cx="976264" cy="1252122"/>
            </a:xfrm>
            <a:prstGeom prst="rect">
              <a:avLst/>
            </a:prstGeom>
          </p:spPr>
        </p:pic>
        <p:pic>
          <p:nvPicPr>
            <p:cNvPr id="41" name="Obrázek 40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0970287" y="2290235"/>
              <a:ext cx="1039228" cy="1173026"/>
            </a:xfrm>
            <a:prstGeom prst="rect">
              <a:avLst/>
            </a:prstGeom>
          </p:spPr>
        </p:pic>
      </p:grpSp>
      <p:pic>
        <p:nvPicPr>
          <p:cNvPr id="52" name="Obrázek 5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8294" y="2685271"/>
            <a:ext cx="1039228" cy="1173026"/>
          </a:xfrm>
          <a:prstGeom prst="rect">
            <a:avLst/>
          </a:prstGeom>
        </p:spPr>
      </p:pic>
      <p:sp>
        <p:nvSpPr>
          <p:cNvPr id="55" name="Násobení 54"/>
          <p:cNvSpPr/>
          <p:nvPr/>
        </p:nvSpPr>
        <p:spPr>
          <a:xfrm>
            <a:off x="71368" y="2838234"/>
            <a:ext cx="1402466" cy="1402466"/>
          </a:xfrm>
          <a:prstGeom prst="mathMultiply">
            <a:avLst/>
          </a:prstGeom>
          <a:solidFill>
            <a:srgbClr val="CC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chemeClr val="bg1">
                    <a:lumMod val="65000"/>
                  </a:schemeClr>
                </a:solidFill>
              </a:ln>
              <a:solidFill>
                <a:srgbClr val="E4E41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393442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</p:childTnLst>
        </p:cTn>
      </p:par>
    </p:tnLst>
    <p:bldLst>
      <p:bldP spid="5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82677014"/>
              </p:ext>
            </p:extLst>
          </p:nvPr>
        </p:nvGraphicFramePr>
        <p:xfrm>
          <a:off x="717550" y="112861"/>
          <a:ext cx="8496298" cy="6712845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2872787"/>
                <a:gridCol w="4312575"/>
                <a:gridCol w="1310936"/>
              </a:tblGrid>
              <a:tr h="22376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2376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2376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535" r="1263"/>
          <a:stretch/>
        </p:blipFill>
        <p:spPr>
          <a:xfrm>
            <a:off x="792863" y="2379296"/>
            <a:ext cx="2552056" cy="207268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34239" y="183254"/>
            <a:ext cx="2055532" cy="207268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16872" y="124454"/>
            <a:ext cx="2261331" cy="213148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6300000">
            <a:off x="6731467" y="4816889"/>
            <a:ext cx="2175582" cy="212903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028" r="3969"/>
          <a:stretch/>
        </p:blipFill>
        <p:spPr>
          <a:xfrm flipH="1">
            <a:off x="6712966" y="2488061"/>
            <a:ext cx="2358100" cy="196413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6736028" y="234869"/>
            <a:ext cx="1947879" cy="196413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4797609" flipV="1">
            <a:off x="954659" y="4650121"/>
            <a:ext cx="2332950" cy="228303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40805" y="2334602"/>
            <a:ext cx="2261331" cy="213148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01614" y="4570525"/>
            <a:ext cx="2261331" cy="2131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968783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15242941"/>
              </p:ext>
            </p:extLst>
          </p:nvPr>
        </p:nvGraphicFramePr>
        <p:xfrm>
          <a:off x="717550" y="112861"/>
          <a:ext cx="8496298" cy="6712845"/>
        </p:xfrm>
        <a:graphic>
          <a:graphicData uri="http://schemas.openxmlformats.org/drawingml/2006/table">
            <a:tbl>
              <a:tblPr firstRow="1" bandRow="1">
                <a:tableStyleId>{B301B821-A1FF-4177-AEE7-76D212191A09}</a:tableStyleId>
              </a:tblPr>
              <a:tblGrid>
                <a:gridCol w="2872787"/>
                <a:gridCol w="4312575"/>
                <a:gridCol w="1310936"/>
              </a:tblGrid>
              <a:tr h="223761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2376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23761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45980" y="291914"/>
            <a:ext cx="2290731" cy="208738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16872" y="124454"/>
            <a:ext cx="2261331" cy="213148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6509473" y="277875"/>
            <a:ext cx="2170759" cy="197806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6537332" y="2370045"/>
            <a:ext cx="2142900" cy="201985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40805" y="2334602"/>
            <a:ext cx="2261331" cy="213148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5936" y="2404385"/>
            <a:ext cx="2261331" cy="2131482"/>
          </a:xfrm>
          <a:prstGeom prst="rect">
            <a:avLst/>
          </a:prstGeom>
        </p:spPr>
      </p:pic>
      <p:sp>
        <p:nvSpPr>
          <p:cNvPr id="2" name="Rovná se 1"/>
          <p:cNvSpPr/>
          <p:nvPr/>
        </p:nvSpPr>
        <p:spPr>
          <a:xfrm>
            <a:off x="1218169" y="5054144"/>
            <a:ext cx="1741599" cy="1546753"/>
          </a:xfrm>
          <a:prstGeom prst="mathEqual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Plus 2"/>
          <p:cNvSpPr/>
          <p:nvPr/>
        </p:nvSpPr>
        <p:spPr>
          <a:xfrm>
            <a:off x="4127835" y="4981956"/>
            <a:ext cx="1600200" cy="1647444"/>
          </a:xfrm>
          <a:prstGeom prst="mathPlus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inus 6"/>
          <p:cNvSpPr/>
          <p:nvPr/>
        </p:nvSpPr>
        <p:spPr>
          <a:xfrm>
            <a:off x="6979631" y="4981956"/>
            <a:ext cx="1581150" cy="1618942"/>
          </a:xfrm>
          <a:prstGeom prst="mathMinu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/>
          <p:nvPr/>
        </p:nvCxnSpPr>
        <p:spPr>
          <a:xfrm>
            <a:off x="6359286" y="4598123"/>
            <a:ext cx="0" cy="220762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3339053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r>
              <a:rPr lang="cs-CZ" dirty="0" smtClean="0"/>
              <a:t> </a:t>
            </a:r>
          </a:p>
          <a:p>
            <a:r>
              <a:rPr lang="cs-CZ" dirty="0" smtClean="0"/>
              <a:t>Archiv autorky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(2 x košíček na obrázky rukou, miska na znaménka na kartičkách)</a:t>
            </a:r>
          </a:p>
          <a:p>
            <a:r>
              <a:rPr lang="cs-CZ" dirty="0" smtClean="0"/>
              <a:t>Vytisknout: Pracovní listy prstového počítání 2x – jednu sadu nechat v kuse, druhou rozstříhat (ev. </a:t>
            </a:r>
            <a:r>
              <a:rPr lang="cs-CZ" dirty="0" err="1" smtClean="0"/>
              <a:t>zalaminovat</a:t>
            </a:r>
            <a:r>
              <a:rPr lang="cs-CZ" dirty="0" smtClean="0"/>
              <a:t>) na jednotlivé kartičky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Počítáme s pomocí prstů na rukou. Jednoduché příklady můžeme vytvořit pomocí vyrobených kartiček (znaménka a obrázky prstů) na magnetické tabulce.</a:t>
            </a:r>
          </a:p>
          <a:p>
            <a:r>
              <a:rPr lang="cs-CZ" dirty="0" smtClean="0"/>
              <a:t>Úvodní snímky slouží jako úvod do prstového počítání. Od prezentace plynule přejdeme k prstovému počítání s papírovými (</a:t>
            </a:r>
            <a:r>
              <a:rPr lang="cs-CZ" dirty="0" err="1" smtClean="0"/>
              <a:t>zalaminovanými</a:t>
            </a:r>
            <a:r>
              <a:rPr lang="cs-CZ" dirty="0" smtClean="0"/>
              <a:t>) kartičkami.</a:t>
            </a:r>
          </a:p>
          <a:p>
            <a:pPr marL="45720" indent="0">
              <a:buNone/>
            </a:pPr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Dítě bude vnímat prsty jako přirozené počítadlo</a:t>
            </a:r>
          </a:p>
          <a:p>
            <a:r>
              <a:rPr lang="cs-CZ" dirty="0" smtClean="0"/>
              <a:t>Rozvíjíme matematické operace sčítání a odčítání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První snímek je bez animací</a:t>
            </a:r>
          </a:p>
          <a:p>
            <a:r>
              <a:rPr lang="cs-CZ" dirty="0" smtClean="0"/>
              <a:t>Na </a:t>
            </a:r>
            <a:r>
              <a:rPr lang="cs-CZ" b="1" dirty="0" smtClean="0"/>
              <a:t>snímku č</a:t>
            </a:r>
            <a:r>
              <a:rPr lang="cs-CZ" b="1" dirty="0" smtClean="0"/>
              <a:t>. 3</a:t>
            </a:r>
            <a:r>
              <a:rPr lang="cs-CZ" b="1" dirty="0" smtClean="0"/>
              <a:t>, 4 a 5 </a:t>
            </a:r>
            <a:r>
              <a:rPr lang="cs-CZ" dirty="0" smtClean="0"/>
              <a:t>se objevují symboly po dotyku na ovoce a rovnítko.</a:t>
            </a:r>
          </a:p>
          <a:p>
            <a:r>
              <a:rPr lang="cs-CZ" b="1" dirty="0" smtClean="0"/>
              <a:t>Snímky č</a:t>
            </a:r>
            <a:r>
              <a:rPr lang="cs-CZ" b="1" dirty="0" smtClean="0"/>
              <a:t>. 6 </a:t>
            </a:r>
            <a:r>
              <a:rPr lang="cs-CZ" b="1" dirty="0" smtClean="0"/>
              <a:t>a 7 </a:t>
            </a:r>
            <a:r>
              <a:rPr lang="cs-CZ" dirty="0" smtClean="0"/>
              <a:t>jsou určeny k tisku, jsou bez animací a při prezentaci se ani nezobrazují.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</a:t>
            </a:r>
            <a:r>
              <a:rPr lang="cs-CZ" b="1" dirty="0" smtClean="0"/>
              <a:t>DÍTĚ A JEHO PSYCHIKA (PSYCHOLOGICKÁ)</a:t>
            </a:r>
            <a:endParaRPr lang="cs-CZ" dirty="0" smtClean="0"/>
          </a:p>
          <a:p>
            <a:r>
              <a:rPr lang="cs-CZ" dirty="0" smtClean="0"/>
              <a:t>Vzdělávací podoblast </a:t>
            </a:r>
            <a:r>
              <a:rPr lang="cs-CZ" b="1" dirty="0" smtClean="0"/>
              <a:t>Poznávací schopnosti – základní matematické, početní a číselné pojmy a operace</a:t>
            </a:r>
            <a:endParaRPr lang="cs-CZ" dirty="0" smtClean="0"/>
          </a:p>
          <a:p>
            <a:r>
              <a:rPr lang="cs-CZ" b="1" dirty="0" smtClean="0"/>
              <a:t>Dosažené konkretizované výstupy </a:t>
            </a:r>
            <a:r>
              <a:rPr lang="cs-CZ" dirty="0" smtClean="0"/>
              <a:t>– orientovat se v číselné řadě 1-10, vyjmenovat ji; řešit jednoduché početní úkoly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340</Words>
  <Application>Microsoft Office PowerPoint</Application>
  <PresentationFormat>Vlastní</PresentationFormat>
  <Paragraphs>51</Paragraphs>
  <Slides>13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PRSTOVÉ POČÍTÁNÍ</vt:lpstr>
      <vt:lpstr>Snímek 2</vt:lpstr>
      <vt:lpstr>Snímek 3</vt:lpstr>
      <vt:lpstr>Snímek 4</vt:lpstr>
      <vt:lpstr>Snímek 5</vt:lpstr>
      <vt:lpstr>Snímek 6</vt:lpstr>
      <vt:lpstr>Snímek 7</vt:lpstr>
      <vt:lpstr>Použité zdroje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2015-05-31T13:20:46Z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