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305" r:id="rId3"/>
    <p:sldId id="306" r:id="rId4"/>
    <p:sldId id="282" r:id="rId5"/>
    <p:sldId id="286" r:id="rId6"/>
    <p:sldId id="287" r:id="rId7"/>
    <p:sldId id="288" r:id="rId8"/>
    <p:sldId id="297" r:id="rId9"/>
    <p:sldId id="298" r:id="rId10"/>
    <p:sldId id="302" r:id="rId11"/>
    <p:sldId id="303" r:id="rId12"/>
    <p:sldId id="300" r:id="rId13"/>
    <p:sldId id="301" r:id="rId14"/>
    <p:sldId id="299" r:id="rId15"/>
    <p:sldId id="275" r:id="rId16"/>
    <p:sldId id="277" r:id="rId17"/>
    <p:sldId id="276" r:id="rId18"/>
    <p:sldId id="278" r:id="rId19"/>
    <p:sldId id="304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05"/>
            <p14:sldId id="306"/>
          </p14:sldIdLst>
        </p14:section>
        <p14:section name="iniciály" id="{B6707796-E6B6-457E-A385-D5A3BB8693D5}">
          <p14:sldIdLst>
            <p14:sldId id="282"/>
            <p14:sldId id="286"/>
            <p14:sldId id="287"/>
            <p14:sldId id="288"/>
            <p14:sldId id="297"/>
            <p14:sldId id="298"/>
          </p14:sldIdLst>
        </p14:section>
        <p14:section name="obsahující hlásku" id="{78AB0CA5-E7D2-4409-8A35-D98642DEAF1B}">
          <p14:sldIdLst>
            <p14:sldId id="302"/>
            <p14:sldId id="303"/>
            <p14:sldId id="300"/>
            <p14:sldId id="301"/>
            <p14:sldId id="29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304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FF99FF"/>
    <a:srgbClr val="A27B2E"/>
    <a:srgbClr val="DCBE82"/>
    <a:srgbClr val="F70062"/>
    <a:srgbClr val="FF0066"/>
    <a:srgbClr val="FF7F00"/>
    <a:srgbClr val="E80000"/>
    <a:srgbClr val="C28329"/>
    <a:srgbClr val="A9742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12" autoAdjust="0"/>
    <p:restoredTop sz="94660"/>
  </p:normalViewPr>
  <p:slideViewPr>
    <p:cSldViewPr snapToGrid="0">
      <p:cViewPr>
        <p:scale>
          <a:sx n="60" d="100"/>
          <a:sy n="60" d="100"/>
        </p:scale>
        <p:origin x="-624" y="-9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5-05-26T13:21:26.409" idx="2">
    <p:pos x="10" y="10"/>
    <p:text>ozvučná dřívka - pro vyťukání slov (obrázků)</p:text>
    <p:extLst>
      <p:ext uri="{C676402C-5697-4E1C-873F-D02D1690AC5C}">
        <p15:threadingInfo xmlns:p15="http://schemas.microsoft.com/office/powerpoint/2012/main" xmlns="" timeZoneBias="-1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3296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1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39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image" Target="../media/image70.pn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19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pn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0" Type="http://schemas.openxmlformats.org/officeDocument/2006/relationships/image" Target="../media/image68.png"/><Relationship Id="rId4" Type="http://schemas.openxmlformats.org/officeDocument/2006/relationships/image" Target="../media/image62.png"/><Relationship Id="rId9" Type="http://schemas.openxmlformats.org/officeDocument/2006/relationships/image" Target="../media/image6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2.png"/><Relationship Id="rId7" Type="http://schemas.openxmlformats.org/officeDocument/2006/relationships/image" Target="../media/image64.png"/><Relationship Id="rId12" Type="http://schemas.openxmlformats.org/officeDocument/2006/relationships/image" Target="../media/image78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4.png"/><Relationship Id="rId11" Type="http://schemas.openxmlformats.org/officeDocument/2006/relationships/image" Target="../media/image77.png"/><Relationship Id="rId5" Type="http://schemas.openxmlformats.org/officeDocument/2006/relationships/image" Target="../media/image67.png"/><Relationship Id="rId10" Type="http://schemas.openxmlformats.org/officeDocument/2006/relationships/image" Target="../media/image26.png"/><Relationship Id="rId4" Type="http://schemas.openxmlformats.org/officeDocument/2006/relationships/image" Target="../media/image73.png"/><Relationship Id="rId9" Type="http://schemas.openxmlformats.org/officeDocument/2006/relationships/image" Target="../media/image7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4.png"/><Relationship Id="rId7" Type="http://schemas.openxmlformats.org/officeDocument/2006/relationships/image" Target="../media/image80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9.png"/><Relationship Id="rId11" Type="http://schemas.openxmlformats.org/officeDocument/2006/relationships/image" Target="../media/image84.png"/><Relationship Id="rId5" Type="http://schemas.openxmlformats.org/officeDocument/2006/relationships/image" Target="../media/image19.png"/><Relationship Id="rId10" Type="http://schemas.openxmlformats.org/officeDocument/2006/relationships/image" Target="../media/image83.png"/><Relationship Id="rId4" Type="http://schemas.openxmlformats.org/officeDocument/2006/relationships/image" Target="../media/image64.png"/><Relationship Id="rId9" Type="http://schemas.openxmlformats.org/officeDocument/2006/relationships/image" Target="../media/image8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90.png"/><Relationship Id="rId3" Type="http://schemas.openxmlformats.org/officeDocument/2006/relationships/image" Target="../media/image19.png"/><Relationship Id="rId7" Type="http://schemas.openxmlformats.org/officeDocument/2006/relationships/image" Target="../media/image11.png"/><Relationship Id="rId12" Type="http://schemas.openxmlformats.org/officeDocument/2006/relationships/image" Target="../media/image89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88.png"/><Relationship Id="rId5" Type="http://schemas.openxmlformats.org/officeDocument/2006/relationships/image" Target="../media/image18.png"/><Relationship Id="rId10" Type="http://schemas.openxmlformats.org/officeDocument/2006/relationships/image" Target="../media/image87.png"/><Relationship Id="rId4" Type="http://schemas.openxmlformats.org/officeDocument/2006/relationships/image" Target="../media/image85.png"/><Relationship Id="rId9" Type="http://schemas.openxmlformats.org/officeDocument/2006/relationships/image" Target="../media/image8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image" Target="../media/image90.png"/><Relationship Id="rId7" Type="http://schemas.openxmlformats.org/officeDocument/2006/relationships/image" Target="../media/image92.png"/><Relationship Id="rId12" Type="http://schemas.openxmlformats.org/officeDocument/2006/relationships/image" Target="../media/image97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0.png"/><Relationship Id="rId11" Type="http://schemas.openxmlformats.org/officeDocument/2006/relationships/image" Target="../media/image96.png"/><Relationship Id="rId5" Type="http://schemas.openxmlformats.org/officeDocument/2006/relationships/image" Target="../media/image91.png"/><Relationship Id="rId10" Type="http://schemas.openxmlformats.org/officeDocument/2006/relationships/image" Target="../media/image95.png"/><Relationship Id="rId4" Type="http://schemas.openxmlformats.org/officeDocument/2006/relationships/image" Target="../media/image38.png"/><Relationship Id="rId9" Type="http://schemas.openxmlformats.org/officeDocument/2006/relationships/image" Target="../media/image9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98.png"/><Relationship Id="rId7" Type="http://schemas.openxmlformats.org/officeDocument/2006/relationships/image" Target="../media/image102.png"/><Relationship Id="rId12" Type="http://schemas.openxmlformats.org/officeDocument/2006/relationships/image" Target="../media/image107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1.png"/><Relationship Id="rId11" Type="http://schemas.openxmlformats.org/officeDocument/2006/relationships/image" Target="../media/image106.png"/><Relationship Id="rId5" Type="http://schemas.openxmlformats.org/officeDocument/2006/relationships/image" Target="../media/image100.png"/><Relationship Id="rId10" Type="http://schemas.openxmlformats.org/officeDocument/2006/relationships/image" Target="../media/image105.png"/><Relationship Id="rId4" Type="http://schemas.openxmlformats.org/officeDocument/2006/relationships/image" Target="../media/image99.png"/><Relationship Id="rId9" Type="http://schemas.openxmlformats.org/officeDocument/2006/relationships/image" Target="../media/image10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HLÁSKY A PÍSMENKA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ÚKOLY PRO TICHÁČKA</a:t>
            </a:r>
            <a:endParaRPr lang="cs-CZ" sz="2400" b="1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7999" y="2571750"/>
            <a:ext cx="2836014" cy="396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905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87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830" y="1616709"/>
            <a:ext cx="1197025" cy="20002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87218" y="2286185"/>
            <a:ext cx="1222028" cy="2000250"/>
          </a:xfrm>
          <a:prstGeom prst="rect">
            <a:avLst/>
          </a:prstGeom>
        </p:spPr>
      </p:pic>
      <p:pic>
        <p:nvPicPr>
          <p:cNvPr id="1026" name="Picture 2" descr="Jellyfish, Tentacles, Medusa, Marine, Animal, Jelli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7372" y="4855197"/>
            <a:ext cx="1440655" cy="165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nd, Fingers, Grip, Grasp, Seize, Hold, Grop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5281" y="5243016"/>
            <a:ext cx="1679656" cy="110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lock, Time, Hands, Three, Hour, Minute, Second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02690" y="4474710"/>
            <a:ext cx="1668030" cy="1668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loud, Weather, Rainy, Blu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2028" y="5330099"/>
            <a:ext cx="2089282" cy="110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Mák, Lusky, Vl&amp;ccaron;í Mák, Osivo, Kv&amp;ecaron;tina, Hlav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29741" y="655866"/>
            <a:ext cx="1261723" cy="204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Plá&amp;zcaron;ový Mí&amp;ccaron;, Koule, Barevné, Hrát Kuli&amp;ccaron;ky, Hr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0713" y="631507"/>
            <a:ext cx="1446251" cy="145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Sun, Summer, Sunlight, Vacation, Warmth, Sunrays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9499" y="238428"/>
            <a:ext cx="1820816" cy="184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Teddy Bear, Teddy, Bear, Toy, Cute, Orang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7605" y="748382"/>
            <a:ext cx="1519570" cy="173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Mísa, Modrá, Polévky, Zelená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290" y="3961437"/>
            <a:ext cx="1457082" cy="110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M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34900" y="419100"/>
            <a:ext cx="12763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MEDVĚD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MÍČ</a:t>
            </a:r>
          </a:p>
          <a:p>
            <a:r>
              <a:rPr lang="cs-CZ" dirty="0" smtClean="0"/>
              <a:t>MAKOVICE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HODINY</a:t>
            </a:r>
          </a:p>
          <a:p>
            <a:r>
              <a:rPr lang="cs-CZ" dirty="0" smtClean="0"/>
              <a:t>MRAK</a:t>
            </a:r>
          </a:p>
          <a:p>
            <a:r>
              <a:rPr lang="cs-CZ" dirty="0" smtClean="0"/>
              <a:t>RUKA</a:t>
            </a:r>
          </a:p>
          <a:p>
            <a:r>
              <a:rPr lang="cs-CZ" dirty="0" smtClean="0"/>
              <a:t>MEDÚZA</a:t>
            </a:r>
            <a:endParaRPr lang="cs-CZ" dirty="0" smtClean="0"/>
          </a:p>
          <a:p>
            <a:r>
              <a:rPr lang="cs-CZ" dirty="0" smtClean="0"/>
              <a:t>MISKA</a:t>
            </a:r>
          </a:p>
          <a:p>
            <a:r>
              <a:rPr lang="cs-CZ" dirty="0" smtClean="0"/>
              <a:t>LOPATA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3324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0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35565" y="4871618"/>
            <a:ext cx="1367281" cy="185787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A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3774" y="4140177"/>
            <a:ext cx="1877179" cy="22498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1193" y="443530"/>
            <a:ext cx="1462041" cy="22933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76962" y="797569"/>
            <a:ext cx="2410908" cy="12619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14505" y="709303"/>
            <a:ext cx="1206289" cy="237546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3772" y="3157726"/>
            <a:ext cx="2311993" cy="1582270"/>
          </a:xfrm>
          <a:prstGeom prst="rect">
            <a:avLst/>
          </a:prstGeom>
        </p:spPr>
      </p:pic>
      <p:pic>
        <p:nvPicPr>
          <p:cNvPr id="19" name="Picture 4" descr="Mikuláš, And&amp;ecaron;l, &amp;Ccaron;ert, &amp;Ccaron;ertík, Nadílka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62" t="9208" r="31499" b="846"/>
          <a:stretch/>
        </p:blipFill>
        <p:spPr bwMode="auto">
          <a:xfrm>
            <a:off x="3798365" y="582014"/>
            <a:ext cx="1204434" cy="23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ví&amp;rcaron;e, Antilopa, Pozor, Záznam, Parohy, Opatrný, Pé&amp;ccaron;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449" y="2215484"/>
            <a:ext cx="1505116" cy="263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6063" y="5019063"/>
            <a:ext cx="2057117" cy="1610337"/>
          </a:xfrm>
          <a:prstGeom prst="rect">
            <a:avLst/>
          </a:prstGeom>
        </p:spPr>
      </p:pic>
      <p:pic>
        <p:nvPicPr>
          <p:cNvPr id="15" name="Picture 2" descr="Anténa, Všesm&amp;ecaron;rové Vysílání, Satelit, Televize, Vysíla&amp;ccaron;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3770" y="4652202"/>
            <a:ext cx="1563813" cy="192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534900" y="419100"/>
            <a:ext cx="215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BALONEK</a:t>
            </a:r>
          </a:p>
          <a:p>
            <a:r>
              <a:rPr lang="cs-CZ" dirty="0" smtClean="0"/>
              <a:t>ANDĚL</a:t>
            </a:r>
          </a:p>
          <a:p>
            <a:r>
              <a:rPr lang="cs-CZ" dirty="0" smtClean="0"/>
              <a:t>AUTO</a:t>
            </a:r>
          </a:p>
          <a:p>
            <a:r>
              <a:rPr lang="cs-CZ" dirty="0" smtClean="0"/>
              <a:t>KRÁLÍK</a:t>
            </a:r>
          </a:p>
          <a:p>
            <a:r>
              <a:rPr lang="cs-CZ" dirty="0" smtClean="0"/>
              <a:t>AKORDEON</a:t>
            </a:r>
          </a:p>
          <a:p>
            <a:r>
              <a:rPr lang="cs-CZ" dirty="0" smtClean="0"/>
              <a:t>ANTÉNA</a:t>
            </a:r>
          </a:p>
          <a:p>
            <a:r>
              <a:rPr lang="cs-CZ" dirty="0" smtClean="0"/>
              <a:t>AKVÁRKO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DRAK</a:t>
            </a:r>
          </a:p>
          <a:p>
            <a:r>
              <a:rPr lang="cs-CZ" dirty="0" smtClean="0"/>
              <a:t>ANTILOPA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424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1953" y="4317329"/>
            <a:ext cx="1197025" cy="200025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00C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L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9257" y="4694695"/>
            <a:ext cx="2263083" cy="163012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45912" y="783845"/>
            <a:ext cx="2483747" cy="156010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093" y="717883"/>
            <a:ext cx="2147911" cy="274932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75841" y="3730274"/>
            <a:ext cx="889743" cy="177948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384895" y="381559"/>
            <a:ext cx="1388723" cy="147638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7208">
            <a:off x="5477390" y="4704147"/>
            <a:ext cx="1833069" cy="187107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7292" y="717883"/>
            <a:ext cx="1872749" cy="144260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01455" y="1871635"/>
            <a:ext cx="2018689" cy="187990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7043" y="4620017"/>
            <a:ext cx="2408312" cy="18438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3903" y="2290036"/>
            <a:ext cx="1569060" cy="1646227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2534900" y="419100"/>
            <a:ext cx="215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LOUTNA</a:t>
            </a:r>
          </a:p>
          <a:p>
            <a:r>
              <a:rPr lang="cs-CZ" dirty="0" smtClean="0"/>
              <a:t>SEŠÍVAČKA</a:t>
            </a:r>
          </a:p>
          <a:p>
            <a:r>
              <a:rPr lang="cs-CZ" dirty="0" smtClean="0"/>
              <a:t>SEKYRA</a:t>
            </a:r>
          </a:p>
          <a:p>
            <a:r>
              <a:rPr lang="cs-CZ" dirty="0" smtClean="0"/>
              <a:t>LETADLO</a:t>
            </a:r>
          </a:p>
          <a:p>
            <a:r>
              <a:rPr lang="cs-CZ" dirty="0" smtClean="0"/>
              <a:t>LUPA</a:t>
            </a:r>
          </a:p>
          <a:p>
            <a:r>
              <a:rPr lang="cs-CZ" dirty="0" smtClean="0"/>
              <a:t>TELEFON</a:t>
            </a:r>
          </a:p>
          <a:p>
            <a:r>
              <a:rPr lang="cs-CZ" dirty="0" smtClean="0"/>
              <a:t>LŽÍCE</a:t>
            </a:r>
          </a:p>
          <a:p>
            <a:r>
              <a:rPr lang="cs-CZ" dirty="0" smtClean="0"/>
              <a:t>LIŠKA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LOPATA</a:t>
            </a:r>
          </a:p>
          <a:p>
            <a:r>
              <a:rPr lang="cs-CZ" dirty="0" smtClean="0"/>
              <a:t>STAN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6553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K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1120" y="4283592"/>
            <a:ext cx="1700034" cy="18535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6930" y="3149998"/>
            <a:ext cx="1442728" cy="15337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6492" y="1085246"/>
            <a:ext cx="1744827" cy="14531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92474" y="2049118"/>
            <a:ext cx="906295" cy="175235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70988" y="758099"/>
            <a:ext cx="1755677" cy="188213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2076" y="4683795"/>
            <a:ext cx="1127437" cy="182673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47841" y="403765"/>
            <a:ext cx="1877474" cy="18892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8030" y="727057"/>
            <a:ext cx="1177347" cy="1811303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71766" y="4847006"/>
            <a:ext cx="1838402" cy="175509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2853" y="3905828"/>
            <a:ext cx="1938675" cy="162666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8681" y="4991142"/>
            <a:ext cx="2045973" cy="155046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2534900" y="419100"/>
            <a:ext cx="21526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KUŘE</a:t>
            </a:r>
          </a:p>
          <a:p>
            <a:r>
              <a:rPr lang="cs-CZ" dirty="0" smtClean="0"/>
              <a:t>DEŠTNÍK</a:t>
            </a:r>
          </a:p>
          <a:p>
            <a:r>
              <a:rPr lang="cs-CZ" dirty="0" smtClean="0"/>
              <a:t>KOŠÍK</a:t>
            </a:r>
          </a:p>
          <a:p>
            <a:r>
              <a:rPr lang="cs-CZ" dirty="0" smtClean="0"/>
              <a:t>KYBLÍK</a:t>
            </a:r>
          </a:p>
          <a:p>
            <a:r>
              <a:rPr lang="cs-CZ" dirty="0" smtClean="0"/>
              <a:t>HODINY</a:t>
            </a:r>
          </a:p>
          <a:p>
            <a:r>
              <a:rPr lang="cs-CZ" dirty="0" smtClean="0"/>
              <a:t>HELMA</a:t>
            </a:r>
          </a:p>
          <a:p>
            <a:r>
              <a:rPr lang="cs-CZ" dirty="0" smtClean="0"/>
              <a:t>KOTVA</a:t>
            </a:r>
          </a:p>
          <a:p>
            <a:r>
              <a:rPr lang="cs-CZ" dirty="0" smtClean="0"/>
              <a:t>HAD</a:t>
            </a:r>
          </a:p>
          <a:p>
            <a:r>
              <a:rPr lang="cs-CZ" dirty="0" smtClean="0"/>
              <a:t>KORMIDLO</a:t>
            </a:r>
          </a:p>
          <a:p>
            <a:r>
              <a:rPr lang="cs-CZ" dirty="0" smtClean="0"/>
              <a:t>GUMA</a:t>
            </a:r>
          </a:p>
          <a:p>
            <a:r>
              <a:rPr lang="cs-CZ" dirty="0" smtClean="0"/>
              <a:t>KNIHA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3363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7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S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4579" y="4796976"/>
            <a:ext cx="2267166" cy="17357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11649" flipH="1">
            <a:off x="9766108" y="3833844"/>
            <a:ext cx="1529463" cy="16046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1165" y="4345980"/>
            <a:ext cx="901384" cy="180276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07458" y="528854"/>
            <a:ext cx="1558715" cy="18473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55571" y="528854"/>
            <a:ext cx="1513531" cy="189561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18671" y="4345980"/>
            <a:ext cx="1675287" cy="2140087"/>
          </a:xfrm>
          <a:prstGeom prst="rect">
            <a:avLst/>
          </a:prstGeom>
        </p:spPr>
      </p:pic>
      <p:pic>
        <p:nvPicPr>
          <p:cNvPr id="13" name="Picture 4" descr="D&amp;uring;m, Domácí, Málo, Lampy, Budova, Architektura, Okno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749"/>
          <a:stretch/>
        </p:blipFill>
        <p:spPr bwMode="auto">
          <a:xfrm>
            <a:off x="757071" y="1808575"/>
            <a:ext cx="1653344" cy="223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6256" y="5291523"/>
            <a:ext cx="1959268" cy="9826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14762" y="1261559"/>
            <a:ext cx="1567588" cy="217626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4970">
            <a:off x="5003392" y="680432"/>
            <a:ext cx="1764460" cy="139778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2534900" y="419100"/>
            <a:ext cx="21526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</a:p>
          <a:p>
            <a:r>
              <a:rPr lang="cs-CZ" dirty="0" smtClean="0"/>
              <a:t>SOVA</a:t>
            </a:r>
          </a:p>
          <a:p>
            <a:r>
              <a:rPr lang="cs-CZ" dirty="0" smtClean="0"/>
              <a:t>ČEPICE</a:t>
            </a:r>
          </a:p>
          <a:p>
            <a:r>
              <a:rPr lang="cs-CZ" dirty="0" smtClean="0"/>
              <a:t>SLEPICE</a:t>
            </a:r>
          </a:p>
          <a:p>
            <a:r>
              <a:rPr lang="cs-CZ" dirty="0" smtClean="0"/>
              <a:t>LAMPA</a:t>
            </a:r>
          </a:p>
          <a:p>
            <a:r>
              <a:rPr lang="cs-CZ" dirty="0" smtClean="0"/>
              <a:t>SEKYRA</a:t>
            </a:r>
          </a:p>
          <a:p>
            <a:r>
              <a:rPr lang="cs-CZ" dirty="0" smtClean="0"/>
              <a:t>STAN</a:t>
            </a:r>
          </a:p>
          <a:p>
            <a:r>
              <a:rPr lang="cs-CZ" dirty="0" smtClean="0"/>
              <a:t>BANÁN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SVÍCEN, SVÍČKA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3058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0066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latin typeface="Eras Bold ITC" panose="020B0907030504020204" pitchFamily="34" charset="0"/>
                <a:cs typeface="Aharoni" panose="02010803020104030203" pitchFamily="2" charset="-79"/>
              </a:rPr>
              <a:t>T</a:t>
            </a:r>
            <a:endParaRPr lang="cs-CZ" sz="8800" b="1" dirty="0"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1026" name="Picture 2" descr="Tu&amp;ccaron;&amp;ncaron;ák, Pták, Sníh, K&amp;rcaron;ídla, Studený, Druh, P&amp;rcaron;ikoléba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4902" y="572856"/>
            <a:ext cx="1086134" cy="187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0331" y="414072"/>
            <a:ext cx="1667234" cy="2032438"/>
          </a:xfrm>
          <a:prstGeom prst="rect">
            <a:avLst/>
          </a:prstGeom>
        </p:spPr>
      </p:pic>
      <p:pic>
        <p:nvPicPr>
          <p:cNvPr id="1028" name="Picture 4" descr="Tram, Ve&amp;rcaron;ejná Doprava, Doprava, Ulice, M&amp;ecaron;sto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343" b="32476"/>
          <a:stretch/>
        </p:blipFill>
        <p:spPr bwMode="auto">
          <a:xfrm flipH="1">
            <a:off x="362782" y="4980087"/>
            <a:ext cx="3166693" cy="146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2681" y="4461229"/>
            <a:ext cx="2038119" cy="197124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1224" y="3474269"/>
            <a:ext cx="1595117" cy="129354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67218" y="1765114"/>
            <a:ext cx="1463401" cy="136279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4286" y="1014405"/>
            <a:ext cx="1510861" cy="150141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38296" y="5217558"/>
            <a:ext cx="1678500" cy="12929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70171" y="770229"/>
            <a:ext cx="1044629" cy="1745594"/>
          </a:xfrm>
          <a:prstGeom prst="rect">
            <a:avLst/>
          </a:prstGeom>
        </p:spPr>
      </p:pic>
      <p:pic>
        <p:nvPicPr>
          <p:cNvPr id="22" name="Picture 26" descr="Teddy Bear, Teddy, Bear, Toy, Cute, Orang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5360" y="4808295"/>
            <a:ext cx="1519570" cy="173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34739">
            <a:off x="9963649" y="3711704"/>
            <a:ext cx="1119145" cy="1759835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2534900" y="419100"/>
            <a:ext cx="215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BATERKA</a:t>
            </a:r>
          </a:p>
          <a:p>
            <a:r>
              <a:rPr lang="cs-CZ" dirty="0" smtClean="0"/>
              <a:t>TEEPEE</a:t>
            </a:r>
          </a:p>
          <a:p>
            <a:r>
              <a:rPr lang="cs-CZ" dirty="0" smtClean="0"/>
              <a:t>LOPATKA</a:t>
            </a:r>
          </a:p>
          <a:p>
            <a:r>
              <a:rPr lang="cs-CZ" dirty="0" smtClean="0"/>
              <a:t>TUČŇÁK</a:t>
            </a:r>
          </a:p>
          <a:p>
            <a:r>
              <a:rPr lang="cs-CZ" dirty="0" smtClean="0"/>
              <a:t>TELEFON</a:t>
            </a:r>
          </a:p>
          <a:p>
            <a:r>
              <a:rPr lang="cs-CZ" dirty="0" smtClean="0"/>
              <a:t>UCHO</a:t>
            </a:r>
          </a:p>
          <a:p>
            <a:r>
              <a:rPr lang="cs-CZ" dirty="0" smtClean="0"/>
              <a:t>TISKÁRNA</a:t>
            </a:r>
          </a:p>
          <a:p>
            <a:r>
              <a:rPr lang="cs-CZ" dirty="0" smtClean="0"/>
              <a:t>MEDVĚD</a:t>
            </a:r>
          </a:p>
          <a:p>
            <a:r>
              <a:rPr lang="cs-CZ" dirty="0" smtClean="0"/>
              <a:t>HOUBA</a:t>
            </a:r>
          </a:p>
          <a:p>
            <a:r>
              <a:rPr lang="cs-CZ" dirty="0" smtClean="0"/>
              <a:t>TRAMVAJ</a:t>
            </a:r>
          </a:p>
          <a:p>
            <a:r>
              <a:rPr lang="cs-CZ" dirty="0" smtClean="0"/>
              <a:t>TREZOR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2664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0066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  <a:latin typeface="Eras Bold ITC" panose="020B0907030504020204" pitchFamily="34" charset="0"/>
                <a:cs typeface="Aharoni" panose="02010803020104030203" pitchFamily="2" charset="-79"/>
              </a:rPr>
              <a:t>T</a:t>
            </a:r>
            <a:endParaRPr lang="cs-CZ" sz="8800" b="1" dirty="0">
              <a:solidFill>
                <a:schemeClr val="bg1"/>
              </a:solidFill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74682" y="1126575"/>
            <a:ext cx="1512315" cy="19165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333" y="5087873"/>
            <a:ext cx="2687782" cy="134389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013536" y="5041896"/>
            <a:ext cx="1510861" cy="15014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55685">
            <a:off x="1253572" y="2708909"/>
            <a:ext cx="1234800" cy="20633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3791" y="381787"/>
            <a:ext cx="2038119" cy="19712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0635" y="1126575"/>
            <a:ext cx="1678500" cy="12667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0353" y="3878234"/>
            <a:ext cx="1316147" cy="26322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1907" y="818852"/>
            <a:ext cx="2300589" cy="157446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1689" y="3081811"/>
            <a:ext cx="1115701" cy="211257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55424" y="4138096"/>
            <a:ext cx="1678095" cy="204567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2534900" y="419100"/>
            <a:ext cx="21526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MOZEK</a:t>
            </a:r>
          </a:p>
          <a:p>
            <a:r>
              <a:rPr lang="cs-CZ" dirty="0" smtClean="0"/>
              <a:t>TISKÁRNA</a:t>
            </a:r>
          </a:p>
          <a:p>
            <a:r>
              <a:rPr lang="cs-CZ" dirty="0" smtClean="0"/>
              <a:t>AKORDEON</a:t>
            </a:r>
          </a:p>
          <a:p>
            <a:r>
              <a:rPr lang="cs-CZ" dirty="0" smtClean="0"/>
              <a:t>STOÚKY</a:t>
            </a:r>
          </a:p>
          <a:p>
            <a:r>
              <a:rPr lang="cs-CZ" dirty="0" smtClean="0"/>
              <a:t>ZMRZLINA</a:t>
            </a:r>
          </a:p>
          <a:p>
            <a:r>
              <a:rPr lang="cs-CZ" dirty="0" smtClean="0"/>
              <a:t>POTÁPĚČ</a:t>
            </a:r>
          </a:p>
          <a:p>
            <a:r>
              <a:rPr lang="cs-CZ" dirty="0" smtClean="0"/>
              <a:t>BATERKA</a:t>
            </a:r>
          </a:p>
          <a:p>
            <a:r>
              <a:rPr lang="cs-CZ" dirty="0" smtClean="0"/>
              <a:t>PAPOUŠEK</a:t>
            </a:r>
          </a:p>
          <a:p>
            <a:r>
              <a:rPr lang="cs-CZ" dirty="0" smtClean="0"/>
              <a:t>STAN</a:t>
            </a:r>
          </a:p>
          <a:p>
            <a:r>
              <a:rPr lang="cs-CZ" dirty="0" smtClean="0"/>
              <a:t>LOPATKA</a:t>
            </a:r>
          </a:p>
        </p:txBody>
      </p:sp>
    </p:spTree>
    <p:extLst>
      <p:ext uri="{BB962C8B-B14F-4D97-AF65-F5344CB8AC3E}">
        <p14:creationId xmlns:p14="http://schemas.microsoft.com/office/powerpoint/2010/main" xmlns="" val="2831817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DCBE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5664" y="4935240"/>
            <a:ext cx="1510861" cy="15014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115" y="653740"/>
            <a:ext cx="1352255" cy="22596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57994" y="2594204"/>
            <a:ext cx="3112436" cy="1571700"/>
          </a:xfrm>
          <a:prstGeom prst="rect">
            <a:avLst/>
          </a:prstGeom>
          <a:solidFill>
            <a:srgbClr val="FF0066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algn="ctr">
              <a:defRPr sz="8800" b="1">
                <a:solidFill>
                  <a:srgbClr val="DCBE82"/>
                </a:solidFill>
                <a:latin typeface="Eras Bold ITC" panose="020B0907030504020204" pitchFamily="34" charset="0"/>
                <a:cs typeface="Aharoni" panose="02010803020104030203" pitchFamily="2" charset="-79"/>
              </a:defRPr>
            </a:lvl1pPr>
          </a:lstStyle>
          <a:p>
            <a:r>
              <a:rPr lang="cs-CZ" sz="2000" dirty="0"/>
              <a:t>KTERÉ OBRÁZKY BYLY NA OBOU PŘEDCHOZÍCH SNÍMCÍCH?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742" y="4658157"/>
            <a:ext cx="2038119" cy="1971243"/>
          </a:xfrm>
          <a:prstGeom prst="rect">
            <a:avLst/>
          </a:prstGeom>
        </p:spPr>
      </p:pic>
      <p:pic>
        <p:nvPicPr>
          <p:cNvPr id="14" name="Picture 26" descr="Teddy Bear, Teddy, Bear, Toy, Cute, Orang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71055" y="501340"/>
            <a:ext cx="1519570" cy="173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742058" y="4698971"/>
            <a:ext cx="2171248" cy="1777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84669">
            <a:off x="9854106" y="4415320"/>
            <a:ext cx="1687554" cy="254125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45125">
            <a:off x="7866353" y="2420367"/>
            <a:ext cx="2767390" cy="205806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36267" y="2394433"/>
            <a:ext cx="1676393" cy="18277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68332">
            <a:off x="3683902" y="131126"/>
            <a:ext cx="1770061" cy="21496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359962">
            <a:off x="6800410" y="324310"/>
            <a:ext cx="1381366" cy="1893093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12534900" y="419100"/>
            <a:ext cx="21526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LOPATKA</a:t>
            </a:r>
          </a:p>
          <a:p>
            <a:r>
              <a:rPr lang="cs-CZ" dirty="0" smtClean="0"/>
              <a:t>KABELKA</a:t>
            </a:r>
          </a:p>
          <a:p>
            <a:r>
              <a:rPr lang="cs-CZ" dirty="0" smtClean="0"/>
              <a:t>KOMPAS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MEDVĚD</a:t>
            </a:r>
          </a:p>
          <a:p>
            <a:r>
              <a:rPr lang="cs-CZ" dirty="0" smtClean="0"/>
              <a:t>SVETR</a:t>
            </a:r>
          </a:p>
          <a:p>
            <a:r>
              <a:rPr lang="cs-CZ" dirty="0" smtClean="0"/>
              <a:t>VĚTRNÍK</a:t>
            </a:r>
          </a:p>
          <a:p>
            <a:r>
              <a:rPr lang="cs-CZ" dirty="0" smtClean="0"/>
              <a:t>BATERKA</a:t>
            </a:r>
          </a:p>
          <a:p>
            <a:r>
              <a:rPr lang="cs-CZ" dirty="0" smtClean="0"/>
              <a:t>KOŠÍK</a:t>
            </a:r>
          </a:p>
          <a:p>
            <a:r>
              <a:rPr lang="cs-CZ" dirty="0" smtClean="0"/>
              <a:t>TISKÁRNA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9307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050" name="Picture 26" descr="Teddy Bear, Teddy, Bear, Toy, Cute, Oran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6665" y="654789"/>
            <a:ext cx="1519570" cy="173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  <a:latin typeface="Eras Bold ITC" panose="020B0907030504020204" pitchFamily="34" charset="0"/>
                <a:cs typeface="Aharoni" panose="02010803020104030203" pitchFamily="2" charset="-79"/>
              </a:rPr>
              <a:t>R</a:t>
            </a:r>
            <a:endParaRPr lang="cs-CZ" sz="8800" b="1" dirty="0">
              <a:solidFill>
                <a:schemeClr val="bg1"/>
              </a:solidFill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0654" y="785271"/>
            <a:ext cx="2267166" cy="1133583"/>
          </a:xfrm>
          <a:prstGeom prst="rect">
            <a:avLst/>
          </a:prstGeom>
        </p:spPr>
      </p:pic>
      <p:pic>
        <p:nvPicPr>
          <p:cNvPr id="11" name="Picture 24" descr="Sun, Summer, Sunlight, Vacation, Warmth, Sunray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0355" y="2334605"/>
            <a:ext cx="1820816" cy="184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8" descr="Mísa, Modrá, Polévky, Zelen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9305" y="3663377"/>
            <a:ext cx="1457082" cy="110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64061" y="4457751"/>
            <a:ext cx="1222028" cy="20002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686258" y="2391442"/>
            <a:ext cx="1939906" cy="23249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416875">
            <a:off x="5173051" y="4680110"/>
            <a:ext cx="2341809" cy="207835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0938"/>
          <a:stretch/>
        </p:blipFill>
        <p:spPr>
          <a:xfrm>
            <a:off x="9126637" y="4882387"/>
            <a:ext cx="1119242" cy="151769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5191" y="327857"/>
            <a:ext cx="1233891" cy="246778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667" y="4934988"/>
            <a:ext cx="1531570" cy="104577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181038">
            <a:off x="9162812" y="7781"/>
            <a:ext cx="1354641" cy="259572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12534900" y="419100"/>
            <a:ext cx="215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KARTÁČEK</a:t>
            </a:r>
          </a:p>
          <a:p>
            <a:r>
              <a:rPr lang="cs-CZ" dirty="0" smtClean="0"/>
              <a:t>MEDVĚD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ZMRZLINA</a:t>
            </a:r>
          </a:p>
          <a:p>
            <a:r>
              <a:rPr lang="cs-CZ" dirty="0" smtClean="0"/>
              <a:t>TULIPÁN</a:t>
            </a:r>
          </a:p>
          <a:p>
            <a:r>
              <a:rPr lang="cs-CZ" dirty="0" smtClean="0"/>
              <a:t>MISKA</a:t>
            </a:r>
          </a:p>
          <a:p>
            <a:r>
              <a:rPr lang="cs-CZ" dirty="0" smtClean="0"/>
              <a:t>DRAK</a:t>
            </a:r>
          </a:p>
          <a:p>
            <a:r>
              <a:rPr lang="cs-CZ" dirty="0" smtClean="0"/>
              <a:t>ZÁMEK</a:t>
            </a:r>
          </a:p>
          <a:p>
            <a:r>
              <a:rPr lang="cs-CZ" dirty="0" smtClean="0"/>
              <a:t>METR</a:t>
            </a:r>
          </a:p>
          <a:p>
            <a:r>
              <a:rPr lang="cs-CZ" dirty="0" smtClean="0"/>
              <a:t>STROM, SMRK</a:t>
            </a:r>
          </a:p>
          <a:p>
            <a:r>
              <a:rPr lang="cs-CZ" dirty="0" smtClean="0"/>
              <a:t>KLOBOUK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6774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  <a:latin typeface="Eras Bold ITC" panose="020B0907030504020204" pitchFamily="34" charset="0"/>
                <a:cs typeface="Aharoni" panose="02010803020104030203" pitchFamily="2" charset="-79"/>
              </a:rPr>
              <a:t>N</a:t>
            </a:r>
            <a:endParaRPr lang="cs-CZ" sz="8800" b="1" dirty="0">
              <a:solidFill>
                <a:schemeClr val="bg1"/>
              </a:solidFill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181038">
            <a:off x="774966" y="4474339"/>
            <a:ext cx="1354641" cy="25957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64238" y="4511752"/>
            <a:ext cx="2018689" cy="1879904"/>
          </a:xfrm>
          <a:prstGeom prst="rect">
            <a:avLst/>
          </a:prstGeom>
        </p:spPr>
      </p:pic>
      <p:pic>
        <p:nvPicPr>
          <p:cNvPr id="11" name="Picture 10" descr="Pampeliška, Kv&amp;ecaron;tina, &amp;Zcaron;lutá, Rostlin, Pleve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403473" y="600784"/>
            <a:ext cx="1726357" cy="215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05076" y="4686398"/>
            <a:ext cx="1867058" cy="281156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42410" y="2850332"/>
            <a:ext cx="1078814" cy="14659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30811" y="258863"/>
            <a:ext cx="1312304" cy="300852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71115">
            <a:off x="3458737" y="4646151"/>
            <a:ext cx="2126249" cy="17342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2888" y="2440853"/>
            <a:ext cx="1997079" cy="187538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938557">
            <a:off x="5877018" y="703303"/>
            <a:ext cx="2076873" cy="141811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81971" y="533681"/>
            <a:ext cx="2533582" cy="222084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2534900" y="419100"/>
            <a:ext cx="21526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BOTA,STŘEVÍC</a:t>
            </a:r>
          </a:p>
          <a:p>
            <a:r>
              <a:rPr lang="cs-CZ" dirty="0" smtClean="0"/>
              <a:t>PAMPELIŠKA</a:t>
            </a:r>
          </a:p>
          <a:p>
            <a:r>
              <a:rPr lang="cs-CZ" dirty="0" smtClean="0"/>
              <a:t>MOTÝL</a:t>
            </a:r>
          </a:p>
          <a:p>
            <a:r>
              <a:rPr lang="cs-CZ" dirty="0" smtClean="0"/>
              <a:t>KALHOTY</a:t>
            </a:r>
          </a:p>
          <a:p>
            <a:r>
              <a:rPr lang="cs-CZ" dirty="0" smtClean="0"/>
              <a:t>ŽÁBA, ŽABKA</a:t>
            </a:r>
          </a:p>
          <a:p>
            <a:r>
              <a:rPr lang="cs-CZ" dirty="0" smtClean="0"/>
              <a:t>TELEFON</a:t>
            </a:r>
          </a:p>
          <a:p>
            <a:r>
              <a:rPr lang="cs-CZ" dirty="0" smtClean="0"/>
              <a:t>VĚTRNÍK</a:t>
            </a:r>
          </a:p>
          <a:p>
            <a:r>
              <a:rPr lang="cs-CZ" dirty="0" smtClean="0"/>
              <a:t>VČELA</a:t>
            </a:r>
          </a:p>
          <a:p>
            <a:r>
              <a:rPr lang="cs-CZ" dirty="0" smtClean="0"/>
              <a:t>VAJÍČKO</a:t>
            </a:r>
          </a:p>
          <a:p>
            <a:r>
              <a:rPr lang="cs-CZ" dirty="0" smtClean="0"/>
              <a:t>TULIPÁN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247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5166" y="2925295"/>
            <a:ext cx="1396741" cy="1420685"/>
          </a:xfrm>
          <a:prstGeom prst="rect">
            <a:avLst/>
          </a:prstGeom>
          <a:solidFill>
            <a:srgbClr val="00C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/>
          <a:p>
            <a:pPr algn="ctr"/>
            <a:r>
              <a:rPr lang="cs-CZ" sz="8800" b="1" dirty="0" smtClean="0">
                <a:solidFill>
                  <a:schemeClr val="bg1"/>
                </a:solidFill>
                <a:latin typeface="Eras Bold ITC" panose="020B0907030504020204" pitchFamily="34" charset="0"/>
                <a:cs typeface="Aharoni" panose="02010803020104030203" pitchFamily="2" charset="-79"/>
              </a:rPr>
              <a:t>O</a:t>
            </a:r>
            <a:endParaRPr lang="cs-CZ" sz="8800" b="1" dirty="0">
              <a:solidFill>
                <a:schemeClr val="bg1"/>
              </a:solidFill>
              <a:latin typeface="Eras Bold ITC" panose="020B0907030504020204" pitchFamily="34" charset="0"/>
              <a:cs typeface="Aharoni" panose="02010803020104030203" pitchFamily="2" charset="-79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40823" y="520357"/>
            <a:ext cx="2348779" cy="26700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9475" y="4254639"/>
            <a:ext cx="1683035" cy="24314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253" y="680081"/>
            <a:ext cx="1485941" cy="17775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8999" y="612205"/>
            <a:ext cx="1300105" cy="22070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17640">
            <a:off x="6229158" y="4802384"/>
            <a:ext cx="2110641" cy="1731385"/>
          </a:xfrm>
          <a:prstGeom prst="rect">
            <a:avLst/>
          </a:prstGeom>
        </p:spPr>
      </p:pic>
      <p:pic>
        <p:nvPicPr>
          <p:cNvPr id="13" name="Picture 8" descr="Váza, Cetka, Výzdoba, Scrapbooking, Modrá, Objek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9104" y="2579982"/>
            <a:ext cx="1280493" cy="183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6450" y="4451995"/>
            <a:ext cx="2117524" cy="209105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038" y="4300534"/>
            <a:ext cx="2277611" cy="220999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686660">
            <a:off x="3288738" y="748723"/>
            <a:ext cx="2164507" cy="164029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051057" y="2635855"/>
            <a:ext cx="1856923" cy="197413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2534900" y="419100"/>
            <a:ext cx="21526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BATOH</a:t>
            </a:r>
          </a:p>
          <a:p>
            <a:r>
              <a:rPr lang="cs-CZ" dirty="0" smtClean="0"/>
              <a:t>GUMA</a:t>
            </a:r>
          </a:p>
          <a:p>
            <a:r>
              <a:rPr lang="cs-CZ" dirty="0" smtClean="0"/>
              <a:t>LUPA</a:t>
            </a:r>
          </a:p>
          <a:p>
            <a:r>
              <a:rPr lang="cs-CZ" dirty="0" smtClean="0"/>
              <a:t>ŽÁROVKA</a:t>
            </a:r>
          </a:p>
          <a:p>
            <a:r>
              <a:rPr lang="cs-CZ" dirty="0" smtClean="0"/>
              <a:t>VÁZA</a:t>
            </a:r>
          </a:p>
          <a:p>
            <a:r>
              <a:rPr lang="cs-CZ" dirty="0" smtClean="0"/>
              <a:t>LANOVKA</a:t>
            </a:r>
          </a:p>
          <a:p>
            <a:r>
              <a:rPr lang="cs-CZ" dirty="0" smtClean="0"/>
              <a:t>PES,PEJSEK</a:t>
            </a:r>
          </a:p>
          <a:p>
            <a:r>
              <a:rPr lang="cs-CZ" dirty="0" smtClean="0"/>
              <a:t>DALEKOHLED</a:t>
            </a:r>
          </a:p>
          <a:p>
            <a:r>
              <a:rPr lang="cs-CZ" dirty="0" smtClean="0"/>
              <a:t>ZLODĚJ</a:t>
            </a:r>
          </a:p>
          <a:p>
            <a:r>
              <a:rPr lang="cs-CZ" dirty="0" smtClean="0"/>
              <a:t>MAJÁK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8611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kufřík - KUMUČ (tabulka + fixy; papír + tužka)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několika interaktivních snímcích děti procvičí znalosti vybraných písmenek a hlásek (M,A,L,K,S,T,R,N,O). </a:t>
            </a:r>
            <a:endParaRPr lang="cs-CZ" dirty="0"/>
          </a:p>
          <a:p>
            <a:r>
              <a:rPr lang="cs-CZ" dirty="0" smtClean="0"/>
              <a:t>Uprostřed snímku je písmenko, které procvičujeme. Na prvních </a:t>
            </a:r>
            <a:r>
              <a:rPr lang="cs-CZ" dirty="0" smtClean="0"/>
              <a:t>6 </a:t>
            </a:r>
            <a:r>
              <a:rPr lang="cs-CZ" dirty="0" smtClean="0"/>
              <a:t>snímcích děti hledají iniciály slov (znázorněných obrázky), na dalších snímcích děti hledají slova, která písmenko obsahují. Výjimkou je snímek s béžovým pozadím – tam děti hledají obrázky, které jsou společné pro dva předchozí snímky (lopata, tiskárna a baterka).</a:t>
            </a:r>
          </a:p>
          <a:p>
            <a:r>
              <a:rPr lang="cs-CZ" dirty="0" smtClean="0"/>
              <a:t>Písmenko, o kterém si </a:t>
            </a:r>
            <a:r>
              <a:rPr lang="cs-CZ" dirty="0" smtClean="0"/>
              <a:t>povídáme, </a:t>
            </a:r>
            <a:r>
              <a:rPr lang="cs-CZ" dirty="0" smtClean="0"/>
              <a:t>děti zkoušejí nakreslit fixem na tabulku nebo tužkou na papír.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obrázek  na všech snímcích reaguje na dotyk. Pokud je obrázek správnou odpovědí, po dotyku se zvětší. Obrázky představující špatnou odpověď po dotyku zmizí.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DÍTĚ A JEHO PSYCHIKA (PSYCHOLOGICKÁ)</a:t>
            </a:r>
          </a:p>
          <a:p>
            <a:r>
              <a:rPr lang="cs-CZ" dirty="0" smtClean="0"/>
              <a:t>Podoblast Jemná motorika, koordinace ruky a oka</a:t>
            </a:r>
          </a:p>
          <a:p>
            <a:r>
              <a:rPr lang="cs-CZ" dirty="0" smtClean="0"/>
              <a:t>Dosažené konkretizované výstupy – napodobit písmenka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523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471</Words>
  <Application>Microsoft Office PowerPoint</Application>
  <PresentationFormat>Vlastní</PresentationFormat>
  <Paragraphs>180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HLÁSKY A PÍSMENKA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2015-05-31T14:35:20Z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