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310" r:id="rId5"/>
    <p:sldId id="326" r:id="rId6"/>
    <p:sldId id="329" r:id="rId7"/>
    <p:sldId id="328" r:id="rId8"/>
    <p:sldId id="330" r:id="rId9"/>
    <p:sldId id="331" r:id="rId10"/>
    <p:sldId id="332" r:id="rId11"/>
    <p:sldId id="333" r:id="rId12"/>
    <p:sldId id="334" r:id="rId13"/>
    <p:sldId id="335" r:id="rId14"/>
    <p:sldId id="336" r:id="rId1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8" d="100"/>
          <a:sy n="108" d="100"/>
        </p:scale>
        <p:origin x="-78" y="-70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12.5.2015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991AD17-CA05-4451-B229-D105B9DA1AC3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12.5.2015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77000" y="4812507"/>
            <a:ext cx="2133600" cy="273844"/>
          </a:xfrm>
          <a:prstGeom prst="rect">
            <a:avLst/>
          </a:prstGeom>
        </p:spPr>
        <p:txBody>
          <a:bodyPr/>
          <a:lstStyle>
            <a:extLst/>
          </a:lstStyle>
          <a:p>
            <a:fld id="{162DB371-61F0-454D-AAD6-873CD962713C}" type="datetimeFigureOut">
              <a:rPr lang="cs-CZ" smtClean="0"/>
              <a:pPr/>
              <a:t>12.5.2015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914400" y="4812507"/>
            <a:ext cx="5562600" cy="273844"/>
          </a:xfrm>
          <a:prstGeom prst="rect">
            <a:avLst/>
          </a:prstGeo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B8B621-8A96-40F1-86FA-9E6298FA29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6358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188119"/>
            <a:ext cx="8637588" cy="539354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0825" y="863204"/>
            <a:ext cx="4241800" cy="377904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5025" y="863204"/>
            <a:ext cx="4243388" cy="377904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477000" y="4812507"/>
            <a:ext cx="2133600" cy="273844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CED3AE-C83E-44F3-9D3D-3CC649E9E791}" type="datetime1">
              <a:rPr lang="cs-CZ"/>
              <a:pPr>
                <a:defRPr/>
              </a:pPr>
              <a:t>12.5.2015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914400" y="4812507"/>
            <a:ext cx="5562600" cy="273844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	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57F46E-7A78-4086-BE8D-1F0152E94C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3303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>
  <p:cSld name="1_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8229600" cy="6858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327876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327876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4812507"/>
            <a:ext cx="2133600" cy="273844"/>
          </a:xfrm>
          <a:prstGeom prst="rect">
            <a:avLst/>
          </a:prstGeom>
        </p:spPr>
        <p:txBody>
          <a:bodyPr/>
          <a:lstStyle>
            <a:extLst/>
          </a:lstStyle>
          <a:p>
            <a:fld id="{162DB371-61F0-454D-AAD6-873CD962713C}" type="datetimeFigureOut">
              <a:rPr lang="cs-CZ" smtClean="0"/>
              <a:pPr/>
              <a:t>12.5.2015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4812507"/>
            <a:ext cx="5562600" cy="273844"/>
          </a:xfrm>
          <a:prstGeom prst="rect">
            <a:avLst/>
          </a:prstGeo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B8B621-8A96-40F1-86FA-9E6298FA29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71760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188119"/>
            <a:ext cx="8637588" cy="539354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250825" y="863203"/>
            <a:ext cx="8637588" cy="183237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0825" y="2809876"/>
            <a:ext cx="8637588" cy="183237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477000" y="4812507"/>
            <a:ext cx="2133600" cy="273844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5FDBFD-0BE3-4E92-B716-EB7734ADB727}" type="datetime1">
              <a:rPr lang="cs-CZ"/>
              <a:pPr>
                <a:defRPr/>
              </a:pPr>
              <a:t>12.5.2015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914400" y="4812507"/>
            <a:ext cx="5562600" cy="273844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	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FE8A13-C188-4147-AC3F-5EF660BF36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8720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6.jpe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rdce" TargetMode="External"/><Relationship Id="rId2" Type="http://schemas.openxmlformats.org/officeDocument/2006/relationships/hyperlink" Target="https://www.google.cz/search?q=p%C5%99evodn%C3%AD+syst%C3%A9m+srde%C4%8Dn%C3%AD&amp;espv=2&amp;biw=1366&amp;bih=643&amp;tbm=isch&amp;imgil=eoHkzEw3Ry6UVM:;l5zD7sAlVlvDDM%25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s.wikipedia.org/wiki/Kardiostimul%C3%A1to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 lnSpcReduction="10000"/>
          </a:bodyPr>
          <a:lstStyle/>
          <a:p>
            <a:r>
              <a:rPr lang="cs-CZ" sz="3600" b="1" dirty="0" smtClean="0"/>
              <a:t>Převodní systém srdeční</a:t>
            </a:r>
          </a:p>
          <a:p>
            <a:endParaRPr lang="cs-CZ" sz="3600" b="1" dirty="0"/>
          </a:p>
          <a:p>
            <a:endParaRPr lang="cs-CZ" sz="3600" b="1" dirty="0" smtClean="0"/>
          </a:p>
          <a:p>
            <a:r>
              <a:rPr lang="cs-CZ" sz="1700" b="1" dirty="0" smtClean="0"/>
              <a:t>Práce s tablety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Soukromé gymnázium AD FONTES, o.p.s., Fibichova 18, 586 01 Jihlava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Martina Marková</a:t>
            </a:r>
          </a:p>
          <a:p>
            <a:pPr algn="l"/>
            <a:r>
              <a:rPr lang="cs-CZ" dirty="0" smtClean="0"/>
              <a:t>Předmět: Biologie</a:t>
            </a:r>
          </a:p>
          <a:p>
            <a:pPr algn="l"/>
            <a:r>
              <a:rPr lang="cs-CZ" dirty="0" smtClean="0"/>
              <a:t>Anotace: Jedná se o prezentaci, která se zaměřuje na fyziologii srdeční činnosti. Prezentace je určena pro septimu víceletého gymnázia, paralelní třetí ročník čtyřletého gymnázia.Jde o standardní učivo. S úpravami lze využít i pro tercii víceletého gymnázia, paralelní osmý ročník základní školy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datum 4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fld id="{CEA04DDA-4731-4206-B0B7-824048A4D299}" type="datetime1">
              <a:rPr lang="cs-CZ"/>
              <a:pPr/>
              <a:t>12.5.2015</a:t>
            </a:fld>
            <a:endParaRPr lang="cs-CZ"/>
          </a:p>
        </p:txBody>
      </p:sp>
      <p:sp>
        <p:nvSpPr>
          <p:cNvPr id="2457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D73FC40-03D1-41F0-B7FE-BB9CC92AA859}" type="slidenum">
              <a:rPr lang="cs-CZ"/>
              <a:pPr/>
              <a:t>3</a:t>
            </a:fld>
            <a:endParaRPr lang="cs-CZ"/>
          </a:p>
        </p:txBody>
      </p:sp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          Srdce /</a:t>
            </a:r>
            <a:r>
              <a:rPr lang="cs-CZ" dirty="0" err="1" smtClean="0"/>
              <a:t>Cor</a:t>
            </a:r>
            <a:r>
              <a:rPr lang="cs-CZ" dirty="0" smtClean="0"/>
              <a:t>/</a:t>
            </a:r>
          </a:p>
        </p:txBody>
      </p:sp>
      <p:sp>
        <p:nvSpPr>
          <p:cNvPr id="119813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788025" y="863204"/>
            <a:ext cx="4100389" cy="3868340"/>
          </a:xfrm>
        </p:spPr>
        <p:txBody>
          <a:bodyPr>
            <a:normAutofit lnSpcReduction="10000"/>
          </a:bodyPr>
          <a:lstStyle/>
          <a:p>
            <a:pPr marL="381000" indent="-381000" eaLnBrk="1" hangingPunct="1">
              <a:buFontTx/>
              <a:buAutoNum type="arabicPeriod"/>
            </a:pPr>
            <a:r>
              <a:rPr kumimoji="1" lang="cs-CZ" sz="2000" dirty="0" smtClean="0"/>
              <a:t>Aorta </a:t>
            </a:r>
          </a:p>
          <a:p>
            <a:pPr marL="381000" indent="-381000" eaLnBrk="1" hangingPunct="1">
              <a:buFontTx/>
              <a:buAutoNum type="arabicPeriod"/>
            </a:pPr>
            <a:r>
              <a:rPr kumimoji="1" lang="cs-CZ" sz="2000" dirty="0" smtClean="0"/>
              <a:t>Levá síň </a:t>
            </a:r>
          </a:p>
          <a:p>
            <a:pPr marL="381000" indent="-381000" eaLnBrk="1" hangingPunct="1">
              <a:buFontTx/>
              <a:buAutoNum type="arabicPeriod"/>
            </a:pPr>
            <a:r>
              <a:rPr kumimoji="1" lang="cs-CZ" sz="2000" dirty="0" smtClean="0"/>
              <a:t>Poloměsíčitá chlopeň </a:t>
            </a:r>
          </a:p>
          <a:p>
            <a:pPr marL="381000" indent="-381000" eaLnBrk="1" hangingPunct="1">
              <a:buFontTx/>
              <a:buAutoNum type="arabicPeriod"/>
            </a:pPr>
            <a:r>
              <a:rPr kumimoji="1" lang="cs-CZ" sz="2000" dirty="0" smtClean="0"/>
              <a:t>Dvojcípá chlopeň </a:t>
            </a:r>
          </a:p>
          <a:p>
            <a:pPr marL="381000" indent="-381000" eaLnBrk="1" hangingPunct="1">
              <a:buFontTx/>
              <a:buAutoNum type="arabicPeriod"/>
            </a:pPr>
            <a:r>
              <a:rPr kumimoji="1" lang="cs-CZ" sz="2000" dirty="0" smtClean="0"/>
              <a:t>Levá komora </a:t>
            </a:r>
          </a:p>
          <a:p>
            <a:pPr marL="381000" indent="-381000" eaLnBrk="1" hangingPunct="1">
              <a:buFontTx/>
              <a:buAutoNum type="arabicPeriod"/>
            </a:pPr>
            <a:r>
              <a:rPr kumimoji="1" lang="cs-CZ" sz="2000" dirty="0" err="1" smtClean="0"/>
              <a:t>Mezikomorová</a:t>
            </a:r>
            <a:r>
              <a:rPr kumimoji="1" lang="cs-CZ" sz="2000" dirty="0" smtClean="0"/>
              <a:t> přepážka </a:t>
            </a:r>
          </a:p>
          <a:p>
            <a:pPr marL="381000" indent="-381000" eaLnBrk="1" hangingPunct="1">
              <a:buFontTx/>
              <a:buAutoNum type="arabicPeriod"/>
            </a:pPr>
            <a:r>
              <a:rPr kumimoji="1" lang="cs-CZ" sz="2000" dirty="0" smtClean="0"/>
              <a:t>Horní dutá žíla</a:t>
            </a:r>
            <a:endParaRPr kumimoji="1" lang="en-US" sz="2000" dirty="0" smtClean="0"/>
          </a:p>
          <a:p>
            <a:pPr marL="381000" indent="-381000" eaLnBrk="1" hangingPunct="1">
              <a:buFontTx/>
              <a:buAutoNum type="arabicPeriod"/>
            </a:pPr>
            <a:r>
              <a:rPr kumimoji="1" lang="cs-CZ" sz="2000" dirty="0" smtClean="0"/>
              <a:t>Pravá síň</a:t>
            </a:r>
            <a:endParaRPr kumimoji="1" lang="en-US" sz="2000" dirty="0" smtClean="0"/>
          </a:p>
          <a:p>
            <a:pPr marL="381000" indent="-381000" eaLnBrk="1" hangingPunct="1">
              <a:buFontTx/>
              <a:buAutoNum type="arabicPeriod"/>
            </a:pPr>
            <a:r>
              <a:rPr kumimoji="1" lang="cs-CZ" sz="2000" dirty="0" smtClean="0"/>
              <a:t>Trojcípá chlopeň</a:t>
            </a:r>
            <a:endParaRPr kumimoji="1" lang="en-US" sz="2000" dirty="0" smtClean="0"/>
          </a:p>
          <a:p>
            <a:pPr marL="381000" indent="-381000" eaLnBrk="1" hangingPunct="1">
              <a:buFontTx/>
              <a:buAutoNum type="arabicPeriod"/>
            </a:pPr>
            <a:r>
              <a:rPr kumimoji="1" lang="cs-CZ" sz="2000" dirty="0" smtClean="0"/>
              <a:t>Pravá komora</a:t>
            </a:r>
          </a:p>
          <a:p>
            <a:pPr marL="381000" indent="-381000" eaLnBrk="1" hangingPunct="1">
              <a:buFontTx/>
              <a:buAutoNum type="arabicPeriod"/>
            </a:pPr>
            <a:r>
              <a:rPr kumimoji="1" lang="cs-CZ" sz="2000" dirty="0" smtClean="0"/>
              <a:t>Dolní dutá žíla</a:t>
            </a:r>
            <a:endParaRPr lang="cs-CZ" sz="2000" dirty="0" smtClean="0"/>
          </a:p>
        </p:txBody>
      </p:sp>
      <p:pic>
        <p:nvPicPr>
          <p:cNvPr id="24582" name="Picture 6" descr="srdce-anatomie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99593" y="897565"/>
            <a:ext cx="3096343" cy="3887390"/>
          </a:xfrm>
          <a:noFill/>
        </p:spPr>
      </p:pic>
    </p:spTree>
    <p:extLst>
      <p:ext uri="{BB962C8B-B14F-4D97-AF65-F5344CB8AC3E}">
        <p14:creationId xmlns:p14="http://schemas.microsoft.com/office/powerpoint/2010/main" val="36751363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9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98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98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198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198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198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198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198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198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198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198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datum 3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fld id="{448CBC5A-0F56-48AA-97AD-1A152236A87C}" type="datetime1">
              <a:rPr lang="cs-CZ"/>
              <a:pPr/>
              <a:t>12.5.2015</a:t>
            </a:fld>
            <a:endParaRPr lang="cs-CZ"/>
          </a:p>
        </p:txBody>
      </p:sp>
      <p:sp>
        <p:nvSpPr>
          <p:cNvPr id="819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C78AD60-328D-4966-B098-3CAB5C00DBCC}" type="slidenum">
              <a:rPr lang="cs-CZ"/>
              <a:pPr/>
              <a:t>4</a:t>
            </a:fld>
            <a:endParaRPr lang="cs-CZ"/>
          </a:p>
        </p:txBody>
      </p:sp>
      <p:sp>
        <p:nvSpPr>
          <p:cNvPr id="84998" name="Rectangle 6"/>
          <p:cNvSpPr>
            <a:spLocks noGrp="1" noChangeArrowheads="1"/>
          </p:cNvSpPr>
          <p:nvPr>
            <p:ph type="title"/>
          </p:nvPr>
        </p:nvSpPr>
        <p:spPr>
          <a:xfrm>
            <a:off x="914400" y="195486"/>
            <a:ext cx="7772400" cy="702078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Ultrazvuk srdce</a:t>
            </a:r>
          </a:p>
        </p:txBody>
      </p:sp>
      <p:pic>
        <p:nvPicPr>
          <p:cNvPr id="8197" name="Picture 7" descr="srdcebarevnedopplermapovan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897564"/>
            <a:ext cx="4392488" cy="3995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97637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123478"/>
            <a:ext cx="8229600" cy="648072"/>
          </a:xfrm>
        </p:spPr>
        <p:txBody>
          <a:bodyPr/>
          <a:lstStyle/>
          <a:p>
            <a:r>
              <a:rPr lang="cs-CZ" dirty="0" smtClean="0"/>
              <a:t>Převodní systém srdeční</a:t>
            </a:r>
            <a:endParaRPr lang="cs-CZ" dirty="0"/>
          </a:p>
        </p:txBody>
      </p:sp>
      <p:pic>
        <p:nvPicPr>
          <p:cNvPr id="1026" name="Picture 2" descr="C:\Users\martina.markova.ADFONTES\Downloads\397px-RLS_12blauLeg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83568" y="699542"/>
            <a:ext cx="2736304" cy="4248472"/>
          </a:xfrm>
          <a:prstGeom prst="rect">
            <a:avLst/>
          </a:prstGeom>
          <a:noFill/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1200150"/>
            <a:ext cx="4038600" cy="3639852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1 - SA uzel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2 - AV uzel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3 - </a:t>
            </a:r>
            <a:r>
              <a:rPr lang="cs-CZ" dirty="0" err="1" smtClean="0"/>
              <a:t>Hissův</a:t>
            </a:r>
            <a:r>
              <a:rPr lang="cs-CZ" dirty="0" smtClean="0"/>
              <a:t> </a:t>
            </a:r>
            <a:r>
              <a:rPr lang="cs-CZ" dirty="0"/>
              <a:t>svazek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4 - levé </a:t>
            </a:r>
            <a:r>
              <a:rPr lang="cs-CZ" dirty="0" err="1" smtClean="0">
                <a:solidFill>
                  <a:schemeClr val="tx2">
                    <a:lumMod val="90000"/>
                  </a:schemeClr>
                </a:solidFill>
              </a:rPr>
              <a:t>Tawarovo</a:t>
            </a:r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 </a:t>
            </a:r>
            <a:r>
              <a:rPr lang="cs-CZ" dirty="0">
                <a:solidFill>
                  <a:schemeClr val="tx2">
                    <a:lumMod val="90000"/>
                  </a:schemeClr>
                </a:solidFill>
              </a:rPr>
              <a:t>raménko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5 - levý přední svazek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6 - levý zadní svazek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7 - levá komora srdeční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8 - mezikomorová přepážka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9 - pravá komor srdeční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10 - pravé </a:t>
            </a:r>
            <a:r>
              <a:rPr lang="cs-CZ" dirty="0" err="1"/>
              <a:t>Tawarovo</a:t>
            </a:r>
            <a:r>
              <a:rPr lang="cs-CZ" dirty="0"/>
              <a:t> raménko</a:t>
            </a:r>
          </a:p>
        </p:txBody>
      </p:sp>
    </p:spTree>
    <p:extLst>
      <p:ext uri="{BB962C8B-B14F-4D97-AF65-F5344CB8AC3E}">
        <p14:creationId xmlns:p14="http://schemas.microsoft.com/office/powerpoint/2010/main" val="2923236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002-KV~1"/>
          <p:cNvPicPr>
            <a:picLocks noChangeAspect="1" noChangeArrowheads="1"/>
          </p:cNvPicPr>
          <p:nvPr/>
        </p:nvPicPr>
        <p:blipFill>
          <a:blip r:embed="rId2" cstate="print">
            <a:lum contrast="12000"/>
          </a:blip>
          <a:srcRect/>
          <a:stretch>
            <a:fillRect/>
          </a:stretch>
        </p:blipFill>
        <p:spPr bwMode="auto">
          <a:xfrm>
            <a:off x="0" y="1275606"/>
            <a:ext cx="9144000" cy="38678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987" name="Rectangle 3"/>
          <p:cNvSpPr>
            <a:spLocks noGrp="1" noChangeArrowheads="1"/>
          </p:cNvSpPr>
          <p:nvPr>
            <p:ph type="title"/>
          </p:nvPr>
        </p:nvSpPr>
        <p:spPr>
          <a:xfrm>
            <a:off x="0" y="771550"/>
            <a:ext cx="7956376" cy="648072"/>
          </a:xfrm>
        </p:spPr>
        <p:txBody>
          <a:bodyPr/>
          <a:lstStyle/>
          <a:p>
            <a:pPr eaLnBrk="1" hangingPunct="1"/>
            <a:r>
              <a:rPr lang="cs-CZ" sz="2200" b="1" dirty="0" smtClean="0">
                <a:solidFill>
                  <a:schemeClr val="folHlink"/>
                </a:solidFill>
              </a:rPr>
              <a:t>                        </a:t>
            </a:r>
            <a:r>
              <a:rPr lang="cs-CZ" sz="2200" b="1" dirty="0" smtClean="0">
                <a:solidFill>
                  <a:schemeClr val="tx2">
                    <a:lumMod val="90000"/>
                  </a:schemeClr>
                </a:solidFill>
              </a:rPr>
              <a:t>Purkyňova vlákna</a:t>
            </a:r>
            <a:r>
              <a:rPr lang="cs-CZ" sz="2200" dirty="0" smtClean="0">
                <a:solidFill>
                  <a:schemeClr val="tx2">
                    <a:lumMod val="90000"/>
                  </a:schemeClr>
                </a:solidFill>
              </a:rPr>
              <a:t> (HE + elastin)</a:t>
            </a:r>
            <a:endParaRPr lang="cs-CZ" sz="2200" dirty="0" smtClean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66888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Šíření vzruchu na srdci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https://cs.wikipedia.org/wiki/P%C5%99evodn%C3%AD_syst%C3%A9m_srde%C4%8Dn%C3%AD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535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datum 4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fld id="{04AB0C2A-9F0D-4326-BAA5-90A2BE5AF4A7}" type="datetime1">
              <a:rPr lang="cs-CZ"/>
              <a:pPr/>
              <a:t>12.5.2015</a:t>
            </a:fld>
            <a:endParaRPr lang="cs-CZ"/>
          </a:p>
        </p:txBody>
      </p:sp>
      <p:sp>
        <p:nvSpPr>
          <p:cNvPr id="22531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94040F1-ACEF-49F2-B56B-9F3B5AB80657}" type="slidenum">
              <a:rPr lang="cs-CZ"/>
              <a:pPr/>
              <a:t>8</a:t>
            </a:fld>
            <a:endParaRPr lang="cs-CZ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title"/>
          </p:nvPr>
        </p:nvSpPr>
        <p:spPr>
          <a:xfrm>
            <a:off x="250825" y="771550"/>
            <a:ext cx="8637588" cy="432048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        Srdeční arytmie</a:t>
            </a:r>
          </a:p>
        </p:txBody>
      </p:sp>
      <p:sp>
        <p:nvSpPr>
          <p:cNvPr id="2253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419622"/>
            <a:ext cx="8637588" cy="432048"/>
          </a:xfrm>
        </p:spPr>
        <p:txBody>
          <a:bodyPr>
            <a:normAutofit fontScale="6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kumimoji="1" lang="cs-CZ" sz="2000" dirty="0" smtClean="0"/>
              <a:t>arytmie jsou důsledkem abnormální tvorby nebo vedení elektrických vzruchů v srdci</a:t>
            </a:r>
          </a:p>
          <a:p>
            <a:pPr eaLnBrk="1" hangingPunct="1">
              <a:lnSpc>
                <a:spcPct val="90000"/>
              </a:lnSpc>
            </a:pPr>
            <a:r>
              <a:rPr kumimoji="1" lang="cs-CZ" sz="2000" dirty="0" smtClean="0"/>
              <a:t>jedná se o nepravidelný srdeční rytmus</a:t>
            </a:r>
          </a:p>
        </p:txBody>
      </p:sp>
      <p:pic>
        <p:nvPicPr>
          <p:cNvPr id="22534" name="Picture 7" descr="arytmie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699792" y="1869673"/>
            <a:ext cx="3528392" cy="3108722"/>
          </a:xfrm>
          <a:noFill/>
        </p:spPr>
      </p:pic>
    </p:spTree>
    <p:extLst>
      <p:ext uri="{BB962C8B-B14F-4D97-AF65-F5344CB8AC3E}">
        <p14:creationId xmlns:p14="http://schemas.microsoft.com/office/powerpoint/2010/main" val="3911812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Kardiostimulátor</a:t>
            </a:r>
          </a:p>
        </p:txBody>
      </p:sp>
      <p:pic>
        <p:nvPicPr>
          <p:cNvPr id="25603" name="Picture 4" descr="kardiostimulato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799" y="1437085"/>
            <a:ext cx="3744417" cy="3120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26685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      Použité  zdroje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1800" dirty="0" smtClean="0"/>
              <a:t>Trojan, S.: Lékařská fyziologie. </a:t>
            </a:r>
            <a:r>
              <a:rPr lang="cs-CZ" sz="1800" dirty="0" err="1" smtClean="0"/>
              <a:t>Grada</a:t>
            </a:r>
            <a:r>
              <a:rPr lang="cs-CZ" sz="1800" dirty="0" smtClean="0"/>
              <a:t> </a:t>
            </a:r>
            <a:r>
              <a:rPr lang="cs-CZ" sz="1800" dirty="0" err="1" smtClean="0"/>
              <a:t>Publishing</a:t>
            </a:r>
            <a:r>
              <a:rPr lang="cs-CZ" sz="1800" dirty="0" smtClean="0"/>
              <a:t> , a.s., 2003</a:t>
            </a:r>
          </a:p>
          <a:p>
            <a:pPr>
              <a:defRPr/>
            </a:pPr>
            <a:r>
              <a:rPr lang="cs-CZ" sz="1800" dirty="0" err="1" smtClean="0"/>
              <a:t>Zicháček</a:t>
            </a:r>
            <a:r>
              <a:rPr lang="cs-CZ" sz="1800" dirty="0" smtClean="0"/>
              <a:t>, V.: Biologie pro gymnázia.Nakladatelství Olomouc, Olomouc 2007</a:t>
            </a:r>
          </a:p>
          <a:p>
            <a:pPr>
              <a:defRPr/>
            </a:pPr>
            <a:r>
              <a:rPr lang="cs-CZ" sz="1800" dirty="0"/>
              <a:t>http://www.wikiskripta.eu/index.php/P%C5%99evodn%C3%AD_syst%C3%A9m_srde%C4%8Dn%C3%AD</a:t>
            </a:r>
            <a:endParaRPr lang="cs-CZ" sz="1800" dirty="0" smtClean="0"/>
          </a:p>
          <a:p>
            <a:pPr eaLnBrk="1" hangingPunct="1">
              <a:defRPr/>
            </a:pPr>
            <a:endParaRPr lang="cs-CZ" sz="2800" dirty="0" smtClean="0"/>
          </a:p>
          <a:p>
            <a:pPr eaLnBrk="1" hangingPunct="1">
              <a:defRPr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04652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1115616" y="627534"/>
            <a:ext cx="7772400" cy="2664296"/>
          </a:xfrm>
        </p:spPr>
        <p:txBody>
          <a:bodyPr/>
          <a:lstStyle/>
          <a:p>
            <a:r>
              <a:rPr lang="cs-CZ" sz="3200" smtClean="0">
                <a:latin typeface="+mn-lt"/>
              </a:rPr>
              <a:t>Použité  </a:t>
            </a:r>
            <a:r>
              <a:rPr lang="cs-CZ" sz="3200" dirty="0" smtClean="0">
                <a:latin typeface="+mn-lt"/>
              </a:rPr>
              <a:t>zdroje  z  11.5.2015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smtClean="0">
                <a:latin typeface="+mn-lt"/>
              </a:rPr>
              <a:t>                    dostupné  </a:t>
            </a:r>
            <a:r>
              <a:rPr lang="cs-CZ" sz="2400" dirty="0" smtClean="0">
                <a:latin typeface="+mn-lt"/>
              </a:rPr>
              <a:t>pod  licencí  public  </a:t>
            </a:r>
            <a:r>
              <a:rPr lang="cs-CZ" sz="2400" dirty="0" err="1" smtClean="0">
                <a:latin typeface="+mn-lt"/>
              </a:rPr>
              <a:t>domain</a:t>
            </a:r>
            <a:r>
              <a:rPr lang="cs-CZ" sz="2400" dirty="0" smtClean="0">
                <a:latin typeface="+mn-lt"/>
              </a:rPr>
              <a:t>  na  www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3200" dirty="0" smtClean="0">
                <a:latin typeface="+mn-lt"/>
              </a:rPr>
              <a:t/>
            </a:r>
            <a:br>
              <a:rPr lang="cs-CZ" sz="3200" dirty="0" smtClean="0">
                <a:latin typeface="+mn-lt"/>
              </a:rPr>
            </a:br>
            <a:endParaRPr lang="cs-CZ" sz="3200" dirty="0">
              <a:latin typeface="+mn-lt"/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2643758"/>
            <a:ext cx="8229600" cy="1950864"/>
          </a:xfrm>
        </p:spPr>
        <p:txBody>
          <a:bodyPr>
            <a:normAutofit fontScale="70000" lnSpcReduction="20000"/>
          </a:bodyPr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300" u="sng" dirty="0" smtClean="0">
                <a:hlinkClick r:id="rId2"/>
              </a:rPr>
              <a:t>https://www.google.cz/search?q=p%C5%99evodn%C3%AD+syst%C3%A9m+srde%C4%8Dn%C3%AD&amp;espv=2&amp;biw=1366&amp;bih=643&amp;tbm=isch&amp;imgil=eoHkzEw3Ry6UVM%253A%253Bl5zD7sAlVlvDDM%25</a:t>
            </a:r>
            <a:endParaRPr lang="cs-CZ" sz="1300" dirty="0" smtClean="0"/>
          </a:p>
          <a:p>
            <a:r>
              <a:rPr lang="cs-CZ" sz="1300" u="sng" dirty="0" smtClean="0">
                <a:hlinkClick r:id="rId3"/>
              </a:rPr>
              <a:t>http://cs.wikipedia.org/wiki/Srdce#/media/File:Diagram_of_the_human_heart_(multilingual).svg</a:t>
            </a:r>
            <a:endParaRPr lang="cs-CZ" sz="1300" dirty="0" smtClean="0"/>
          </a:p>
          <a:p>
            <a:r>
              <a:rPr lang="cs-CZ" sz="1300" u="sng" dirty="0" smtClean="0">
                <a:hlinkClick r:id="rId4"/>
              </a:rPr>
              <a:t>http://cs.wikipedia.org/wiki/Kardiostimul%C3%A1tor#/media/File:Pacemaker.jpg</a:t>
            </a:r>
            <a:endParaRPr lang="cs-CZ" sz="1300" dirty="0" smtClean="0"/>
          </a:p>
          <a:p>
            <a:endParaRPr lang="cs-CZ" sz="1300" dirty="0" smtClean="0"/>
          </a:p>
          <a:p>
            <a:endParaRPr lang="cs-CZ" sz="1300" dirty="0" smtClean="0"/>
          </a:p>
          <a:p>
            <a:pPr>
              <a:buNone/>
            </a:pPr>
            <a:r>
              <a:rPr lang="cs-CZ" sz="1300" dirty="0" smtClean="0"/>
              <a:t> </a:t>
            </a:r>
          </a:p>
          <a:p>
            <a:pPr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0660950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</TotalTime>
  <Words>218</Words>
  <Application>Microsoft Office PowerPoint</Application>
  <PresentationFormat>Předvádění na obrazovce (16:9)</PresentationFormat>
  <Paragraphs>59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boxed_powerpoint_16x9_2012-08</vt:lpstr>
      <vt:lpstr>  Dotkněte se inovací CZ.1.07/1.3.00/51.0024  </vt:lpstr>
      <vt:lpstr>Prezentace aplikace PowerPoint</vt:lpstr>
      <vt:lpstr>          Srdce /Cor/</vt:lpstr>
      <vt:lpstr>Ultrazvuk srdce</vt:lpstr>
      <vt:lpstr>Převodní systém srdeční</vt:lpstr>
      <vt:lpstr>                        Purkyňova vlákna (HE + elastin)</vt:lpstr>
      <vt:lpstr>Šíření vzruchu na srdci</vt:lpstr>
      <vt:lpstr>        Srdeční arytmie</vt:lpstr>
      <vt:lpstr>Kardiostimulátor</vt:lpstr>
      <vt:lpstr>      Použité  zdroje</vt:lpstr>
      <vt:lpstr>Použité  zdroje  z  11.5.2015                     dostupné  pod  licencí  public  domain  na  www  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Marková Martina</cp:lastModifiedBy>
  <cp:revision>21</cp:revision>
  <dcterms:created xsi:type="dcterms:W3CDTF">2014-10-07T08:27:59Z</dcterms:created>
  <dcterms:modified xsi:type="dcterms:W3CDTF">2015-05-12T12:23:30Z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