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310" r:id="rId5"/>
    <p:sldId id="326" r:id="rId6"/>
    <p:sldId id="325" r:id="rId7"/>
    <p:sldId id="324" r:id="rId8"/>
    <p:sldId id="333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9" d="100"/>
          <a:sy n="109" d="100"/>
        </p:scale>
        <p:origin x="-72" y="-46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List_aplikac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>
        <c:manualLayout>
          <c:layoutTarget val="inner"/>
          <c:xMode val="edge"/>
          <c:yMode val="edge"/>
          <c:x val="2.9596081535041351E-2"/>
          <c:y val="0.10236731083910011"/>
          <c:w val="0.96783625730994161"/>
          <c:h val="0.68406142163809613"/>
        </c:manualLayout>
      </c:layout>
      <c:bar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dLbls>
            <c:delete val="1"/>
          </c:dLbls>
          <c:cat>
            <c:strRef>
              <c:f>List1!$A$2:$A$8</c:f>
              <c:strCache>
                <c:ptCount val="5"/>
                <c:pt idx="0">
                  <c:v>Krkonoše</c:v>
                </c:pt>
                <c:pt idx="1">
                  <c:v>Šumava</c:v>
                </c:pt>
                <c:pt idx="2">
                  <c:v>Krušné hory</c:v>
                </c:pt>
                <c:pt idx="3">
                  <c:v>Beskydy</c:v>
                </c:pt>
                <c:pt idx="4">
                  <c:v>Jeseníky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Řada 2</c:v>
                </c:pt>
              </c:strCache>
            </c:strRef>
          </c:tx>
          <c:dLbls>
            <c:dLbl>
              <c:idx val="5"/>
              <c:delete val="1"/>
            </c:dLbl>
            <c:dLbl>
              <c:idx val="6"/>
              <c:delete val="1"/>
            </c:dLbl>
            <c:showVal val="1"/>
          </c:dLbls>
          <c:cat>
            <c:strRef>
              <c:f>List1!$A$2:$A$8</c:f>
              <c:strCache>
                <c:ptCount val="5"/>
                <c:pt idx="0">
                  <c:v>Krkonoše</c:v>
                </c:pt>
                <c:pt idx="1">
                  <c:v>Šumava</c:v>
                </c:pt>
                <c:pt idx="2">
                  <c:v>Krušné hory</c:v>
                </c:pt>
                <c:pt idx="3">
                  <c:v>Beskydy</c:v>
                </c:pt>
                <c:pt idx="4">
                  <c:v>Jeseníky</c:v>
                </c:pt>
              </c:strCache>
            </c:strRef>
          </c:cat>
          <c:val>
            <c:numRef>
              <c:f>List1!$C$2:$C$8</c:f>
              <c:numCache>
                <c:formatCode>General</c:formatCode>
                <c:ptCount val="7"/>
                <c:pt idx="0">
                  <c:v>1602</c:v>
                </c:pt>
                <c:pt idx="1">
                  <c:v>1378</c:v>
                </c:pt>
                <c:pt idx="2">
                  <c:v>1244</c:v>
                </c:pt>
                <c:pt idx="3">
                  <c:v>1324</c:v>
                </c:pt>
                <c:pt idx="4">
                  <c:v>1491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Řada 3</c:v>
                </c:pt>
              </c:strCache>
            </c:strRef>
          </c:tx>
          <c:dLbls>
            <c:delete val="1"/>
          </c:dLbls>
          <c:cat>
            <c:strRef>
              <c:f>List1!$A$2:$A$8</c:f>
              <c:strCache>
                <c:ptCount val="5"/>
                <c:pt idx="0">
                  <c:v>Krkonoše</c:v>
                </c:pt>
                <c:pt idx="1">
                  <c:v>Šumava</c:v>
                </c:pt>
                <c:pt idx="2">
                  <c:v>Krušné hory</c:v>
                </c:pt>
                <c:pt idx="3">
                  <c:v>Beskydy</c:v>
                </c:pt>
                <c:pt idx="4">
                  <c:v>Jeseníky</c:v>
                </c:pt>
              </c:strCache>
            </c:strRef>
          </c:cat>
          <c:val>
            <c:numRef>
              <c:f>List1!$D$2:$D$8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Val val="1"/>
        </c:dLbls>
        <c:axId val="160089600"/>
        <c:axId val="160091136"/>
      </c:barChart>
      <c:catAx>
        <c:axId val="160089600"/>
        <c:scaling>
          <c:orientation val="minMax"/>
        </c:scaling>
        <c:axPos val="b"/>
        <c:majorTickMark val="none"/>
        <c:tickLblPos val="nextTo"/>
        <c:crossAx val="160091136"/>
        <c:crosses val="autoZero"/>
        <c:auto val="1"/>
        <c:lblAlgn val="ctr"/>
        <c:lblOffset val="100"/>
      </c:catAx>
      <c:valAx>
        <c:axId val="160091136"/>
        <c:scaling>
          <c:orientation val="minMax"/>
          <c:max val="2000"/>
          <c:min val="0"/>
        </c:scaling>
        <c:delete val="1"/>
        <c:axPos val="l"/>
        <c:numFmt formatCode="General" sourceLinked="1"/>
        <c:majorTickMark val="none"/>
        <c:tickLblPos val="none"/>
        <c:crossAx val="16008960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zero"/>
  </c:chart>
  <c:txPr>
    <a:bodyPr/>
    <a:lstStyle/>
    <a:p>
      <a:pPr>
        <a:defRPr sz="1800"/>
      </a:pPr>
      <a:endParaRPr lang="cs-CZ"/>
    </a:p>
  </c:txPr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0.04124</cdr:x>
      <cdr:y>0.81769</cdr:y>
    </cdr:from>
    <cdr:to>
      <cdr:x>0.15464</cdr:x>
      <cdr:y>0.86397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288032" y="3816424"/>
          <a:ext cx="792088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cs-CZ" sz="1100" dirty="0"/>
        </a:p>
      </cdr:txBody>
    </cdr:sp>
  </cdr:relSizeAnchor>
  <cdr:relSizeAnchor xmlns:cdr="http://schemas.openxmlformats.org/drawingml/2006/chartDrawing">
    <cdr:from>
      <cdr:x>0.05155</cdr:x>
      <cdr:y>0.89483</cdr:y>
    </cdr:from>
    <cdr:to>
      <cdr:x>0.30928</cdr:x>
      <cdr:y>0.97197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360040" y="4176464"/>
          <a:ext cx="180020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cs-CZ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0709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6536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7359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0923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8713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761303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7008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2815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41236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1792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34056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01301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42535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41EEB-950D-425A-860A-91C16CB7848D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270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/>
          <a:lstStyle/>
          <a:p>
            <a:fld id="{5224DBA6-BD70-485F-9214-F3B9214C9916}" type="datetimeFigureOut">
              <a:rPr lang="cs-CZ" smtClean="0"/>
              <a:pPr/>
              <a:t>1.6.2015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9843A7BD-264E-4DED-9392-6980FE3884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168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ne.com/" TargetMode="External"/><Relationship Id="rId2" Type="http://schemas.openxmlformats.org/officeDocument/2006/relationships/hyperlink" Target="http://www.cs.wikipedia.org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s.wikisource.org/" TargetMode="External"/><Relationship Id="rId4" Type="http://schemas.openxmlformats.org/officeDocument/2006/relationships/hyperlink" Target="http://www.svetzemepisu.wgz.cz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ejepisec.cz/wp-content/uploads/2009/03/rip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urope_location_CZ.pn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vlastenci.cz/obr/znaky/znak.gi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lnice-silnice.cz/mapy/mapa.jp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://www.google.cz/imgres?imgurl=http://www.worldphotopage.com/img/prag/sk/praha_1.jpg&amp;imgrefurl=http://www.worldphotopage.com/cz/cesko/praha.html&amp;usg=__DBqs8dDc3MeFZWg6cHDvS_j3jKw=&amp;h=300&amp;w=400&amp;sz=31&amp;hl=cs&amp;start=3&amp;zoom=1&amp;tbnid=2zMulqqHw_-d3M:&amp;tbnh=93&amp;tbnw=124&amp;ei=4SkkT-TWKcaKhQff15DZBA&amp;prev=/images?q=obr%C3%A1zky+prahy&amp;hl=cs&amp;sa=X&amp;tbm=isch&amp;itbs=1" TargetMode="External"/><Relationship Id="rId7" Type="http://schemas.openxmlformats.org/officeDocument/2006/relationships/hyperlink" Target="http://www.google.cz/imgres?imgurl=http://www.poznavaci-pobyty.cz/wp-content/uploads/59-Praha.jpg&amp;imgrefurl=http://www.poznavaci-pobyty.cz/?cat=86&amp;usg=__Nkwr1PXeCrzTQqf5k8Dz1tW0UHg=&amp;h=281&amp;w=399&amp;sz=22&amp;hl=cs&amp;start=20&amp;zoom=1&amp;tbnid=YmVogvJZf9eGaM:&amp;tbnh=87&amp;tbnw=124&amp;ei=4SkkT-TWKcaKhQff15DZBA&amp;prev=/images?q=obr%C3%A1zky+prahy&amp;hl=cs&amp;sa=X&amp;tbm=isch&amp;itbs=1" TargetMode="External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11" Type="http://schemas.openxmlformats.org/officeDocument/2006/relationships/hyperlink" Target="http://www.google.cz/imgres?imgurl=http://im.novinky.cz/820/248204-original1-a87nb.jpg&amp;imgrefurl=http://tema.novinky.cz/vaclavske-namesti&amp;usg=__b9JOi2-um81TU5xHLKA-q8PO76E=&amp;h=533&amp;w=800&amp;sz=360&amp;hl=cs&amp;start=8&amp;zoom=1&amp;tbnid=Z56buaE4i4nXlM:&amp;tbnh=95&amp;tbnw=143&amp;ei=uSokT9idAYXQhAer2M3XBQ&amp;prev=/images?q=obr%C3%A1zky+v%C3%A1clavsk%C3%A9ho+n%C3%A1m%C4%9Bst%C3%AD&amp;hl=cs&amp;sa=X&amp;tbm=isch&amp;itbs=1" TargetMode="External"/><Relationship Id="rId5" Type="http://schemas.openxmlformats.org/officeDocument/2006/relationships/hyperlink" Target="http://www.google.cz/imgres?imgurl=http://www.zamky-hrady.cz/3/img/praha_poz.jpg&amp;imgrefurl=http://www.zamky-hrady.cz/3/praha.htm&amp;usg=__GJ5nFq-49Y8ELadWEWA_8ahyNdE=&amp;h=344&amp;w=500&amp;sz=39&amp;hl=cs&amp;start=14&amp;zoom=1&amp;tbnid=0sJT44vCQndJlM:&amp;tbnh=89&amp;tbnw=130&amp;ei=4SkkT-TWKcaKhQff15DZBA&amp;prev=/images?q=obr%C3%A1zky+prahy&amp;hl=cs&amp;sa=X&amp;tbm=isch&amp;itbs=1" TargetMode="External"/><Relationship Id="rId10" Type="http://schemas.openxmlformats.org/officeDocument/2006/relationships/image" Target="../media/image17.jpeg"/><Relationship Id="rId4" Type="http://schemas.openxmlformats.org/officeDocument/2006/relationships/image" Target="../media/image14.jpeg"/><Relationship Id="rId9" Type="http://schemas.openxmlformats.org/officeDocument/2006/relationships/hyperlink" Target="http://www.google.cz/imgres?imgurl=http://www.people.cz/mag/articles_photo/17877.jpg&amp;imgrefurl=http://www.people.cz/mag/cs/articles-detail/aid-13037&amp;usg=__E6jeqU7mulT7NrVttv8vGJyBbyY=&amp;h=1024&amp;w=683&amp;sz=198&amp;hl=cs&amp;start=10&amp;zoom=1&amp;tbnid=w6bEgAnU-HL3gM:&amp;tbnh=150&amp;tbnw=100&amp;ei=iiokT7fRLpS5hAejk6ntBA&amp;prev=/images?q=obr%C3%A1zky+starom%C4%9Bstsk%C3%A9ho+orloje&amp;hl=cs&amp;sa=X&amp;tbm=isch&amp;itbs=1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endParaRPr lang="cs-CZ" sz="3600" b="1" dirty="0" smtClean="0"/>
          </a:p>
          <a:p>
            <a:r>
              <a:rPr lang="cs-CZ" sz="3600" b="1" dirty="0" smtClean="0"/>
              <a:t>Česká republika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P 29 Základní škola Broumov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Eva Bilíková</a:t>
            </a:r>
          </a:p>
          <a:p>
            <a:pPr algn="l"/>
            <a:r>
              <a:rPr lang="cs-CZ" dirty="0" smtClean="0"/>
              <a:t>Předmět: Zeměpis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Pracovní materiál je určen pro žáky 8</a:t>
            </a:r>
            <a:r>
              <a:rPr lang="cs-CZ" dirty="0" smtClean="0"/>
              <a:t>. ročníku </a:t>
            </a:r>
            <a:r>
              <a:rPr lang="cs-CZ" dirty="0" smtClean="0"/>
              <a:t>základní školy praktické . Práce je zaměřena na  zopakování a získání dalších  informací o České republice</a:t>
            </a:r>
            <a:r>
              <a:rPr lang="cs-CZ" dirty="0" smtClean="0"/>
              <a:t>, na </a:t>
            </a:r>
            <a:r>
              <a:rPr lang="cs-CZ" dirty="0" smtClean="0"/>
              <a:t>nácvik práce s mapou a orientaci v ní.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</a:p>
          <a:p>
            <a:pPr marL="0" indent="0">
              <a:buNone/>
            </a:pPr>
            <a:endParaRPr lang="cs-CZ" sz="1800" i="1" dirty="0"/>
          </a:p>
          <a:p>
            <a:r>
              <a:rPr lang="cs-CZ" sz="1800" dirty="0" smtClean="0"/>
              <a:t> Část hodiny je postavena na řízeném rozhovoru se žáky  doplňovaném   prací s interaktivní tabulí, část je věnována výkladu. </a:t>
            </a:r>
          </a:p>
          <a:p>
            <a:pPr marL="0" indent="0">
              <a:buNone/>
            </a:pPr>
            <a:r>
              <a:rPr lang="cs-CZ" sz="1800" dirty="0" smtClean="0"/>
              <a:t>        V závěru hodiny žáci samostatně pracují s mapou ČR a vypracují zadaný úkol.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 smtClean="0"/>
              <a:t>Očekávání </a:t>
            </a:r>
            <a:r>
              <a:rPr lang="cs-CZ" sz="1800" dirty="0"/>
              <a:t>a </a:t>
            </a:r>
            <a:r>
              <a:rPr lang="cs-CZ" sz="1800" dirty="0" smtClean="0"/>
              <a:t>cíle</a:t>
            </a:r>
          </a:p>
          <a:p>
            <a:pPr marL="0" indent="0">
              <a:buNone/>
            </a:pPr>
            <a:r>
              <a:rPr lang="cs-CZ" sz="1800" dirty="0" smtClean="0"/>
              <a:t>       Žáci si rozšíří své znalosti o ČR a získají představu o  územním rozdělení a řízení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státu.</a:t>
            </a:r>
            <a:endParaRPr lang="cs-CZ" sz="1800" dirty="0"/>
          </a:p>
          <a:p>
            <a:pPr>
              <a:buFont typeface="Wingdings" panose="05000000000000000000" pitchFamily="2" charset="2"/>
              <a:buChar char="Ø"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987574"/>
            <a:ext cx="8003232" cy="3175000"/>
          </a:xfrm>
        </p:spPr>
        <p:txBody>
          <a:bodyPr/>
          <a:lstStyle/>
          <a:p>
            <a:endParaRPr lang="cs-CZ" sz="16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http://wikimapia.org/1865924/cs/hora-%C5%98%C3%ADp#/</a:t>
            </a:r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photo/887105</a:t>
            </a: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http://cs.wikipedia.org/wiki/Geografie_%C4%8Ceska#/</a:t>
            </a:r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media/File:Europe_location_CZ.png</a:t>
            </a: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</a:t>
            </a:r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prirodopis.snadno.eu/5vla/povrch-svsc.htm</a:t>
            </a: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http://cs.wikipedia.org/wiki/%C4%8Cesko#/</a:t>
            </a:r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media/File:Coat_of_arms_of_the_Czech_Republic.svg</a:t>
            </a: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</a:t>
            </a:r>
            <a:r>
              <a:rPr lang="cs-CZ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pixabay.cz</a:t>
            </a:r>
            <a:endParaRPr lang="cs-CZ" sz="12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</a:t>
            </a:r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</a:t>
            </a:r>
            <a:r>
              <a:rPr lang="cs-CZ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wikiwand.com</a:t>
            </a:r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cs-CZ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cs</a:t>
            </a:r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/Morava</a:t>
            </a: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http://nv.fotbal.cz/scripts/detail.php?id=164096&amp;tmplid=1369</a:t>
            </a:r>
            <a:endParaRPr lang="cs-CZ" sz="1200" dirty="0"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://youtune.com</a:t>
            </a:r>
            <a:endParaRPr lang="cs-CZ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www.svetzemepisu.wgz.cz</a:t>
            </a:r>
            <a:endParaRPr lang="cs-CZ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www.cs.wikisource.org</a:t>
            </a:r>
            <a:endParaRPr lang="cs-CZ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545636"/>
            <a:ext cx="7772400" cy="1102519"/>
          </a:xfrm>
        </p:spPr>
        <p:txBody>
          <a:bodyPr/>
          <a:lstStyle/>
          <a:p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Naše republika</a:t>
            </a:r>
            <a:endParaRPr lang="cs-CZ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059832" y="2949792"/>
            <a:ext cx="2628292" cy="1242138"/>
          </a:xfrm>
        </p:spPr>
        <p:txBody>
          <a:bodyPr/>
          <a:lstStyle/>
          <a:p>
            <a:pPr algn="ctr"/>
            <a:endParaRPr lang="cs-CZ" dirty="0"/>
          </a:p>
        </p:txBody>
      </p:sp>
      <p:pic>
        <p:nvPicPr>
          <p:cNvPr id="6" name="Obrázek 5" descr="Zobrazit obrázek v plné velikosti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5836" y="2949792"/>
            <a:ext cx="2592288" cy="124213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796136" y="343584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Hora Říp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5585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9583"/>
            <a:ext cx="8229600" cy="3535040"/>
          </a:xfrm>
        </p:spPr>
        <p:txBody>
          <a:bodyPr>
            <a:normAutofit/>
          </a:bodyPr>
          <a:lstStyle/>
          <a:p>
            <a:pPr algn="ctr"/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rozloha země: 78 866 km</a:t>
            </a:r>
            <a:r>
              <a:rPr lang="cs-CZ" sz="3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algn="ctr"/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počet obyvatel: 10 548 527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000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707654"/>
            <a:ext cx="7200800" cy="3127050"/>
          </a:xfrm>
        </p:spPr>
        <p:txBody>
          <a:bodyPr/>
          <a:lstStyle/>
          <a:p>
            <a:pPr algn="l"/>
            <a:r>
              <a:rPr lang="cs-CZ" sz="2400" dirty="0">
                <a:latin typeface="Arial" pitchFamily="34" charset="0"/>
                <a:cs typeface="Arial" pitchFamily="34" charset="0"/>
              </a:rPr>
              <a:t>Vladyka Čech v čele svého kmene putoval  přes hvozdy, hory a bažiny, až dorazil k hoře Říp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Oznámil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svému  kmeni, že došli k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cíli. „To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je ona, země zaslíbená, mlékem a strdím oplývající!“ Lidé se zaradovali a v nadšení, že je konec útrapám, zvolali: „Tvým, tvým jménem nechť sluje.“ A od té doby se tomu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tady říká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Čechy.</a:t>
            </a:r>
            <a:br>
              <a:rPr lang="cs-CZ" sz="2400" dirty="0">
                <a:latin typeface="Arial" pitchFamily="34" charset="0"/>
                <a:cs typeface="Arial" pitchFamily="34" charset="0"/>
              </a:rPr>
            </a:b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699542"/>
            <a:ext cx="6400800" cy="1008112"/>
          </a:xfrm>
        </p:spPr>
        <p:txBody>
          <a:bodyPr>
            <a:normAutofit/>
          </a:bodyPr>
          <a:lstStyle/>
          <a:p>
            <a:pPr marL="1371600" lvl="3" indent="0">
              <a:buNone/>
            </a:pPr>
            <a:r>
              <a:rPr lang="cs-CZ" sz="3200" b="1" dirty="0" smtClean="0"/>
              <a:t>     </a:t>
            </a:r>
            <a:r>
              <a:rPr lang="cs-CZ" sz="3200" b="1" i="1" dirty="0" smtClean="0"/>
              <a:t>Název země</a:t>
            </a:r>
          </a:p>
          <a:p>
            <a:pPr marL="1371600" lvl="3" indent="0">
              <a:buNone/>
            </a:pPr>
            <a:r>
              <a:rPr lang="cs-CZ" sz="1600" b="1" dirty="0" smtClean="0"/>
              <a:t> Alois Jirásek – Staré pověsti české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xmlns="" val="321437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11510"/>
            <a:ext cx="8229600" cy="792088"/>
          </a:xfrm>
        </p:spPr>
        <p:txBody>
          <a:bodyPr/>
          <a:lstStyle/>
          <a:p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Poloha </a:t>
            </a:r>
            <a:endParaRPr lang="cs-CZ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Zástupný symbol pro obsah 3" descr="http://upload.wikimedia.org/wikipedia/commons/thumb/c/c3/Europe_location_CZ.png/400px-Europe_location_CZ.png">
            <a:hlinkClick r:id="rId3"/>
          </p:cNvPr>
          <p:cNvPicPr>
            <a:picLocks noGrp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563888" y="1707654"/>
            <a:ext cx="3384376" cy="2808312"/>
          </a:xfrm>
          <a:prstGeom prst="rect">
            <a:avLst/>
          </a:prstGeom>
          <a:noFill/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5" name="TextovéPole 4"/>
          <p:cNvSpPr txBox="1"/>
          <p:nvPr/>
        </p:nvSpPr>
        <p:spPr>
          <a:xfrm flipH="1">
            <a:off x="1017319" y="1094408"/>
            <a:ext cx="7155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název světadílu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Evropa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17320" y="1707654"/>
            <a:ext cx="2618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ČR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:  vnitrozemský stát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96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2085" y="699542"/>
            <a:ext cx="8229600" cy="459000"/>
          </a:xfrm>
        </p:spPr>
        <p:txBody>
          <a:bodyPr/>
          <a:lstStyle/>
          <a:p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Sousední státy</a:t>
            </a:r>
            <a:endParaRPr lang="cs-CZ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Zástupný symbol pro obsah 3" descr="mapa-cr-slepa-relief-2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47564" y="1309372"/>
            <a:ext cx="7092788" cy="341390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ovéPole 7"/>
          <p:cNvSpPr txBox="1"/>
          <p:nvPr/>
        </p:nvSpPr>
        <p:spPr>
          <a:xfrm>
            <a:off x="6084168" y="181566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Polsko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04248" y="375988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Slovensko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19872" y="4353948"/>
            <a:ext cx="1980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Rakousko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 rot="3372171">
            <a:off x="415206" y="3432635"/>
            <a:ext cx="1263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Německo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1239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Státní symboly</a:t>
            </a:r>
            <a:endParaRPr lang="cs-CZ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Zástupný symbol pro obsah 20"/>
          <p:cNvSpPr>
            <a:spLocks noGrp="1"/>
          </p:cNvSpPr>
          <p:nvPr>
            <p:ph idx="1"/>
          </p:nvPr>
        </p:nvSpPr>
        <p:spPr>
          <a:xfrm>
            <a:off x="457200" y="1200151"/>
            <a:ext cx="2530624" cy="45349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Vlajka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</p:txBody>
      </p:sp>
      <p:sp>
        <p:nvSpPr>
          <p:cNvPr id="25" name="Obdélník 4"/>
          <p:cNvSpPr/>
          <p:nvPr/>
        </p:nvSpPr>
        <p:spPr>
          <a:xfrm>
            <a:off x="3690938" y="1437624"/>
            <a:ext cx="1762125" cy="871538"/>
          </a:xfrm>
          <a:custGeom>
            <a:avLst/>
            <a:gdLst>
              <a:gd name="connsiteX0" fmla="*/ 0 w 3829050"/>
              <a:gd name="connsiteY0" fmla="*/ 0 h 2333625"/>
              <a:gd name="connsiteX1" fmla="*/ 3829050 w 3829050"/>
              <a:gd name="connsiteY1" fmla="*/ 0 h 2333625"/>
              <a:gd name="connsiteX2" fmla="*/ 3829050 w 3829050"/>
              <a:gd name="connsiteY2" fmla="*/ 2333625 h 2333625"/>
              <a:gd name="connsiteX3" fmla="*/ 0 w 3829050"/>
              <a:gd name="connsiteY3" fmla="*/ 2333625 h 2333625"/>
              <a:gd name="connsiteX4" fmla="*/ 0 w 3829050"/>
              <a:gd name="connsiteY4" fmla="*/ 0 h 2333625"/>
              <a:gd name="connsiteX0" fmla="*/ 0 w 3829050"/>
              <a:gd name="connsiteY0" fmla="*/ 0 h 2333625"/>
              <a:gd name="connsiteX1" fmla="*/ 3829050 w 3829050"/>
              <a:gd name="connsiteY1" fmla="*/ 0 h 2333625"/>
              <a:gd name="connsiteX2" fmla="*/ 3829050 w 3829050"/>
              <a:gd name="connsiteY2" fmla="*/ 2333625 h 2333625"/>
              <a:gd name="connsiteX3" fmla="*/ 0 w 3829050"/>
              <a:gd name="connsiteY3" fmla="*/ 2333625 h 2333625"/>
              <a:gd name="connsiteX4" fmla="*/ 0 w 3829050"/>
              <a:gd name="connsiteY4" fmla="*/ 0 h 2333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9050" h="2333625">
                <a:moveTo>
                  <a:pt x="0" y="0"/>
                </a:moveTo>
                <a:lnTo>
                  <a:pt x="3829050" y="0"/>
                </a:lnTo>
                <a:lnTo>
                  <a:pt x="3829050" y="2333625"/>
                </a:lnTo>
                <a:lnTo>
                  <a:pt x="0" y="2333625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 dirty="0"/>
          </a:p>
        </p:txBody>
      </p:sp>
      <p:cxnSp>
        <p:nvCxnSpPr>
          <p:cNvPr id="27" name="Přímá spojnice 26"/>
          <p:cNvCxnSpPr/>
          <p:nvPr/>
        </p:nvCxnSpPr>
        <p:spPr>
          <a:xfrm flipH="1">
            <a:off x="4355976" y="1873393"/>
            <a:ext cx="10970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25" idx="0"/>
          </p:cNvCxnSpPr>
          <p:nvPr/>
        </p:nvCxnSpPr>
        <p:spPr>
          <a:xfrm>
            <a:off x="3690938" y="1437624"/>
            <a:ext cx="665039" cy="4357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endCxn id="25" idx="3"/>
          </p:cNvCxnSpPr>
          <p:nvPr/>
        </p:nvCxnSpPr>
        <p:spPr>
          <a:xfrm flipH="1">
            <a:off x="3690938" y="1873393"/>
            <a:ext cx="665039" cy="4357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611560" y="2679762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Státní znak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Obrázek 32" descr="http://vlastenci.cz/obr/znaky/znak_m.jpg">
            <a:hlinkClick r:id="rId3" tgtFrame="new" tooltip="&quot;Kliknutím otevřete nové okno se zvětšeným obrázkem.&quot;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2406" y="3094159"/>
            <a:ext cx="1428750" cy="12858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Volný tvar 6"/>
          <p:cNvSpPr/>
          <p:nvPr/>
        </p:nvSpPr>
        <p:spPr>
          <a:xfrm>
            <a:off x="3691890" y="1440180"/>
            <a:ext cx="662940" cy="882968"/>
          </a:xfrm>
          <a:custGeom>
            <a:avLst/>
            <a:gdLst>
              <a:gd name="connsiteX0" fmla="*/ 0 w 662940"/>
              <a:gd name="connsiteY0" fmla="*/ 0 h 1177290"/>
              <a:gd name="connsiteX1" fmla="*/ 662940 w 662940"/>
              <a:gd name="connsiteY1" fmla="*/ 582930 h 1177290"/>
              <a:gd name="connsiteX2" fmla="*/ 22860 w 662940"/>
              <a:gd name="connsiteY2" fmla="*/ 1177290 h 1177290"/>
              <a:gd name="connsiteX3" fmla="*/ 0 w 662940"/>
              <a:gd name="connsiteY3" fmla="*/ 0 h 1177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2940" h="1177290">
                <a:moveTo>
                  <a:pt x="0" y="0"/>
                </a:moveTo>
                <a:lnTo>
                  <a:pt x="662940" y="582930"/>
                </a:lnTo>
                <a:lnTo>
                  <a:pt x="22860" y="1177290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3709020" y="1444485"/>
            <a:ext cx="1760220" cy="445770"/>
          </a:xfrm>
          <a:custGeom>
            <a:avLst/>
            <a:gdLst>
              <a:gd name="connsiteX0" fmla="*/ 0 w 1760220"/>
              <a:gd name="connsiteY0" fmla="*/ 0 h 594360"/>
              <a:gd name="connsiteX1" fmla="*/ 1760220 w 1760220"/>
              <a:gd name="connsiteY1" fmla="*/ 11430 h 594360"/>
              <a:gd name="connsiteX2" fmla="*/ 1760220 w 1760220"/>
              <a:gd name="connsiteY2" fmla="*/ 582930 h 594360"/>
              <a:gd name="connsiteX3" fmla="*/ 651510 w 1760220"/>
              <a:gd name="connsiteY3" fmla="*/ 594360 h 594360"/>
              <a:gd name="connsiteX4" fmla="*/ 0 w 1760220"/>
              <a:gd name="connsiteY4" fmla="*/ 0 h 594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0220" h="594360">
                <a:moveTo>
                  <a:pt x="0" y="0"/>
                </a:moveTo>
                <a:lnTo>
                  <a:pt x="1760220" y="11430"/>
                </a:lnTo>
                <a:lnTo>
                  <a:pt x="1760220" y="582930"/>
                </a:lnTo>
                <a:lnTo>
                  <a:pt x="651510" y="59436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3714750" y="1894522"/>
            <a:ext cx="1737360" cy="437198"/>
          </a:xfrm>
          <a:custGeom>
            <a:avLst/>
            <a:gdLst>
              <a:gd name="connsiteX0" fmla="*/ 651510 w 1737360"/>
              <a:gd name="connsiteY0" fmla="*/ 0 h 582930"/>
              <a:gd name="connsiteX1" fmla="*/ 1737360 w 1737360"/>
              <a:gd name="connsiteY1" fmla="*/ 11430 h 582930"/>
              <a:gd name="connsiteX2" fmla="*/ 1737360 w 1737360"/>
              <a:gd name="connsiteY2" fmla="*/ 560070 h 582930"/>
              <a:gd name="connsiteX3" fmla="*/ 0 w 1737360"/>
              <a:gd name="connsiteY3" fmla="*/ 582930 h 582930"/>
              <a:gd name="connsiteX4" fmla="*/ 651510 w 1737360"/>
              <a:gd name="connsiteY4" fmla="*/ 0 h 582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7360" h="582930">
                <a:moveTo>
                  <a:pt x="651510" y="0"/>
                </a:moveTo>
                <a:lnTo>
                  <a:pt x="1737360" y="11430"/>
                </a:lnTo>
                <a:lnTo>
                  <a:pt x="1737360" y="560070"/>
                </a:lnTo>
                <a:lnTo>
                  <a:pt x="0" y="582930"/>
                </a:lnTo>
                <a:lnTo>
                  <a:pt x="651510" y="0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262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83518"/>
            <a:ext cx="8229600" cy="936104"/>
          </a:xfrm>
        </p:spPr>
        <p:txBody>
          <a:bodyPr>
            <a:normAutofit/>
          </a:bodyPr>
          <a:lstStyle/>
          <a:p>
            <a:pPr algn="l"/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Státní hymna</a:t>
            </a:r>
            <a:endParaRPr lang="cs-CZ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Kde domov můj,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kde domov můj.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Voda hučí po lučinách,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bory šumí po skalinách,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sadě skví se jara květ,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zemský ráj to na pohled!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to je ta krásná země,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země česká, domov můj,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země česká, domov můj!</a:t>
            </a: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26816495"/>
              </p:ext>
            </p:extLst>
          </p:nvPr>
        </p:nvGraphicFramePr>
        <p:xfrm>
          <a:off x="4572000" y="4011910"/>
          <a:ext cx="1344613" cy="514350"/>
        </p:xfrm>
        <a:graphic>
          <a:graphicData uri="http://schemas.openxmlformats.org/presentationml/2006/ole">
            <p:oleObj spid="_x0000_s1050" name="Package" showAsIcon="1" r:id="rId4" imgW="1344960" imgH="686160" progId="Package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63935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83518"/>
            <a:ext cx="8229600" cy="864096"/>
          </a:xfrm>
        </p:spPr>
        <p:txBody>
          <a:bodyPr/>
          <a:lstStyle/>
          <a:p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Části České republiky</a:t>
            </a:r>
            <a:endParaRPr lang="cs-CZ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Zástupný symbol pro obsah 3" descr="http://upload.wikimedia.org/wikipedia/commons/4/49/Morava_a_%C4%8Cesk%C3%A9_Slezsko%2C_a_odchyln%C3%A9_hranice_moravsk%C3%A9_a_%C4%8Desk%C3%A9_c%C3%ADrkevn%C3%AD_provincie.pn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259633" y="1405463"/>
            <a:ext cx="6696744" cy="291479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1835696" y="2841780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Čechy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84068" y="3313733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Morava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 rot="2691248">
            <a:off x="6235285" y="2463274"/>
            <a:ext cx="154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Slezsko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686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Povrch České republiky</a:t>
            </a:r>
            <a:endParaRPr lang="cs-CZ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Krušné hory              Krkonoše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Orlické hory              Jeseníky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Beskydy                     Šumava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Českomoravská vrchovina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Hornomoravský úval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Dolnomoravský úval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Polabí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91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http://www.dalnice-silnice.cz/mapy/mapa_a.jpg">
            <a:hlinkClick r:id="rId3" tgtFrame="_blank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2567" y="942280"/>
            <a:ext cx="7344815" cy="351039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ovéPole 1"/>
          <p:cNvSpPr txBox="1"/>
          <p:nvPr/>
        </p:nvSpPr>
        <p:spPr>
          <a:xfrm rot="19669702">
            <a:off x="1954872" y="1468781"/>
            <a:ext cx="199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Krušné hory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rot="1452077">
            <a:off x="4473637" y="1508538"/>
            <a:ext cx="1729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Krkonoše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 rot="2776459">
            <a:off x="2268392" y="3434782"/>
            <a:ext cx="983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Šumava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2595405">
            <a:off x="5055874" y="2235114"/>
            <a:ext cx="2073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Orlické hory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 rot="2008791">
            <a:off x="6467531" y="2385761"/>
            <a:ext cx="1414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Jeseníky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97134" y="2169478"/>
            <a:ext cx="1106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Polabí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 rot="18370434" flipH="1">
            <a:off x="7180637" y="3245923"/>
            <a:ext cx="1162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Beskydy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139953" y="2877392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Českomoravská vrchovina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00192" y="2957923"/>
            <a:ext cx="1565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Hornomoravský úval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652122" y="3867895"/>
            <a:ext cx="1872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Dolnomoravský úval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797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i="1" dirty="0" smtClean="0">
                <a:latin typeface="Times New Roman" pitchFamily="18" charset="0"/>
                <a:cs typeface="Times New Roman" pitchFamily="18" charset="0"/>
              </a:rPr>
              <a:t>Praha- hlavní město</a:t>
            </a:r>
            <a:endParaRPr lang="cs-CZ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sídlo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prezidenta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republiky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sídlo vlády ČR, parlamentu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mnoho státních a mezinárodních institucí a firem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významné historické památky</a:t>
            </a: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ysoké školy</a:t>
            </a: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ejvětší letiště v ČR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 čele primátor</a:t>
            </a:r>
          </a:p>
        </p:txBody>
      </p:sp>
    </p:spTree>
    <p:extLst>
      <p:ext uri="{BB962C8B-B14F-4D97-AF65-F5344CB8AC3E}">
        <p14:creationId xmlns:p14="http://schemas.microsoft.com/office/powerpoint/2010/main" xmlns="" val="136729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město </a:t>
            </a:r>
            <a:endParaRPr lang="cs-CZ" dirty="0"/>
          </a:p>
        </p:txBody>
      </p:sp>
      <p:pic>
        <p:nvPicPr>
          <p:cNvPr id="8" name="Obrázek 7" descr="http://t2.gstatic.com/images?q=tbn:ANd9GcSMIZAjb7PHG_nWS37AiKWif5jT6p2zjw3wnmWN1EbgrqfD_0c4tZJhPQY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45636"/>
            <a:ext cx="1872208" cy="972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9" descr="http://t3.gstatic.com/images?q=tbn:ANd9GcRdUOtkj0vZYIFCuiZcWKlTyc2uE3Qqf_v3pL6qMZfSOzAEVayRvuj9tCOQ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75202"/>
            <a:ext cx="2016224" cy="9023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13" descr="http://t0.gstatic.com/images?q=tbn:ANd9GcSo4Rfw0d6mdzMvqcR2MY0rCUR9T_t2KFJP-Crlj8pWCWYIDOfEXfSJIWY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19822"/>
            <a:ext cx="1656184" cy="9181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Obrázek 21" descr="http://t0.gstatic.com/images?q=tbn:ANd9GcRHoADsZoeVGUTQ0ZEdVOgjfNV9xSdtNm1JkkTsnDyrfpC47S7XRSvbwyA">
            <a:hlinkClick r:id="rId9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112699"/>
            <a:ext cx="1296144" cy="1566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Obrázek 29" descr="http://t3.gstatic.com/images?q=tbn:ANd9GcQki9FBl39xD8SKSs07oRN6WDN52OhGH6gSXjGTVnpNU7TJILMAomINx-Sb">
            <a:hlinkClick r:id="rId11"/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6156" y="3057804"/>
            <a:ext cx="1800200" cy="102611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809653" y="100557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Uveď názvy památek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424593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Národní divadlo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386789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Staroměstský orloj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868144" y="413792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Václavské náměstí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68144" y="251774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Karlův most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65624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Pražský hrad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440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0"/>
            <a:ext cx="8229600" cy="915566"/>
          </a:xfrm>
        </p:spPr>
        <p:txBody>
          <a:bodyPr/>
          <a:lstStyle/>
          <a:p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Územní rozdělení ČR</a:t>
            </a:r>
            <a:endParaRPr lang="cs-CZ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Zástupný symbol pro obsah 5" descr="mapa CR s vyznacenim kraju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275381" y="1077513"/>
            <a:ext cx="6840760" cy="32403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683568" y="802571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14 krajů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55976" y="1985088"/>
            <a:ext cx="14221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Královéhradecký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79910" y="1666089"/>
            <a:ext cx="10801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Liberecký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 rot="19559401">
            <a:off x="2620331" y="1806056"/>
            <a:ext cx="9448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Ústecký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55676" y="2253799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Karlovarský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2816957"/>
            <a:ext cx="8280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Plzeňský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92750" y="3446793"/>
            <a:ext cx="12632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Jihočeský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03845" y="2816957"/>
            <a:ext cx="12601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Středočeský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328974" y="3075176"/>
            <a:ext cx="1449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Vysočina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860033" y="2505332"/>
            <a:ext cx="10489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Pardubický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 rot="3683403">
            <a:off x="5810737" y="3025536"/>
            <a:ext cx="1621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Olomoucký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 rot="2474131">
            <a:off x="6390974" y="2692552"/>
            <a:ext cx="18048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Moravskoslezský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602632" y="3323452"/>
            <a:ext cx="18001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Zlínský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292080" y="3552981"/>
            <a:ext cx="14761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Jihomoravský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flipH="1">
            <a:off x="3203847" y="2389916"/>
            <a:ext cx="11521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Praha</a:t>
            </a:r>
            <a:endParaRPr lang="cs-CZ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650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Úkol-doplň název nejvyšší hory</a:t>
            </a:r>
            <a:endParaRPr lang="cs-CZ" cap="none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4468078"/>
              </p:ext>
            </p:extLst>
          </p:nvPr>
        </p:nvGraphicFramePr>
        <p:xfrm>
          <a:off x="899592" y="699542"/>
          <a:ext cx="6984776" cy="3500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36825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F33400-E7C1-402A-9D11-37931DDB1730}">
  <ds:schemaRefs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d19d6491-b662-4d98-996c-1e38fe9d0183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353</Words>
  <Application>Microsoft Office PowerPoint</Application>
  <PresentationFormat>Předvádění na obrazovce (16:9)</PresentationFormat>
  <Paragraphs>122</Paragraphs>
  <Slides>18</Slides>
  <Notes>14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boxed_powerpoint_16x9_2012-08</vt:lpstr>
      <vt:lpstr>Package</vt:lpstr>
      <vt:lpstr>Snímek 1</vt:lpstr>
      <vt:lpstr>Snímek 2</vt:lpstr>
      <vt:lpstr>Metodický pokyn</vt:lpstr>
      <vt:lpstr>Zdroje</vt:lpstr>
      <vt:lpstr>Naše republika</vt:lpstr>
      <vt:lpstr>Snímek 6</vt:lpstr>
      <vt:lpstr>Vladyka Čech v čele svého kmene putoval  přes hvozdy, hory a bažiny, až dorazil k hoře Říp. Oznámil svému  kmeni, že došli k cíli. „To je ona, země zaslíbená, mlékem a strdím oplývající!“ Lidé se zaradovali a v nadšení, že je konec útrapám, zvolali: „Tvým, tvým jménem nechť sluje.“ A od té doby se tomu tady říká Čechy. </vt:lpstr>
      <vt:lpstr>Poloha </vt:lpstr>
      <vt:lpstr>Sousední státy</vt:lpstr>
      <vt:lpstr>Státní symboly</vt:lpstr>
      <vt:lpstr>Státní hymna</vt:lpstr>
      <vt:lpstr>Části České republiky</vt:lpstr>
      <vt:lpstr>Povrch České republiky</vt:lpstr>
      <vt:lpstr>Snímek 14</vt:lpstr>
      <vt:lpstr>Praha- hlavní město</vt:lpstr>
      <vt:lpstr>Hlavní město </vt:lpstr>
      <vt:lpstr>Územní rozdělení ČR</vt:lpstr>
      <vt:lpstr>Úkol-doplň název nejvyšší hory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43</cp:revision>
  <dcterms:created xsi:type="dcterms:W3CDTF">2014-10-07T08:27:59Z</dcterms:created>
  <dcterms:modified xsi:type="dcterms:W3CDTF">2015-06-01T19:42:18Z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