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>
        <p:scale>
          <a:sx n="90" d="100"/>
          <a:sy n="90" d="100"/>
        </p:scale>
        <p:origin x="-528" y="-84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1.6.2015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hyperlink" Target="http://www.google.cz/url?sa=i&amp;rct=j&amp;q=&amp;esrc=s&amp;source=images&amp;cd=&amp;cad=rja&amp;uact=8&amp;ved=0CAcQjRw&amp;url=http://pixabay.com/cs/b%C3%BDk-zv%C3%AD%C5%99e-savec-ocho%C4%8Den%C3%BD-farma-46367/&amp;ei=Z-1EVabqLYbkUfyNgMAH&amp;bvm=bv.92291466,d.d2s&amp;psig=AFQjCNFxnGJSn_rWUhOUba6ImQJJXMpcgg&amp;ust=1430666960445039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7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lektricke-ohradniky.cz/pohanece-dobytka.php" TargetMode="External"/><Relationship Id="rId2" Type="http://schemas.openxmlformats.org/officeDocument/2006/relationships/hyperlink" Target="http://pixabay.com/cs/b%C3%BDk-zv%C3%AD%C5%99e-savec-ocho%C4%8Den%C3%BD-farma-46367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://skolakov.eu/cesky-jazyk/3-trida/vyjmenovana-slova-po-b/slovni-spojeni/cviceni4A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Vyjmenovaná slova po b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ZŠ Broumov, Kladská 164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Mgr. Mája Balcarová, </a:t>
            </a:r>
            <a:r>
              <a:rPr lang="cs-CZ" dirty="0" err="1" smtClean="0"/>
              <a:t>DiS</a:t>
            </a:r>
            <a:endParaRPr lang="cs-CZ" dirty="0" smtClean="0"/>
          </a:p>
          <a:p>
            <a:pPr algn="l"/>
            <a:r>
              <a:rPr lang="cs-CZ" dirty="0" smtClean="0"/>
              <a:t>Předmět: Český jazyk</a:t>
            </a:r>
          </a:p>
          <a:p>
            <a:pPr algn="l"/>
            <a:endParaRPr lang="cs-CZ" dirty="0" smtClean="0"/>
          </a:p>
          <a:p>
            <a:pPr algn="just"/>
            <a:r>
              <a:rPr lang="cs-CZ" dirty="0" smtClean="0"/>
              <a:t>Anotace: Materiál je určen pro žáky 5. ročníku základní školy praktické. Slouží                 k procvičení vyjmenovaných slov po b.</a:t>
            </a:r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Materiál hravou formou procvičuje vyjmenovaná slova po b.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Přílohy - ne</a:t>
            </a:r>
          </a:p>
          <a:p>
            <a:r>
              <a:rPr lang="cs-CZ" sz="1800" dirty="0" smtClean="0"/>
              <a:t>Žáci si zopakují hravou formou vyjmenovaná slova po b.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sz="1800" i="1" dirty="0" smtClean="0"/>
              <a:t>Dle didaktické přípravy</a:t>
            </a:r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Přečti si pozorně vyjmenovaná slova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algn="just"/>
            <a:r>
              <a:rPr lang="cs-CZ" b="1" dirty="0">
                <a:solidFill>
                  <a:prstClr val="black"/>
                </a:solidFill>
              </a:rPr>
              <a:t>být – bydlit – obyvatel – byt</a:t>
            </a:r>
          </a:p>
          <a:p>
            <a:pPr lvl="0" algn="just"/>
            <a:r>
              <a:rPr lang="cs-CZ" b="1" dirty="0">
                <a:solidFill>
                  <a:prstClr val="black"/>
                </a:solidFill>
              </a:rPr>
              <a:t>příbytek – nábytek – dobytek</a:t>
            </a:r>
          </a:p>
          <a:p>
            <a:pPr lvl="0" algn="just"/>
            <a:r>
              <a:rPr lang="cs-CZ" b="1" dirty="0">
                <a:solidFill>
                  <a:prstClr val="black"/>
                </a:solidFill>
              </a:rPr>
              <a:t>obyčejný – bystrý – bylina</a:t>
            </a:r>
          </a:p>
          <a:p>
            <a:pPr lvl="0" algn="just"/>
            <a:r>
              <a:rPr lang="cs-CZ" b="1" dirty="0">
                <a:solidFill>
                  <a:prstClr val="black"/>
                </a:solidFill>
              </a:rPr>
              <a:t>kobyla – býk - Přibyslav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994650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Doplň správné slovo do věty.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Kde          teta a </a:t>
            </a:r>
            <a:r>
              <a:rPr lang="cs-CZ" dirty="0" smtClean="0"/>
              <a:t>strýček</a:t>
            </a:r>
            <a:r>
              <a:rPr lang="cs-CZ" dirty="0"/>
              <a:t>?</a:t>
            </a:r>
          </a:p>
          <a:p>
            <a:r>
              <a:rPr lang="cs-CZ" dirty="0"/>
              <a:t>Včera jsme stěhovali    </a:t>
            </a:r>
          </a:p>
          <a:p>
            <a:r>
              <a:rPr lang="cs-CZ" dirty="0"/>
              <a:t>Vajíčko obsahuje žloutek a    </a:t>
            </a:r>
          </a:p>
          <a:p>
            <a:r>
              <a:rPr lang="cs-CZ" dirty="0"/>
              <a:t>Napoleon rozpoutal </a:t>
            </a:r>
          </a:p>
          <a:p>
            <a:r>
              <a:rPr lang="cs-CZ" dirty="0"/>
              <a:t>Slova se skládají </a:t>
            </a:r>
            <a:r>
              <a:rPr lang="cs-CZ" dirty="0" smtClean="0"/>
              <a:t>ze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9893"/>
            <a:ext cx="1377950" cy="115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5653" y="4049893"/>
            <a:ext cx="1811337" cy="85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07071" y="4075180"/>
            <a:ext cx="1328737" cy="85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4075180"/>
            <a:ext cx="1427163" cy="85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114368"/>
            <a:ext cx="1311275" cy="8588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866841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 -0.01542 C 0.05381 -0.01635 0.05763 -0.01758 0.06145 -0.01789 C 0.07291 -0.01913 0.0842 -0.01882 0.09566 -0.02036 C 0.10243 -0.02128 0.11041 -0.029 0.11718 -0.03331 C 0.12378 -0.04504 0.13194 -0.05213 0.13854 -0.06354 C 0.14114 -0.07218 0.1427 -0.08082 0.14566 -0.08914 C 0.14722 -0.10056 0.15017 -0.10765 0.15138 -0.11937 C 0.15034 -0.1604 0.15069 -0.18661 0.13715 -0.21839 C 0.13368 -0.24337 0.12361 -0.27082 0.11562 -0.29211 C 0.11059 -0.30568 0.10763 -0.32418 0.10138 -0.33529 C 0.10052 -0.33868 0.09982 -0.34238 0.09861 -0.34547 C 0.09791 -0.34732 0.09635 -0.34855 0.09566 -0.3504 C 0.09114 -0.36243 0.09427 -0.36521 0.08715 -0.37323 C 0.07916 -0.3942 0.06927 -0.4161 0.05711 -0.42906 C 0.05347 -0.43924 0.04913 -0.44325 0.04288 -0.44695 C 0.03715 -0.45651 0.03194 -0.4636 0.0243 -0.46731 C 0.01701 -0.47964 0.00746 -0.48211 -0.00139 -0.49013 C -0.01146 -0.49908 -0.00018 -0.49198 -0.01007 -0.49753 C -0.01389 -0.50463 -0.0191 -0.50617 -0.02431 -0.51018 C -0.03629 -0.51974 -0.05 -0.52591 -0.06285 -0.53054 C -0.06667 -0.53732 -0.07066 -0.53794 -0.0757 -0.54072 C -0.07969 -0.54781 -0.08299 -0.54843 -0.08855 -0.5509 C -0.09445 -0.56138 -0.10365 -0.56478 -0.11146 -0.56879 C -0.12032 -0.57341 -0.13073 -0.58267 -0.13994 -0.5839 C -0.14948 -0.58513 -0.15903 -0.58544 -0.16858 -0.58637 C -0.1757 -0.58698 -0.18282 -0.58853 -0.18994 -0.58914 C -0.20035 -0.59007 -0.21094 -0.59069 -0.22136 -0.59161 C -0.23264 -0.59655 -0.24428 -0.59655 -0.25573 -0.59901 C -0.2625 -0.60333 -0.26823 -0.59871 -0.2757 -0.60179 C -0.29028 -0.60796 -0.30434 -0.61721 -0.31858 -0.62462 C -0.32292 -0.62678 -0.32691 -0.63171 -0.33143 -0.63202 C -0.34098 -0.63294 -0.35053 -0.63387 -0.36007 -0.63479 C -0.40296 -0.63202 -0.44566 -0.62708 -0.48855 -0.62462 C -0.49254 -0.62369 -0.50105 -0.62277 -0.50573 -0.61937 C -0.51424 -0.61289 -0.51789 -0.59716 -0.52709 -0.59161 C -0.52813 -0.58976 -0.52882 -0.5876 -0.53004 -0.58637 C -0.53143 -0.58513 -0.53316 -0.58544 -0.53438 -0.5839 C -0.53803 -0.57866 -0.5382 -0.5694 -0.5415 -0.56354 C -0.54271 -0.5546 -0.54428 -0.5475 -0.54428 -0.53825 " pathEditMode="relative" rAng="0" ptsTypes="fffffffffffffff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3" y="-3096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188 -0.00555 C 0.14306 0.00648 0.16389 0.00956 0.18612 0.01234 C 0.20695 0.01111 0.23316 0.01018 0.25469 0.0071 C 0.27622 0.00401 0.29757 -0.00586 0.31893 -0.01049 C 0.33525 -0.01851 0.35521 -0.01665 0.37188 -0.0182 C 0.38837 -0.02282 0.40243 -0.03794 0.41893 -0.04102 C 0.429 -0.04287 0.44896 -0.04596 0.44896 -0.04565 C 0.46285 -0.0512 0.47639 -0.05799 0.49046 -0.06138 C 0.50643 -0.07033 0.52396 -0.07865 0.54046 -0.08421 C 0.54723 -0.09192 0.55487 -0.09778 0.56181 -0.10456 C 0.56962 -0.11227 0.57709 -0.12153 0.58473 -0.12986 C 0.58907 -0.13448 0.59323 -0.14004 0.59757 -0.14497 C 0.6 -0.14805 0.60608 -0.15021 0.60608 -0.14991 C 0.61303 -0.16163 0.60417 -0.14836 0.61476 -0.15793 C 0.62414 -0.16625 0.63108 -0.1789 0.6375 -0.1934 C 0.64184 -0.21376 0.65313 -0.23473 0.66042 -0.25169 C 0.66355 -0.2591 0.66493 -0.27329 0.66615 -0.28223 C 0.66563 -0.30321 0.66598 -0.32449 0.66476 -0.34546 C 0.66424 -0.35503 0.66146 -0.35441 0.65903 -0.36089 C 0.65174 -0.38063 0.64393 -0.409 0.63039 -0.41672 C 0.62726 -0.42042 0.62362 -0.42289 0.62049 -0.4269 C 0.61893 -0.42905 0.61789 -0.43245 0.61615 -0.4343 C 0.61268 -0.438 0.60834 -0.43892 0.60469 -0.44201 C 0.59723 -0.4562 0.57761 -0.45805 0.56754 -0.4599 C 0.55313 -0.46854 0.56042 -0.46483 0.529 -0.46483 C 0.48039 -0.46483 0.43195 -0.46329 0.38334 -0.46237 C 0.35608 -0.45897 0.33143 -0.4562 0.3033 -0.45466 C 0.27362 -0.44725 0.3099 -0.45558 0.24184 -0.44972 C 0.22952 -0.4488 0.21893 -0.43707 0.20608 -0.43707 " pathEditMode="relative" rAng="0" ptsTypes="ffffffffffffffffffffffffffffA">
                                      <p:cBhvr>
                                        <p:cTn id="10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7205" y="-2227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3 -0.01634 C 0.07951 -0.01418 0.08281 -0.01233 0.08854 -0.01141 C 0.10052 -0.00925 0.1243 -0.00616 0.1243 -0.00586 C 0.23246 -0.0074 0.27691 -0.00524 0.36007 -0.01634 C 0.37691 -0.02375 0.39427 -0.02776 0.41146 -0.03177 C 0.41719 -0.033 0.41892 -0.03454 0.4243 -0.0367 C 0.42899 -0.03855 0.43854 -0.04164 0.43854 -0.04133 C 0.45243 -0.05151 0.46944 -0.05243 0.48437 -0.05706 C 0.51267 -0.0657 0.53993 -0.0768 0.56857 -0.07988 C 0.57708 -0.08482 0.58559 -0.08636 0.59427 -0.09006 C 0.60416 -0.09438 0.61423 -0.09932 0.6243 -0.10271 C 0.63559 -0.11566 0.61927 -0.09839 0.63715 -0.11042 C 0.63837 -0.11135 0.63906 -0.11412 0.6401 -0.11536 C 0.65642 -0.13448 0.6375 -0.11073 0.65 -0.12307 C 0.6585 -0.1314 0.66337 -0.13972 0.67291 -0.14343 C 0.68403 -0.15761 0.67899 -0.15391 0.68715 -0.15854 C 0.69409 -0.16995 0.68541 -0.15484 0.69427 -0.17365 C 0.69844 -0.18229 0.70399 -0.18846 0.70868 -0.19648 C 0.71458 -0.21807 0.70729 -0.19494 0.71857 -0.21684 C 0.72187 -0.22301 0.7243 -0.23041 0.72725 -0.23719 C 0.73055 -0.24491 0.73125 -0.25447 0.73437 -0.26249 C 0.73489 -0.26681 0.73715 -0.28716 0.73715 -0.29056 C 0.73715 -0.31431 0.73698 -0.33806 0.73576 -0.3615 C 0.73403 -0.3945 0.69982 -0.39759 0.68715 -0.39975 C 0.63871 -0.39821 0.59184 -0.39882 0.54427 -0.38957 C 0.52118 -0.376 0.4967 -0.36983 0.47291 -0.3615 C 0.46614 -0.35564 0.46441 -0.35348 0.45712 -0.35657 C 0.44583 -0.35256 0.45399 -0.35626 0.44583 -0.35132 C 0.44288 -0.34947 0.43715 -0.34639 0.43715 -0.34608 " pathEditMode="relative" rAng="0" ptsTypes="ffffffffffffffffffffffffffffA">
                                      <p:cBhvr>
                                        <p:cTn id="14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3142" y="-186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413 2.88711E-6 C 0.13472 0.01172 0.19739 -0.00216 0.25833 -0.00494 C 0.28229 -0.00926 0.30573 -0.01882 0.32969 -0.02283 C 0.34167 -0.02807 0.3533 -0.03455 0.36545 -0.03794 C 0.37153 -0.04874 0.37899 -0.05151 0.38542 -0.06077 C 0.39028 -0.06755 0.39392 -0.07527 0.39983 -0.07866 C 0.40903 -0.09501 0.40364 -0.0839 0.41267 -0.10919 C 0.41354 -0.11166 0.41545 -0.1166 0.41545 -0.11629 C 0.41736 -0.12739 0.41788 -0.13356 0.42257 -0.1422 C 0.42517 -0.16688 0.42864 -0.2187 0.41684 -0.23844 C 0.41198 -0.25633 0.40469 -0.27175 0.3941 -0.27915 C 0.39028 -0.28594 0.38628 -0.28871 0.38125 -0.2918 C 0.36996 -0.30537 0.34878 -0.30321 0.33698 -0.30444 C 0.28594 -0.30321 0.24479 -0.30198 0.19687 -0.29704 C 0.16649 -0.29056 0.13594 -0.2918 0.10555 -0.28686 C 0.09444 -0.28316 0.08368 -0.27576 0.07257 -0.27144 C 0.06927 -0.26866 0.0658 -0.26743 0.06267 -0.26404 C 0.05312 -0.25355 0.06701 -0.26311 0.05555 -0.25633 C 0.04705 -0.24214 0.02951 -0.2446 0.01979 -0.24368 C 0.0184 -0.24183 0.01701 -0.23998 0.01545 -0.23844 C 0.01406 -0.2372 0.01111 -0.23597 0.01111 -0.23566 " pathEditMode="relative" rAng="0" ptsTypes="ffffffffffffffffffffA">
                                      <p:cBhvr>
                                        <p:cTn id="18" dur="2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1468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986 0.00061 C 0.1191 -0.00093 0.15434 -0.00463 0.19271 -0.01203 C 0.20608 -0.01851 0.18889 -0.0108 0.20972 -0.01728 C 0.2309 -0.02406 0.25174 -0.03609 0.27257 -0.04504 C 0.27813 -0.05028 0.28403 -0.05275 0.28976 -0.05768 C 0.30087 -0.06755 0.2875 -0.05923 0.29844 -0.06539 C 0.30816 -0.07712 0.30365 -0.07372 0.31129 -0.07804 C 0.31215 -0.07989 0.31302 -0.08174 0.31406 -0.08328 C 0.31545 -0.08514 0.31719 -0.08606 0.3184 -0.08822 C 0.31962 -0.09038 0.32014 -0.09346 0.32118 -0.09593 C 0.32205 -0.09778 0.32309 -0.09932 0.32413 -0.10087 C 0.32622 -0.11197 0.32847 -0.12246 0.32986 -0.13387 C 0.32899 -0.15916 0.33056 -0.17983 0.32257 -0.19988 C 0.32101 -0.20852 0.31927 -0.21407 0.31545 -0.22024 C 0.3092 -0.2554 0.2809 -0.26866 0.26267 -0.27113 C 0.24601 -0.27329 0.21267 -0.27607 0.21267 -0.27607 C 0.18698 -0.27514 0.16111 -0.27514 0.13542 -0.2736 C 0.12327 -0.27298 0.11163 -0.25972 0.09983 -0.25571 C 0.08629 -0.25108 0.07344 -0.24214 0.05972 -0.23813 C 0.04705 -0.22887 0.03316 -0.22548 0.01979 -0.22024 C 0.00642 -0.21499 -0.00642 -0.20821 -0.02014 -0.20512 C -0.03212 -0.19926 -0.04496 -0.1971 -0.05729 -0.19494 C -0.06962 -0.1897 -0.08212 -0.18723 -0.09444 -0.1823 C -0.10382 -0.1786 -0.11267 -0.17212 -0.1217 -0.16688 C -0.12222 -0.16348 -0.12205 -0.15947 -0.12309 -0.1567 C -0.12673 -0.14713 -0.13576 -0.15114 -0.14028 -0.14405 " pathEditMode="relative" ptsTypes="fffffffffffffffffffffffffA">
                                      <p:cBhvr>
                                        <p:cTn id="22" dur="2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Spoj obrázek s vyjmenovaným slovem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ýk                           kobyla                      dobytek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9690" y="3125383"/>
            <a:ext cx="1893669" cy="154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2873549"/>
            <a:ext cx="2046023" cy="16424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brázek 6" descr="http://pixabay.com/static/uploads/photo/2012/05/02/21/16/bull-46367_640.png">
            <a:hlinkClick r:id="rId4"/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00192" y="3125383"/>
            <a:ext cx="2493740" cy="1548000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xmlns="" val="4200482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13797 C 0.00399 -0.13982 0.00521 -0.14144 0.0059 -0.14352 C 0.0066 -0.14537 0.00642 -0.14769 0.00729 -0.14931 C 0.01493 -0.16575 0.02882 -0.16806 0.04167 -0.17223 C 0.05538 -0.1838 0.07309 -0.1838 0.08871 -0.18542 C 0.09114 -0.18612 0.09358 -0.18704 0.09601 -0.1875 C 0.09983 -0.1882 0.10364 -0.18843 0.10729 -0.18936 C 0.11285 -0.19075 0.11771 -0.19514 0.12309 -0.197 C 0.13125 -0.20394 0.1408 -0.20996 0.15017 -0.21412 C 0.15746 -0.22315 0.14774 -0.21227 0.15885 -0.21968 C 0.16198 -0.22176 0.16424 -0.22547 0.16736 -0.22732 C 0.17118 -0.2294 0.17517 -0.23056 0.17882 -0.23311 C 0.18472 -0.23727 0.19062 -0.24144 0.19601 -0.24653 C 0.19757 -0.24815 0.19861 -0.2507 0.20017 -0.25209 C 0.20139 -0.25325 0.20312 -0.25325 0.20451 -0.25417 C 0.20694 -0.25579 0.20937 -0.25764 0.21163 -0.25973 C 0.21319 -0.26135 0.21424 -0.26412 0.21597 -0.26551 C 0.21771 -0.2669 0.21979 -0.26667 0.2217 -0.26737 C 0.22847 -0.27014 0.23351 -0.27477 0.24028 -0.27686 C 0.24983 -0.28588 0.23854 -0.27616 0.25017 -0.28264 C 0.25503 -0.28542 0.25642 -0.29005 0.26163 -0.29213 C 0.26476 -0.29491 0.27031 -0.29885 0.27309 -0.30371 C 0.27517 -0.30741 0.27882 -0.31505 0.27882 -0.31505 C 0.27934 -0.3169 0.28021 -0.32084 0.28021 -0.32084 " pathEditMode="relative" ptsTypes="ffffff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12 -0.16806 C 0.00972 -0.16991 0.01545 -0.17269 0.02205 -0.175 C 0.04305 -0.18218 0.06875 -0.18843 0.0901 -0.19074 C 0.10069 -0.19514 0.09531 -0.19329 0.10642 -0.1956 C 0.11909 -0.20185 0.13333 -0.20556 0.14566 -0.2132 C 0.1533 -0.21782 0.16059 -0.2213 0.16875 -0.22338 C 0.17621 -0.22824 0.18385 -0.23195 0.19184 -0.2338 C 0.20139 -0.23866 0.21076 -0.2419 0.22048 -0.24583 C 0.23142 -0.25509 0.22517 -0.25116 0.23663 -0.25625 C 0.23802 -0.25671 0.2408 -0.2581 0.2408 -0.25787 C 0.25069 -0.26736 0.24184 -0.25949 0.25173 -0.26667 C 0.25312 -0.26782 0.2559 -0.26991 0.2559 -0.26991 " pathEditMode="relative" rAng="0" ptsTypes="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639" y="-5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78 -0.13101 C -0.00434 -0.16018 -0.00521 -0.17916 -0.0099 -0.20532 C -0.01216 -0.21782 -0.01823 -0.22824 -0.02414 -0.23773 C -0.02709 -0.24259 -0.02987 -0.24791 -0.03282 -0.253 C -0.04549 -0.27546 -0.08577 -0.28148 -0.10417 -0.28333 C -0.12934 -0.28587 -0.15348 -0.29004 -0.17865 -0.29305 C -0.18612 -0.29398 -0.19375 -0.29398 -0.20139 -0.2949 C -0.21042 -0.29583 -0.22848 -0.29861 -0.22848 -0.29861 C -0.26285 -0.30925 -0.30382 -0.30694 -0.33855 -0.3081 C -0.40955 -0.31851 -0.32136 -0.30625 -0.51702 -0.31203 C -0.53889 -0.31273 -0.56233 -0.31851 -0.58421 -0.31967 C -0.61493 -0.32546 -0.64618 -0.32708 -0.67709 -0.33101 C -0.68768 -0.33449 -0.69601 -0.33726 -0.70712 -0.33865 C -0.72032 -0.34328 -0.71459 -0.34143 -0.72414 -0.34444 C -0.72743 -0.34722 -0.73091 -0.3493 -0.73421 -0.35208 C -0.73768 -0.35509 -0.7441 -0.36157 -0.7441 -0.36157 C -0.74601 -0.36527 -0.7474 -0.36967 -0.74983 -0.37291 C -0.75087 -0.3743 -0.75191 -0.37546 -0.75278 -0.37685 C -0.75591 -0.38194 -0.75643 -0.38726 -0.7599 -0.39212 C -0.76355 -0.40694 -0.76181 -0.40671 -0.76424 -0.39583 C -0.76719 -0.38287 -0.76702 -0.38865 -0.76702 -0.3824 " pathEditMode="relative" ptsTypes="ffffffff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Spoj obrázek s vyjmenovaným slovem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ydlit                               obyvatel                       byt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71750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03848" y="2579278"/>
            <a:ext cx="2360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2526003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7553024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-4.81481E-6 C 0.02482 -0.00393 0.04947 -0.01041 0.0743 -0.01342 C 0.0842 -0.01759 0.09548 -0.01851 0.10572 -0.02106 C 0.12691 -0.03472 0.16944 -0.0412 0.19288 -0.04375 C 0.21128 -0.04907 0.22986 -0.0581 0.24861 -0.06088 C 0.25798 -0.06226 0.26805 -0.06296 0.27725 -0.06666 C 0.29809 -0.07523 0.31857 -0.0868 0.3401 -0.09143 C 0.34739 -0.09652 0.35503 -0.09699 0.36284 -0.10092 C 0.38663 -0.1125 0.41163 -0.11944 0.43576 -0.12963 C 0.45868 -0.13935 0.48142 -0.15162 0.50434 -0.16203 C 0.51562 -0.16713 0.52552 -0.17569 0.53715 -0.17916 C 0.546 -0.18495 0.55451 -0.18981 0.56423 -0.19236 C 0.57274 -0.2 0.58298 -0.20254 0.59288 -0.20578 C 0.59982 -0.21157 0.59566 -0.20879 0.60572 -0.21342 C 0.6085 -0.21481 0.61423 -0.21713 0.61423 -0.21713 C 0.62343 -0.22546 0.63385 -0.22963 0.64427 -0.23426 C 0.64531 -0.23564 0.646 -0.23726 0.64722 -0.23819 C 0.65034 -0.24074 0.65711 -0.23958 0.65711 -0.24583 " pathEditMode="relative" ptsTypes="fffffff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-2.22222E-6 C 0.00642 -0.01875 0.01094 -0.0375 0.0158 -0.05694 C 0.01771 -0.07893 0.01858 -0.08426 0.01858 -0.11227 C 0.01858 -0.12361 0.01788 -0.13518 0.01719 -0.14653 C 0.01649 -0.15787 0.01597 -0.15416 0.01285 -0.16366 C 0.00226 -0.19629 -0.01545 -0.1993 -0.03993 -0.20185 C -0.09635 -0.21643 -0.16944 -0.20694 -0.21563 -0.20741 C -0.23646 -0.2118 -0.25747 -0.21111 -0.27847 -0.21319 C -0.28628 -0.21296 -0.33038 -0.21342 -0.35 -0.20949 C -0.36372 -0.20671 -0.37552 -0.20185 -0.38993 -0.20185 " pathEditMode="relative" ptsTypes="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8.88889E-6 -2.59259E-6 C -0.00156 -0.02454 0.00139 -0.02361 -0.01285 -0.03611 C -0.01389 -0.03704 -0.01441 -0.03912 -0.01563 -0.04005 C -0.02014 -0.04306 -0.02534 -0.04352 -0.03004 -0.0456 C -0.03282 -0.04676 -0.03577 -0.04815 -0.03854 -0.04954 C -0.03993 -0.05023 -0.04289 -0.05139 -0.04289 -0.05139 C -0.04826 -0.05903 -0.06961 -0.06296 -0.07848 -0.06481 C -0.14098 -0.07824 -0.17396 -0.07685 -0.24844 -0.07801 C -0.25764 -0.0787 -0.2724 -0.07917 -0.28282 -0.08194 C -0.28959 -0.08356 -0.29601 -0.08843 -0.30278 -0.08958 C -0.31181 -0.0912 -0.33004 -0.09329 -0.33004 -0.09329 C -0.33629 -0.09606 -0.34202 -0.1 -0.34844 -0.10278 C -0.35191 -0.1044 -0.35747 -0.10532 -0.3599 -0.10856 " pathEditMode="relative" ptsTypes="fff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Spoj obrázek s vyjmenovaným slovem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ystrý                               obyčej                          Přibyslav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43758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59832" y="2598968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2575753"/>
            <a:ext cx="2143125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432825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052 -0.1588 C 0.0099 -0.16829 0.01632 -0.17986 0.02761 -0.18542 C 0.03334 -0.1882 0.0448 -0.19306 0.0448 -0.19306 C 0.05591 -0.20301 0.04757 -0.19607 0.07205 -0.20834 C 0.07639 -0.21042 0.08421 -0.21597 0.08907 -0.21783 C 0.10226 -0.22292 0.1158 -0.225 0.12917 -0.2294 C 0.14653 -0.23496 0.15712 -0.23866 0.17483 -0.24074 C 0.19011 -0.2507 0.20955 -0.24931 0.22622 -0.25209 C 0.23282 -0.25324 0.24618 -0.25602 0.24618 -0.25602 C 0.26927 -0.2544 0.2915 -0.25209 0.31476 -0.25209 " pathEditMode="relative" ptsTypes="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5313 -0.12407 C -0.04671 -0.13264 -0.04011 -0.13773 -0.03316 -0.14491 C -0.03039 -0.14768 -0.02969 -0.15092 -0.02605 -0.15254 C -0.02101 -0.15486 -0.01546 -0.15463 -0.01025 -0.15648 C 0.00156 -0.16088 0.01336 -0.16458 0.02534 -0.16782 C 0.03368 -0.17616 0.02812 -0.17245 0.03836 -0.17546 C 0.04218 -0.17662 0.04965 -0.17916 0.04965 -0.17893 C 0.05625 -0.18379 0.06284 -0.18495 0.06979 -0.18866 C 0.08211 -0.19491 0.08836 -0.19838 0.10121 -0.20023 C 0.11579 -0.20787 0.13159 -0.21088 0.14687 -0.21551 C 0.15989 -0.21944 0.17204 -0.225 0.18541 -0.22685 C 0.21701 -0.23703 0.24965 -0.23148 0.28107 -0.24398 C 0.28871 -0.24699 0.29982 -0.24699 0.30677 -0.25162 " pathEditMode="relative" rAng="0" ptsTypes="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7986" y="-6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236 -0.1706 C -0.00972 -0.20394 -0.06632 -0.20787 -0.12344 -0.21435 C -0.15087 -0.21736 -0.17882 -0.22315 -0.20625 -0.22384 C -0.24861 -0.225 -0.29097 -0.225 -0.33333 -0.2257 C -0.36007 -0.23426 -0.40382 -0.23264 -0.42778 -0.23333 C -0.46979 -0.2375 -0.50955 -0.23634 -0.55191 -0.23519 C -0.59236 -0.23009 -0.56146 -0.23333 -0.64479 -0.23333 " pathEditMode="relative" rAng="0" ptsTypes="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358" y="-3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Spoj obrázek s vyjmenovaným slovem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říbytek                       nábytek                         bylina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2571750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2562247"/>
            <a:ext cx="2124000" cy="2124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2676472"/>
            <a:ext cx="2266950" cy="2009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2885300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1.48148E-6 C -0.00173 -0.00347 -0.00416 -0.00625 -0.00572 -0.00972 C -0.00641 -0.01135 -0.00641 -0.01366 -0.00711 -0.01528 C -0.00885 -0.01922 -0.01093 -0.02292 -0.01284 -0.02685 C -0.01371 -0.02871 -0.01562 -0.03241 -0.01562 -0.03241 C -0.01926 -0.05023 -0.01371 -0.02824 -0.0243 -0.04954 C -0.03298 -0.06713 -0.04183 -0.08195 -0.05277 -0.09722 C -0.05555 -0.10116 -0.05711 -0.10672 -0.05989 -0.11065 C -0.06162 -0.1169 -0.06562 -0.12593 -0.06857 -0.13148 C -0.06909 -0.13334 -0.06926 -0.13542 -0.06996 -0.13727 C -0.07065 -0.13935 -0.07273 -0.14306 -0.07273 -0.14306 " pathEditMode="relative" ptsTypes="ffffffffffA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1337 -0.14005 C 0.00295 -0.147 0.02101 -0.14723 0.03802 -0.14954 C 0.04427 -0.15047 0.05035 -0.1507 0.0566 -0.15162 C 0.06232 -0.15255 0.07378 -0.15533 0.07378 -0.1551 C 0.0908 -0.16412 0.06823 -0.15301 0.09514 -0.16297 C 0.11389 -0.16991 0.13212 -0.17917 0.15087 -0.18588 C 0.16163 -0.19514 0.17413 -0.20024 0.18663 -0.20301 C 0.18906 -0.20417 0.19132 -0.20579 0.19375 -0.20672 C 0.19653 -0.20764 0.19948 -0.20741 0.20226 -0.20857 C 0.20538 -0.20996 0.20798 -0.21274 0.21094 -0.21436 C 0.21285 -0.21528 0.21476 -0.21551 0.21667 -0.21621 C 0.225 -0.222 0.2342 -0.22524 0.24236 -0.23149 C 0.24844 -0.23612 0.25417 -0.24213 0.26094 -0.24491 C 0.26562 -0.24908 0.27326 -0.25903 0.27812 -0.26204 " pathEditMode="relative" rAng="0" ptsTypes="fffffffffffffA">
                                      <p:cBhvr>
                                        <p:cTn id="1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4566" y="-61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642 -0.15232 C -0.00451 -0.15972 -0.0158 -0.16806 -0.02795 -0.1713 C -0.03368 -0.175 -0.0375 -0.1787 -0.04358 -0.18079 C -0.05538 -0.1956 -0.07205 -0.19375 -0.08785 -0.19607 C -0.10469 -0.19838 -0.12101 -0.20764 -0.13785 -0.20926 C -0.1493 -0.21042 -0.16076 -0.21042 -0.17222 -0.21134 C -0.17795 -0.21181 -0.18368 -0.2125 -0.18941 -0.2132 C -0.21111 -0.22037 -0.23298 -0.22199 -0.25503 -0.22662 C -0.26701 -0.22917 -0.27882 -0.23357 -0.2908 -0.23611 C -0.29601 -0.23843 -0.29358 -0.23704 -0.29792 -0.23982 " pathEditMode="relative" ptsTypes="fffffffffA">
                                      <p:cBhvr>
                                        <p:cTn id="14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b="1" dirty="0"/>
              <a:t>Přečti si text a do sešitu vypiš vyjmenovaná slova po B</a:t>
            </a:r>
            <a:r>
              <a:rPr lang="cs-CZ" b="1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lvl="0" indent="0" algn="just">
              <a:lnSpc>
                <a:spcPct val="150000"/>
              </a:lnSpc>
              <a:buNone/>
            </a:pPr>
            <a:r>
              <a:rPr lang="cs-CZ" dirty="0">
                <a:solidFill>
                  <a:prstClr val="black"/>
                </a:solidFill>
              </a:rPr>
              <a:t>Zatím bydlím s maminkou a </a:t>
            </a:r>
            <a:r>
              <a:rPr lang="cs-CZ" dirty="0" smtClean="0">
                <a:solidFill>
                  <a:prstClr val="black"/>
                </a:solidFill>
              </a:rPr>
              <a:t>tatínkem ve </a:t>
            </a:r>
            <a:r>
              <a:rPr lang="cs-CZ" dirty="0">
                <a:solidFill>
                  <a:prstClr val="black"/>
                </a:solidFill>
              </a:rPr>
              <a:t>městě, </a:t>
            </a:r>
            <a:r>
              <a:rPr lang="cs-CZ" dirty="0" smtClean="0">
                <a:solidFill>
                  <a:prstClr val="black"/>
                </a:solidFill>
              </a:rPr>
              <a:t>             v </a:t>
            </a:r>
            <a:r>
              <a:rPr lang="cs-CZ" dirty="0">
                <a:solidFill>
                  <a:prstClr val="black"/>
                </a:solidFill>
              </a:rPr>
              <a:t>panelovém domě. Máme hezký byt, ale naše město má moc obyvatel. Babička s dědou bydlí na venkově, tam se mi líbí víc. Až vyrostu, chtěl bych také bydlet </a:t>
            </a:r>
            <a:r>
              <a:rPr lang="cs-CZ" dirty="0" smtClean="0">
                <a:solidFill>
                  <a:prstClr val="black"/>
                </a:solidFill>
              </a:rPr>
              <a:t>      v </a:t>
            </a:r>
            <a:r>
              <a:rPr lang="cs-CZ" dirty="0">
                <a:solidFill>
                  <a:prstClr val="black"/>
                </a:solidFill>
              </a:rPr>
              <a:t>domku u lesa.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475656" y="1491630"/>
            <a:ext cx="1224136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5652120" y="2139702"/>
            <a:ext cx="576064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63688" y="2715766"/>
            <a:ext cx="1368152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5940152" y="2715766"/>
            <a:ext cx="792088" cy="576064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5940152" y="3363838"/>
            <a:ext cx="792088" cy="432048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596336" y="3291830"/>
            <a:ext cx="1008112" cy="504056"/>
          </a:xfrm>
          <a:prstGeom prst="ellipse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6553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Přepiš text do sešitu a doplň správně y, ý/i, 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endParaRPr lang="cs-CZ" sz="2000" dirty="0"/>
          </a:p>
          <a:p>
            <a:pPr marL="0" indent="0" algn="just">
              <a:lnSpc>
                <a:spcPct val="200000"/>
              </a:lnSpc>
              <a:buNone/>
            </a:pPr>
            <a:r>
              <a:rPr lang="cs-CZ" sz="2600" dirty="0"/>
              <a:t>Ob-</a:t>
            </a:r>
            <a:r>
              <a:rPr lang="cs-CZ" sz="2600" dirty="0" err="1"/>
              <a:t>čejný</a:t>
            </a:r>
            <a:r>
              <a:rPr lang="cs-CZ" sz="2600" dirty="0"/>
              <a:t> den, naše bab-</a:t>
            </a:r>
            <a:r>
              <a:rPr lang="cs-CZ" sz="2600" dirty="0" err="1"/>
              <a:t>čka</a:t>
            </a:r>
            <a:r>
              <a:rPr lang="cs-CZ" sz="2600" dirty="0"/>
              <a:t>, b-</a:t>
            </a:r>
            <a:r>
              <a:rPr lang="cs-CZ" sz="2600" dirty="0" err="1"/>
              <a:t>strý</a:t>
            </a:r>
            <a:r>
              <a:rPr lang="cs-CZ" sz="2600" dirty="0"/>
              <a:t> hoch, </a:t>
            </a:r>
            <a:r>
              <a:rPr lang="cs-CZ" sz="2600" dirty="0" err="1"/>
              <a:t>sb-rka</a:t>
            </a:r>
            <a:r>
              <a:rPr lang="cs-CZ" sz="2600" dirty="0"/>
              <a:t> známek, horská b-</a:t>
            </a:r>
            <a:r>
              <a:rPr lang="cs-CZ" sz="2600" dirty="0" err="1"/>
              <a:t>střina</a:t>
            </a:r>
            <a:r>
              <a:rPr lang="cs-CZ" sz="2600" dirty="0"/>
              <a:t>, staré ob-</a:t>
            </a:r>
            <a:r>
              <a:rPr lang="cs-CZ" sz="2600" dirty="0" err="1"/>
              <a:t>čeje</a:t>
            </a:r>
            <a:r>
              <a:rPr lang="cs-CZ" sz="2600" dirty="0"/>
              <a:t>, b-linkový čaj, veliká b-da,  léčivé b-liny, ob-</a:t>
            </a:r>
            <a:r>
              <a:rPr lang="cs-CZ" sz="2600" dirty="0" err="1"/>
              <a:t>čejná</a:t>
            </a:r>
            <a:r>
              <a:rPr lang="cs-CZ" sz="2600" dirty="0"/>
              <a:t> rostlina, b-</a:t>
            </a:r>
            <a:r>
              <a:rPr lang="cs-CZ" sz="2600" dirty="0" err="1"/>
              <a:t>li</a:t>
            </a:r>
            <a:r>
              <a:rPr lang="cs-CZ" sz="2600" dirty="0"/>
              <a:t> jsme se podívat na kob-</a:t>
            </a:r>
            <a:r>
              <a:rPr lang="cs-CZ" sz="2600" dirty="0" err="1"/>
              <a:t>lu</a:t>
            </a:r>
            <a:r>
              <a:rPr lang="cs-CZ" sz="2600" dirty="0"/>
              <a:t>, krávy a b-</a:t>
            </a:r>
            <a:r>
              <a:rPr lang="cs-CZ" sz="2600" dirty="0" err="1"/>
              <a:t>ci</a:t>
            </a:r>
            <a:r>
              <a:rPr lang="cs-CZ" sz="2600" dirty="0"/>
              <a:t>, </a:t>
            </a:r>
            <a:r>
              <a:rPr lang="cs-CZ" sz="2600" dirty="0" err="1"/>
              <a:t>nab-zíme</a:t>
            </a:r>
            <a:r>
              <a:rPr lang="cs-CZ" sz="2600" dirty="0"/>
              <a:t> čaj, </a:t>
            </a:r>
            <a:r>
              <a:rPr lang="cs-CZ" sz="2600" dirty="0" err="1"/>
              <a:t>zb</a:t>
            </a:r>
            <a:r>
              <a:rPr lang="cs-CZ" sz="2600" dirty="0"/>
              <a:t>-tečné obavy, b-</a:t>
            </a:r>
            <a:r>
              <a:rPr lang="cs-CZ" sz="2600" dirty="0" err="1"/>
              <a:t>lek</a:t>
            </a:r>
            <a:r>
              <a:rPr lang="cs-CZ" sz="2600" dirty="0"/>
              <a:t> z vajíčka, </a:t>
            </a:r>
            <a:r>
              <a:rPr lang="cs-CZ" sz="2600" dirty="0" smtClean="0"/>
              <a:t> b-</a:t>
            </a:r>
            <a:r>
              <a:rPr lang="cs-CZ" sz="2600" dirty="0" err="1" smtClean="0"/>
              <a:t>tost</a:t>
            </a:r>
            <a:r>
              <a:rPr lang="cs-CZ" sz="2600" dirty="0" smtClean="0"/>
              <a:t>  </a:t>
            </a:r>
            <a:r>
              <a:rPr lang="cs-CZ" sz="2600" dirty="0"/>
              <a:t>z vesmíru, práskal b-čem, slunný b-t, paní b-</a:t>
            </a:r>
            <a:r>
              <a:rPr lang="cs-CZ" sz="2600" dirty="0" err="1"/>
              <a:t>tná</a:t>
            </a:r>
            <a:r>
              <a:rPr lang="cs-CZ" sz="2600" dirty="0"/>
              <a:t>, rychle </a:t>
            </a:r>
            <a:r>
              <a:rPr lang="cs-CZ" sz="2600" dirty="0" err="1"/>
              <a:t>nab</a:t>
            </a:r>
            <a:r>
              <a:rPr lang="cs-CZ" sz="2600" dirty="0"/>
              <a:t>-l majetku, b-</a:t>
            </a:r>
            <a:r>
              <a:rPr lang="cs-CZ" sz="2600" dirty="0" err="1"/>
              <a:t>cí</a:t>
            </a:r>
            <a:r>
              <a:rPr lang="cs-CZ" sz="2600" dirty="0"/>
              <a:t> hodiny.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27584" y="156363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5816" y="1563638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3888" y="156363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932040" y="1611499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7236296" y="1588457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35218" y="213970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475656" y="212796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598037" y="2139702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932040" y="213970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724128" y="213970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479031" y="2170109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1720" y="264375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393581" y="2643758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ý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11960" y="266581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614309" y="2665817"/>
            <a:ext cx="2542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091759" y="2665817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í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42852" y="321982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3301215" y="324220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839674" y="3263616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5776193" y="3219822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395119" y="3196324"/>
            <a:ext cx="2888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y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42852" y="3795886"/>
            <a:ext cx="23756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222174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400" dirty="0" smtClean="0"/>
              <a:t>Textové zdroje</a:t>
            </a:r>
          </a:p>
          <a:p>
            <a:pPr marL="0" indent="0">
              <a:buNone/>
            </a:pPr>
            <a:r>
              <a:rPr lang="cs-CZ" sz="1400" dirty="0" smtClean="0"/>
              <a:t>Český jazyk – učebnice pro  5. ročník. 3. vydání. Praha: Septima 2004. ISBN 80-7216-196-2.</a:t>
            </a:r>
          </a:p>
          <a:p>
            <a:pPr marL="0" indent="0">
              <a:buNone/>
            </a:pPr>
            <a:r>
              <a:rPr lang="cs-CZ" sz="1400" dirty="0" smtClean="0"/>
              <a:t>Obrázkové zdroje</a:t>
            </a:r>
          </a:p>
          <a:p>
            <a:pPr marL="0" indent="0">
              <a:buNone/>
            </a:pPr>
            <a:r>
              <a:rPr lang="cs-CZ" sz="1400" dirty="0">
                <a:hlinkClick r:id="rId2"/>
              </a:rPr>
              <a:t>http://pixabay.com/cs/b%C3%BDk-zv%C3%AD%C5%99e-savec-ocho%C4%8Den%C3%BD-farma-46367</a:t>
            </a:r>
            <a:r>
              <a:rPr lang="cs-CZ" sz="1400" dirty="0" smtClean="0">
                <a:hlinkClick r:id="rId2"/>
              </a:rPr>
              <a:t>/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www.elektricke-ohradniky.cz/pohanece-dobytka.php</a:t>
            </a:r>
            <a:endParaRPr lang="cs-CZ" sz="1400" dirty="0" smtClean="0"/>
          </a:p>
          <a:p>
            <a:pPr marL="0" indent="0">
              <a:buNone/>
            </a:pPr>
            <a:r>
              <a:rPr lang="cs-CZ" sz="1400" dirty="0"/>
              <a:t>https://www.google.cz/</a:t>
            </a:r>
            <a:r>
              <a:rPr lang="cs-CZ" sz="1400" dirty="0" err="1"/>
              <a:t>search?hl</a:t>
            </a:r>
            <a:r>
              <a:rPr lang="cs-CZ" sz="1400" dirty="0"/>
              <a:t>=</a:t>
            </a:r>
            <a:r>
              <a:rPr lang="cs-CZ" sz="1400" dirty="0" err="1"/>
              <a:t>cs&amp;site</a:t>
            </a:r>
            <a:r>
              <a:rPr lang="cs-CZ" sz="1400" dirty="0"/>
              <a:t>=</a:t>
            </a:r>
            <a:r>
              <a:rPr lang="cs-CZ" sz="1400" dirty="0" err="1"/>
              <a:t>imghp&amp;tbm</a:t>
            </a:r>
            <a:r>
              <a:rPr lang="cs-CZ" sz="1400" dirty="0"/>
              <a:t>=</a:t>
            </a:r>
            <a:r>
              <a:rPr lang="cs-CZ" sz="1400" dirty="0" err="1"/>
              <a:t>isch&amp;source</a:t>
            </a:r>
            <a:r>
              <a:rPr lang="cs-CZ" sz="1400" dirty="0"/>
              <a:t>=</a:t>
            </a:r>
            <a:r>
              <a:rPr lang="cs-CZ" sz="1400" dirty="0" err="1"/>
              <a:t>hp&amp;biw</a:t>
            </a:r>
            <a:r>
              <a:rPr lang="cs-CZ" sz="1400" dirty="0"/>
              <a:t>=1024&amp;bih=564&amp;q=b%C3%BDk&amp;oq=b%C3%BDk&amp;gs_l=img.1.0.0l10.6032.6728.0.9035.3.3.0.0.0.0.308.750.2-2j1.3.0.msedr...0...1ac.1.64.img..0.3.740.7xhp0epA0A8#hl=</a:t>
            </a:r>
            <a:r>
              <a:rPr lang="cs-CZ" sz="1400" dirty="0" err="1"/>
              <a:t>cs&amp;tbm</a:t>
            </a:r>
            <a:r>
              <a:rPr lang="cs-CZ" sz="1400" dirty="0"/>
              <a:t>=</a:t>
            </a:r>
            <a:r>
              <a:rPr lang="cs-CZ" sz="1400" dirty="0" err="1"/>
              <a:t>isch&amp;q</a:t>
            </a:r>
            <a:r>
              <a:rPr lang="cs-CZ" sz="1400" dirty="0"/>
              <a:t>=k%C5%AF%C5%88+animace&amp;revid=598726966&amp;imgrc=l-E7i--</a:t>
            </a:r>
            <a:r>
              <a:rPr lang="cs-CZ" sz="1400" dirty="0" smtClean="0"/>
              <a:t>sh-HFJM%253A%3Bqjjho78kA732AM%3Bhttp%253A%252F%252Fwww.pejskoveahafani.estranky.cz%252Fimg%252Fmid%252F207%252Fkun.gif.jpg%3Bhttp%253A%252F%252Fwww.pejskoveahafani.estranky.cz%252Ffotoalbum%252Fanimace-koni%252Fanimace-koni%252Fkun.gif.html%3B460%3B343</a:t>
            </a:r>
          </a:p>
          <a:p>
            <a:pPr marL="0" indent="0">
              <a:buNone/>
            </a:pPr>
            <a:endParaRPr lang="cs-CZ" sz="1200" dirty="0" smtClean="0"/>
          </a:p>
          <a:p>
            <a:pPr marL="0" indent="0">
              <a:buNone/>
            </a:pPr>
            <a:endParaRPr lang="cs-CZ" sz="12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61057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skolakov.eu/cesky-jazyk/3-trida/vyjmenovana-slova-po-b/slovni-spojeni/cviceni4A.htm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https://www.google.cz/</a:t>
            </a:r>
            <a:r>
              <a:rPr lang="cs-CZ" dirty="0" err="1"/>
              <a:t>search?hl</a:t>
            </a:r>
            <a:r>
              <a:rPr lang="cs-CZ" dirty="0"/>
              <a:t>=</a:t>
            </a:r>
            <a:r>
              <a:rPr lang="cs-CZ" dirty="0" err="1"/>
              <a:t>cs&amp;site</a:t>
            </a:r>
            <a:r>
              <a:rPr lang="cs-CZ" dirty="0"/>
              <a:t>=</a:t>
            </a:r>
            <a:r>
              <a:rPr lang="cs-CZ" dirty="0" err="1"/>
              <a:t>imghp&amp;tbm</a:t>
            </a:r>
            <a:r>
              <a:rPr lang="cs-CZ" dirty="0"/>
              <a:t>=</a:t>
            </a:r>
            <a:r>
              <a:rPr lang="cs-CZ" dirty="0" err="1"/>
              <a:t>isch&amp;source</a:t>
            </a:r>
            <a:r>
              <a:rPr lang="cs-CZ" dirty="0"/>
              <a:t>=</a:t>
            </a:r>
            <a:r>
              <a:rPr lang="cs-CZ" dirty="0" err="1"/>
              <a:t>hp&amp;biw</a:t>
            </a:r>
            <a:r>
              <a:rPr lang="cs-CZ" dirty="0"/>
              <a:t>=1024&amp;bih=564&amp;q=b%C3%BDk&amp;oq=b%C3%BDk&amp;gs_l=img.1.0.0l10.6032.6728.0.9035.3.3.0.0.0.0.308.750.2-2j1.3.0.msedr...0...1ac.1.64.img..0.3.740.7xhp0epA0A8#hl=</a:t>
            </a:r>
            <a:r>
              <a:rPr lang="cs-CZ" dirty="0" err="1"/>
              <a:t>cs&amp;tbm</a:t>
            </a:r>
            <a:r>
              <a:rPr lang="cs-CZ" dirty="0"/>
              <a:t>=</a:t>
            </a:r>
            <a:r>
              <a:rPr lang="cs-CZ" dirty="0" err="1"/>
              <a:t>isch&amp;q</a:t>
            </a:r>
            <a:r>
              <a:rPr lang="cs-CZ" dirty="0"/>
              <a:t>=</a:t>
            </a:r>
            <a:r>
              <a:rPr lang="cs-CZ" dirty="0" err="1"/>
              <a:t>bydlit&amp;imgrc</a:t>
            </a:r>
            <a:r>
              <a:rPr lang="cs-CZ" dirty="0"/>
              <a:t>=yHGosoUJ4XgFsM%253A%3BCnPu4d6cEx4oEM%3Bhttp%253A%252F%252Fimg5.rajce.idnes.cz%252Fd0502%252F4%252F4634%252F4634048_8a4a507351cc2fc44dc57b85b359dc4b%252Fimages%252FBYDLIT.jpg%3Bhttp%253A%252F%252Fskolicka6.rajce.idnes.cz%252FVYJMENOVANA_SLOVA%252F%253Forder%253Dcreate%2526src%253D1%3B500%3B450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24902333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1" ma:contentTypeDescription="Vytvoří nový dokument" ma:contentTypeScope="" ma:versionID="0f71cd1b7ca38315f7d305545b15fb92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c7d50061927b9b77762b595bd42e59e9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42F33400-E7C1-402A-9D11-37931DDB1730}">
  <ds:schemaRefs>
    <ds:schemaRef ds:uri="http://purl.org/dc/elements/1.1/"/>
    <ds:schemaRef ds:uri="http://schemas.microsoft.com/office/2006/metadata/properties"/>
    <ds:schemaRef ds:uri="http://purl.org/dc/terms/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3A7043CA-DE95-4BE6-BD7E-E6ADDDF1612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184</TotalTime>
  <Words>402</Words>
  <Application>Microsoft Office PowerPoint</Application>
  <PresentationFormat>Předvádění na obrazovce (16:9)</PresentationFormat>
  <Paragraphs>74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boxed_powerpoint_16x9_2012-08</vt:lpstr>
      <vt:lpstr>  Dotkněte se inovací CZ.1.07/1.3.00/51.0024  </vt:lpstr>
      <vt:lpstr>Snímek 2</vt:lpstr>
      <vt:lpstr>Metodický pokyn</vt:lpstr>
      <vt:lpstr>Přečti si pozorně vyjmenovaná slova</vt:lpstr>
      <vt:lpstr>Doplň správné slovo do věty.</vt:lpstr>
      <vt:lpstr>Spoj obrázek s vyjmenovaným slovem</vt:lpstr>
      <vt:lpstr>Spoj obrázek s vyjmenovaným slovem</vt:lpstr>
      <vt:lpstr>Spoj obrázek s vyjmenovaným slovem</vt:lpstr>
      <vt:lpstr>Spoj obrázek s vyjmenovaným slovem</vt:lpstr>
      <vt:lpstr>Přečti si text a do sešitu vypiš vyjmenovaná slova po B.</vt:lpstr>
      <vt:lpstr>Přepiš text do sešitu a doplň správně y, ý/i, í</vt:lpstr>
      <vt:lpstr>Použité zdroje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31</cp:revision>
  <dcterms:created xsi:type="dcterms:W3CDTF">2014-10-07T08:27:59Z</dcterms:created>
  <dcterms:modified xsi:type="dcterms:W3CDTF">2015-06-01T16:31:36Z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