
<file path=[Content_Types].xml><?xml version="1.0" encoding="utf-8"?>
<Types xmlns="http://schemas.openxmlformats.org/package/2006/content-types"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8"/>
  </p:notesMasterIdLst>
  <p:sldIdLst>
    <p:sldId id="310" r:id="rId5"/>
    <p:sldId id="326" r:id="rId6"/>
    <p:sldId id="325" r:id="rId7"/>
    <p:sldId id="327" r:id="rId8"/>
    <p:sldId id="331" r:id="rId9"/>
    <p:sldId id="328" r:id="rId10"/>
    <p:sldId id="330" r:id="rId11"/>
    <p:sldId id="332" r:id="rId12"/>
    <p:sldId id="333" r:id="rId13"/>
    <p:sldId id="334" r:id="rId14"/>
    <p:sldId id="335" r:id="rId15"/>
    <p:sldId id="336" r:id="rId16"/>
    <p:sldId id="324" r:id="rId17"/>
  </p:sldIdLst>
  <p:sldSz cx="9144000" cy="5143500" type="screen16x9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Střední styl 1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61" autoAdjust="0"/>
    <p:restoredTop sz="96774" autoAdjust="0"/>
  </p:normalViewPr>
  <p:slideViewPr>
    <p:cSldViewPr>
      <p:cViewPr varScale="1">
        <p:scale>
          <a:sx n="105" d="100"/>
          <a:sy n="105" d="100"/>
        </p:scale>
        <p:origin x="-78" y="-510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-1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101" d="100"/>
          <a:sy n="101" d="100"/>
        </p:scale>
        <p:origin x="2670" y="72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8835A4-60F7-44ED-8EFD-BEEA171BCEF9}" type="datetimeFigureOut">
              <a:rPr lang="cs-CZ" smtClean="0"/>
              <a:pPr/>
              <a:t>1.6.2015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B72D31-BA1C-4AC9-9613-9D2BCD5B9C2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443126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664101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74105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667451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347613"/>
            <a:ext cx="4038600" cy="324700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347613"/>
            <a:ext cx="4038600" cy="324700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577709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47614"/>
            <a:ext cx="4040188" cy="576064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1923678"/>
            <a:ext cx="4040188" cy="267094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347614"/>
            <a:ext cx="4041775" cy="576064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1923678"/>
            <a:ext cx="4041775" cy="267094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9385908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6712517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9676856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843558"/>
            <a:ext cx="3008313" cy="57606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843557"/>
            <a:ext cx="5111750" cy="375106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419621"/>
            <a:ext cx="3008313" cy="317500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8146316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843558"/>
            <a:ext cx="5486400" cy="270212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524709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530883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843557"/>
            <a:ext cx="2057400" cy="375106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843557"/>
            <a:ext cx="6019800" cy="375106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3190955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8A3A43DF-04A3-4662-88CA-28FDED1CFC09}" type="datetimeFigureOut">
              <a:rPr lang="cs-CZ" smtClean="0"/>
              <a:pPr/>
              <a:t>1.6.2015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800198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18" Type="http://schemas.openxmlformats.org/officeDocument/2006/relationships/image" Target="../media/image5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6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3"/>
          <p:cNvGrpSpPr/>
          <p:nvPr/>
        </p:nvGrpSpPr>
        <p:grpSpPr>
          <a:xfrm>
            <a:off x="0" y="3284537"/>
            <a:ext cx="9144000" cy="1858963"/>
            <a:chOff x="0" y="3284537"/>
            <a:chExt cx="9144000" cy="1858963"/>
          </a:xfrm>
        </p:grpSpPr>
        <p:pic>
          <p:nvPicPr>
            <p:cNvPr id="1027" name="Picture 3"/>
            <p:cNvPicPr>
              <a:picLocks noChangeAspect="1" noChangeArrowheads="1"/>
            </p:cNvPicPr>
            <p:nvPr userDrawn="1"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284537"/>
              <a:ext cx="9144000" cy="18589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grpSp>
          <p:nvGrpSpPr>
            <p:cNvPr id="11" name="Skupina 10"/>
            <p:cNvGrpSpPr>
              <a:grpSpLocks noChangeAspect="1"/>
            </p:cNvGrpSpPr>
            <p:nvPr userDrawn="1"/>
          </p:nvGrpSpPr>
          <p:grpSpPr>
            <a:xfrm>
              <a:off x="35536" y="4300030"/>
              <a:ext cx="720000" cy="792000"/>
              <a:chOff x="23056" y="6093296"/>
              <a:chExt cx="720000" cy="792000"/>
            </a:xfrm>
          </p:grpSpPr>
          <p:sp>
            <p:nvSpPr>
              <p:cNvPr id="15" name="Zaoblený obdélník 14"/>
              <p:cNvSpPr/>
              <p:nvPr userDrawn="1"/>
            </p:nvSpPr>
            <p:spPr>
              <a:xfrm>
                <a:off x="23056" y="6093296"/>
                <a:ext cx="720000" cy="792000"/>
              </a:xfrm>
              <a:prstGeom prst="roundRect">
                <a:avLst/>
              </a:prstGeom>
              <a:ln>
                <a:noFill/>
              </a:ln>
              <a:effectLst>
                <a:softEdge rad="31750"/>
              </a:effectLst>
            </p:spPr>
            <p:style>
              <a:lnRef idx="2">
                <a:schemeClr val="accent5"/>
              </a:lnRef>
              <a:fillRef idx="1">
                <a:schemeClr val="lt1"/>
              </a:fillRef>
              <a:effectRef idx="0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pic>
            <p:nvPicPr>
              <p:cNvPr id="16" name="Picture 12"/>
              <p:cNvPicPr>
                <a:picLocks noChangeAspect="1" noChangeArrowheads="1"/>
              </p:cNvPicPr>
              <p:nvPr userDrawn="1"/>
            </p:nvPicPr>
            <p:blipFill>
              <a:blip r:embed="rId1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0861" y="6201296"/>
                <a:ext cx="624390" cy="5760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858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0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88965" y="201165"/>
            <a:ext cx="1862069" cy="5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419623"/>
            <a:ext cx="8229600" cy="3175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67544" y="843558"/>
            <a:ext cx="8229600" cy="459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12" name="Obrázek 11"/>
          <p:cNvPicPr/>
          <p:nvPr userDrawn="1"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43420"/>
            <a:ext cx="2776686" cy="563416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884368" y="4417415"/>
            <a:ext cx="1078260" cy="566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747233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tabLst>
          <a:tab pos="1790700" algn="l"/>
        </a:tabLst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203598"/>
            <a:ext cx="6858000" cy="1428874"/>
          </a:xfrm>
        </p:spPr>
        <p:txBody>
          <a:bodyPr/>
          <a:lstStyle/>
          <a:p>
            <a:r>
              <a:rPr lang="cs-CZ" sz="1600" smtClean="0"/>
              <a:t/>
            </a:r>
            <a:br>
              <a:rPr lang="cs-CZ" sz="1600" smtClean="0"/>
            </a:br>
            <a:r>
              <a:rPr lang="cs-CZ" sz="1600" smtClean="0"/>
              <a:t/>
            </a:r>
            <a:br>
              <a:rPr lang="cs-CZ" sz="1600" smtClean="0"/>
            </a:br>
            <a:r>
              <a:rPr lang="cs-CZ" sz="1600" smtClean="0"/>
              <a:t>Dotkněte se inovací</a:t>
            </a:r>
            <a:br>
              <a:rPr lang="cs-CZ" sz="1600" smtClean="0"/>
            </a:br>
            <a:r>
              <a:rPr lang="cs-CZ" sz="1600" smtClean="0"/>
              <a:t>CZ.1.07/1.3.00/51.0024</a:t>
            </a:r>
            <a:r>
              <a:rPr lang="cs-CZ" sz="2000" smtClean="0"/>
              <a:t/>
            </a:r>
            <a:br>
              <a:rPr lang="cs-CZ" sz="2000" smtClean="0"/>
            </a:br>
            <a:r>
              <a:rPr lang="cs-CZ" smtClean="0"/>
              <a:t/>
            </a:r>
            <a:br>
              <a:rPr lang="cs-CZ" smtClean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59632" y="1275606"/>
            <a:ext cx="6858000" cy="2235696"/>
          </a:xfrm>
          <a:solidFill>
            <a:schemeClr val="accent2"/>
          </a:solidFill>
        </p:spPr>
        <p:txBody>
          <a:bodyPr>
            <a:normAutofit/>
          </a:bodyPr>
          <a:lstStyle/>
          <a:p>
            <a:r>
              <a:rPr lang="cs-CZ" sz="2800" b="1" dirty="0" smtClean="0"/>
              <a:t>Sčítání a odčítání v oboru do 1000</a:t>
            </a:r>
          </a:p>
        </p:txBody>
      </p:sp>
    </p:spTree>
    <p:extLst>
      <p:ext uri="{BB962C8B-B14F-4D97-AF65-F5344CB8AC3E}">
        <p14:creationId xmlns:p14="http://schemas.microsoft.com/office/powerpoint/2010/main" xmlns="" val="11314455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1302558"/>
            <a:ext cx="8208912" cy="3573448"/>
          </a:xfrm>
        </p:spPr>
        <p:txBody>
          <a:bodyPr>
            <a:normAutofit/>
          </a:bodyPr>
          <a:lstStyle/>
          <a:p>
            <a:pPr algn="l"/>
            <a:r>
              <a:rPr lang="cs-CZ" dirty="0" smtClean="0"/>
              <a:t>Škola:           Základní škola Kladská 164 , Broumov</a:t>
            </a:r>
          </a:p>
          <a:p>
            <a:pPr algn="l"/>
            <a:r>
              <a:rPr lang="cs-CZ" dirty="0" smtClean="0"/>
              <a:t>Autor</a:t>
            </a:r>
            <a:r>
              <a:rPr lang="cs-CZ" dirty="0"/>
              <a:t>: </a:t>
            </a:r>
            <a:r>
              <a:rPr lang="cs-CZ" dirty="0" smtClean="0"/>
              <a:t>         Bohumil </a:t>
            </a:r>
            <a:r>
              <a:rPr lang="cs-CZ" dirty="0" err="1" smtClean="0"/>
              <a:t>Šmegr</a:t>
            </a:r>
            <a:endParaRPr lang="cs-CZ" dirty="0" smtClean="0"/>
          </a:p>
          <a:p>
            <a:pPr algn="l"/>
            <a:r>
              <a:rPr lang="cs-CZ" dirty="0" smtClean="0"/>
              <a:t>Předmět:     </a:t>
            </a:r>
            <a:r>
              <a:rPr lang="cs-CZ" dirty="0" err="1" smtClean="0"/>
              <a:t>Matemetika</a:t>
            </a:r>
            <a:endParaRPr lang="cs-CZ" dirty="0" smtClean="0"/>
          </a:p>
          <a:p>
            <a:pPr algn="l"/>
            <a:r>
              <a:rPr lang="cs-CZ" dirty="0" smtClean="0"/>
              <a:t> </a:t>
            </a:r>
          </a:p>
          <a:p>
            <a:pPr algn="l"/>
            <a:r>
              <a:rPr lang="cs-CZ" dirty="0" smtClean="0"/>
              <a:t>Anotace:     Sčítání a odčítání v oboru do 1000.</a:t>
            </a:r>
          </a:p>
          <a:p>
            <a:pPr algn="l"/>
            <a:endParaRPr lang="cs-CZ" dirty="0" smtClean="0"/>
          </a:p>
          <a:p>
            <a:pPr algn="l"/>
            <a:endParaRPr lang="cs-CZ" dirty="0" smtClean="0"/>
          </a:p>
          <a:p>
            <a:pPr algn="l"/>
            <a:endParaRPr lang="cs-CZ" dirty="0"/>
          </a:p>
          <a:p>
            <a:pPr algn="l"/>
            <a:r>
              <a:rPr lang="cs-CZ" dirty="0" smtClean="0"/>
              <a:t>Materiál </a:t>
            </a:r>
            <a:r>
              <a:rPr lang="cs-CZ" dirty="0"/>
              <a:t>je zpracován v rámci projektu </a:t>
            </a:r>
            <a:r>
              <a:rPr lang="cs-CZ" dirty="0" smtClean="0"/>
              <a:t>Dotkněte se inovací CZ.1.07/1.3.00/51.0024 </a:t>
            </a:r>
            <a:endParaRPr lang="cs-CZ" dirty="0"/>
          </a:p>
          <a:p>
            <a:pPr algn="l"/>
            <a:endParaRPr lang="cs-CZ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683568" y="843558"/>
            <a:ext cx="8013576" cy="4590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tabLst>
                <a:tab pos="1790700" algn="l"/>
              </a:tabLst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200" b="1" dirty="0" smtClean="0"/>
              <a:t>Základní informace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xmlns="" val="39610559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/>
              <a:t>Metodický pokyn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800" dirty="0" smtClean="0"/>
              <a:t>Popis práce s materiálem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i="1" dirty="0" smtClean="0"/>
              <a:t>Materiál je určen pro práci s interaktivní tabulí a tablety</a:t>
            </a:r>
            <a:endParaRPr lang="cs-CZ" sz="1800" i="1" dirty="0"/>
          </a:p>
          <a:p>
            <a:r>
              <a:rPr lang="cs-CZ" sz="1800" dirty="0" smtClean="0"/>
              <a:t>Přílohy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i="1" dirty="0" smtClean="0"/>
              <a:t>Didaktická příprava XXXXXXX</a:t>
            </a:r>
            <a:endParaRPr lang="cs-CZ" sz="1800" i="1" dirty="0"/>
          </a:p>
          <a:p>
            <a:r>
              <a:rPr lang="cs-CZ" sz="1800" dirty="0" smtClean="0"/>
              <a:t>Očekávání a cíle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i="1" dirty="0" smtClean="0"/>
              <a:t>Dle didaktické přípravy</a:t>
            </a:r>
            <a:endParaRPr lang="cs-CZ" sz="1800" i="1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526475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Nadpis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PORADÍŠ SI S PENĚZI?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l"/>
            <a:r>
              <a:rPr lang="cs-CZ" sz="2000" dirty="0" smtClean="0"/>
              <a:t>MAMINKA ZAPLATILA V OBCHODĚ NÁKUP ZA 950 KČ. Z TOHO MASO</a:t>
            </a:r>
          </a:p>
          <a:p>
            <a:pPr algn="l"/>
            <a:r>
              <a:rPr lang="cs-CZ" sz="2000" dirty="0" smtClean="0"/>
              <a:t>STÁLO 200 KČ.</a:t>
            </a:r>
          </a:p>
          <a:p>
            <a:pPr algn="l"/>
            <a:r>
              <a:rPr lang="cs-CZ" sz="2000" dirty="0" smtClean="0"/>
              <a:t>MOUKA,MÁSLO, OVOCE STÁLO 160 KČ.</a:t>
            </a:r>
          </a:p>
          <a:p>
            <a:pPr algn="l"/>
            <a:r>
              <a:rPr lang="cs-CZ" sz="2000" dirty="0" smtClean="0"/>
              <a:t>KOLIK ZBYLO MAMINCE PENĚZ?</a:t>
            </a:r>
          </a:p>
          <a:p>
            <a:pPr algn="l"/>
            <a:r>
              <a:rPr lang="cs-CZ" sz="2000" dirty="0" smtClean="0"/>
              <a:t>                         </a:t>
            </a:r>
          </a:p>
          <a:p>
            <a:pPr algn="l"/>
            <a:r>
              <a:rPr lang="cs-CZ" sz="2000" dirty="0"/>
              <a:t> </a:t>
            </a:r>
            <a:r>
              <a:rPr lang="cs-CZ" sz="2000" dirty="0" smtClean="0"/>
              <a:t>                        MAMINKA…………………………950 KČ.</a:t>
            </a:r>
          </a:p>
          <a:p>
            <a:pPr algn="l"/>
            <a:r>
              <a:rPr lang="cs-CZ" sz="2000" dirty="0"/>
              <a:t> </a:t>
            </a:r>
            <a:r>
              <a:rPr lang="cs-CZ" sz="2000" dirty="0" smtClean="0"/>
              <a:t>                         MASO……………………………….200 KČ</a:t>
            </a:r>
          </a:p>
          <a:p>
            <a:pPr algn="l"/>
            <a:r>
              <a:rPr lang="cs-CZ" sz="2000" dirty="0"/>
              <a:t> </a:t>
            </a:r>
            <a:r>
              <a:rPr lang="cs-CZ" sz="2000" dirty="0" smtClean="0"/>
              <a:t>                         OSTATNÍ……………………………160 KČ</a:t>
            </a:r>
            <a:endParaRPr lang="cs-CZ" sz="2000" dirty="0"/>
          </a:p>
          <a:p>
            <a:pPr algn="l"/>
            <a:r>
              <a:rPr lang="cs-CZ" sz="2000" dirty="0" smtClean="0"/>
              <a:t>ODPOVĚĎ: MAMINCE ZBYLO V PENĚŽENCE…………………………………KČ.</a:t>
            </a:r>
          </a:p>
          <a:p>
            <a:pPr algn="l"/>
            <a:endParaRPr lang="cs-CZ" sz="2000" dirty="0"/>
          </a:p>
          <a:p>
            <a:pPr marL="0" indent="0" algn="l">
              <a:buNone/>
            </a:pPr>
            <a:endParaRPr lang="cs-CZ" dirty="0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798204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Nadpis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2000" dirty="0" smtClean="0"/>
              <a:t>ODČÍTEJ A SPRÁVNĚ DOPLŇ VÝSLEDKY</a:t>
            </a:r>
            <a:endParaRPr lang="cs-CZ" sz="2000" dirty="0"/>
          </a:p>
        </p:txBody>
      </p:sp>
      <p:sp>
        <p:nvSpPr>
          <p:cNvPr id="11" name="Zástupný symbol pro obsah 10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261- 30  =                                               760- 90 =</a:t>
            </a:r>
          </a:p>
          <a:p>
            <a:r>
              <a:rPr lang="cs-CZ" sz="2000" dirty="0" smtClean="0"/>
              <a:t>192-  52 =                                                520- 40 =</a:t>
            </a:r>
          </a:p>
          <a:p>
            <a:r>
              <a:rPr lang="cs-CZ" sz="2000" dirty="0" smtClean="0"/>
              <a:t>620-  40 =                                                860- 90 =</a:t>
            </a:r>
          </a:p>
          <a:p>
            <a:r>
              <a:rPr lang="cs-CZ" sz="2000" dirty="0" smtClean="0"/>
              <a:t>940- 70  =                                                290- 50 =</a:t>
            </a:r>
          </a:p>
          <a:p>
            <a:r>
              <a:rPr lang="cs-CZ" sz="2000" dirty="0" smtClean="0"/>
              <a:t>690- 30  =                                                440- 60 =</a:t>
            </a:r>
            <a:endParaRPr lang="cs-CZ" sz="2000" dirty="0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343811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2000" b="1" dirty="0" smtClean="0"/>
              <a:t>DOPLŇ SPRÁVNÉ VÝSLEDKY</a:t>
            </a:r>
            <a:endParaRPr lang="cs-CZ" sz="2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522+300=                             35+  81=</a:t>
            </a:r>
          </a:p>
          <a:p>
            <a:r>
              <a:rPr lang="cs-CZ" dirty="0" smtClean="0"/>
              <a:t>481+   30=                             41+  92=</a:t>
            </a:r>
          </a:p>
          <a:p>
            <a:r>
              <a:rPr lang="cs-CZ" dirty="0" smtClean="0"/>
              <a:t>600+   82=                             81+  42=</a:t>
            </a:r>
          </a:p>
          <a:p>
            <a:r>
              <a:rPr lang="cs-CZ" dirty="0" smtClean="0"/>
              <a:t>250+ 420=                             52+  64=</a:t>
            </a:r>
          </a:p>
          <a:p>
            <a:r>
              <a:rPr lang="cs-CZ" dirty="0" smtClean="0"/>
              <a:t>261+   82=                           162+325=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326920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2000" dirty="0" smtClean="0"/>
              <a:t>POZORNĚ SI PŘEČTI SLOVNÍ ÚLOHU A VYŘEŠ!</a:t>
            </a:r>
            <a:endParaRPr lang="cs-CZ" sz="20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MONIKA SI UŠETŘILA  220 KČ. EVA MÁ UŠETŘENO O 50 </a:t>
            </a:r>
            <a:r>
              <a:rPr lang="cs-CZ" sz="2000" dirty="0" smtClean="0"/>
              <a:t>KČ VÍCE</a:t>
            </a:r>
            <a:r>
              <a:rPr lang="cs-CZ" sz="2000" dirty="0" smtClean="0"/>
              <a:t>.</a:t>
            </a:r>
          </a:p>
          <a:p>
            <a:endParaRPr lang="cs-CZ" sz="2000" dirty="0"/>
          </a:p>
          <a:p>
            <a:r>
              <a:rPr lang="cs-CZ" sz="2000" dirty="0" smtClean="0"/>
              <a:t>1. KOLIK KORUN MÁ UŠETŘENO EVA?</a:t>
            </a:r>
          </a:p>
          <a:p>
            <a:r>
              <a:rPr lang="cs-CZ" sz="2000" dirty="0" smtClean="0"/>
              <a:t>2. KOLIK KORUN MAJÍ UŠETŘENO OBĚ DÍVKY DOHROMADY?</a:t>
            </a:r>
          </a:p>
          <a:p>
            <a:endParaRPr lang="cs-CZ" sz="2000" dirty="0"/>
          </a:p>
          <a:p>
            <a:r>
              <a:rPr lang="cs-CZ" sz="2000" dirty="0" smtClean="0"/>
              <a:t>ODPOVEĎ: 1……………………………………………………………………………</a:t>
            </a:r>
          </a:p>
          <a:p>
            <a:r>
              <a:rPr lang="cs-CZ" sz="2000" dirty="0"/>
              <a:t> </a:t>
            </a:r>
            <a:r>
              <a:rPr lang="cs-CZ" sz="2000" dirty="0" smtClean="0"/>
              <a:t>                   2……………………………………………………………………………                   </a:t>
            </a:r>
            <a:endParaRPr lang="cs-CZ" sz="2000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548941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2000" dirty="0" smtClean="0"/>
              <a:t>Urči, které  </a:t>
            </a:r>
            <a:r>
              <a:rPr lang="cs-CZ" sz="2000" dirty="0" smtClean="0"/>
              <a:t>číslo musí být místo otazníku.</a:t>
            </a: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? + 10 = 54                          112 - ? = 99</a:t>
            </a:r>
          </a:p>
          <a:p>
            <a:r>
              <a:rPr lang="cs-CZ" dirty="0" smtClean="0"/>
              <a:t>315 + ? = 340                      ? – 30 = 200</a:t>
            </a:r>
          </a:p>
          <a:p>
            <a:r>
              <a:rPr lang="cs-CZ" dirty="0" smtClean="0"/>
              <a:t>18 +? =36                             389 -? = 300</a:t>
            </a:r>
          </a:p>
          <a:p>
            <a:r>
              <a:rPr lang="cs-CZ" dirty="0" smtClean="0"/>
              <a:t>? + 777 = 800                   456 – 56 = ?</a:t>
            </a:r>
          </a:p>
          <a:p>
            <a:r>
              <a:rPr lang="cs-CZ" dirty="0" smtClean="0"/>
              <a:t>100 + ? = 155                       ? – 90 = 100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110915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2000" dirty="0" smtClean="0"/>
              <a:t>Vyřešíš správně tuto úlohu? </a:t>
            </a: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Do obchodu přivezli </a:t>
            </a:r>
            <a:r>
              <a:rPr lang="cs-CZ" dirty="0" smtClean="0"/>
              <a:t>450 kg </a:t>
            </a:r>
            <a:r>
              <a:rPr lang="cs-CZ" dirty="0" smtClean="0"/>
              <a:t>pomerančů a 136 kg citronů a</a:t>
            </a:r>
          </a:p>
          <a:p>
            <a:r>
              <a:rPr lang="cs-CZ" dirty="0" smtClean="0"/>
              <a:t>120 kg banánů.</a:t>
            </a:r>
          </a:p>
          <a:p>
            <a:r>
              <a:rPr lang="cs-CZ" dirty="0" smtClean="0"/>
              <a:t>Kolik kilogramů ovoce přivezli do </a:t>
            </a:r>
            <a:r>
              <a:rPr lang="cs-CZ" dirty="0" smtClean="0"/>
              <a:t>obchodu?</a:t>
            </a:r>
            <a:endParaRPr lang="cs-CZ" dirty="0" smtClean="0"/>
          </a:p>
          <a:p>
            <a:endParaRPr lang="cs-CZ" dirty="0"/>
          </a:p>
          <a:p>
            <a:r>
              <a:rPr lang="cs-CZ" dirty="0" smtClean="0"/>
              <a:t>Pomeranče……………………………………………….</a:t>
            </a:r>
          </a:p>
          <a:p>
            <a:r>
              <a:rPr lang="cs-CZ" dirty="0" smtClean="0"/>
              <a:t>Citrony……………………………………………………...</a:t>
            </a:r>
          </a:p>
          <a:p>
            <a:r>
              <a:rPr lang="cs-CZ" dirty="0" smtClean="0"/>
              <a:t>Banány………………………………………………………</a:t>
            </a:r>
          </a:p>
          <a:p>
            <a:r>
              <a:rPr lang="cs-CZ" dirty="0" smtClean="0"/>
              <a:t>Dohromady………………………………………………</a:t>
            </a:r>
          </a:p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226593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2000" dirty="0" smtClean="0"/>
              <a:t>Jak pak vyřešíš tuto úlohu ?</a:t>
            </a: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Ve škole je 120  chlapců, dívek je o 30 méně.</a:t>
            </a:r>
          </a:p>
          <a:p>
            <a:endParaRPr lang="cs-CZ" sz="2000" dirty="0"/>
          </a:p>
          <a:p>
            <a:r>
              <a:rPr lang="cs-CZ" sz="2000" dirty="0" smtClean="0"/>
              <a:t>1.Kolik je ve škole dívek?......................................................................</a:t>
            </a:r>
          </a:p>
          <a:p>
            <a:r>
              <a:rPr lang="cs-CZ" sz="2000" dirty="0" smtClean="0"/>
              <a:t>2. Kolik žáků je ve škole dohromady ?..................................................</a:t>
            </a:r>
            <a:endParaRPr lang="cs-CZ" sz="200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487682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2000" dirty="0" smtClean="0"/>
              <a:t>Umíš počítat s penězi?</a:t>
            </a: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000" dirty="0" smtClean="0"/>
              <a:t>Anička si k svátku vybrala jarní střevíčky. Tatínek platil tisícikorunou.</a:t>
            </a:r>
          </a:p>
          <a:p>
            <a:pPr marL="0" indent="0">
              <a:buNone/>
            </a:pPr>
            <a:r>
              <a:rPr lang="cs-CZ" sz="2000" dirty="0" smtClean="0"/>
              <a:t>Pokladní  tatínkovi vrátila na zpět </a:t>
            </a:r>
            <a:r>
              <a:rPr lang="cs-CZ" sz="2000" dirty="0" smtClean="0"/>
              <a:t>234 Kč</a:t>
            </a:r>
            <a:r>
              <a:rPr lang="cs-CZ" sz="2000" dirty="0" smtClean="0"/>
              <a:t>. </a:t>
            </a:r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r>
              <a:rPr lang="cs-CZ" sz="2000" dirty="0" smtClean="0"/>
              <a:t>Kolik stály střevíčky pro Aničku?</a:t>
            </a:r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r>
              <a:rPr lang="cs-CZ" sz="2000" dirty="0" smtClean="0"/>
              <a:t>Tatínek………………………………………..1000 Kč.</a:t>
            </a:r>
          </a:p>
          <a:p>
            <a:pPr marL="0" indent="0">
              <a:buNone/>
            </a:pPr>
            <a:r>
              <a:rPr lang="cs-CZ" sz="2000" dirty="0" smtClean="0"/>
              <a:t>Střevíčky……………………………………… 234 Kč</a:t>
            </a:r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r>
              <a:rPr lang="cs-CZ" sz="2000" dirty="0" smtClean="0"/>
              <a:t>Odpověď:……………………………………………….</a:t>
            </a:r>
            <a:endParaRPr lang="cs-CZ" sz="200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269137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2000" dirty="0" smtClean="0"/>
              <a:t>Jdeme do restaurace</a:t>
            </a: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sz="2000" dirty="0" smtClean="0"/>
              <a:t>Pan Zajíček se svými dětmi se </a:t>
            </a:r>
            <a:r>
              <a:rPr lang="cs-CZ" sz="2000" dirty="0" smtClean="0"/>
              <a:t>rozhodli, </a:t>
            </a:r>
            <a:r>
              <a:rPr lang="cs-CZ" sz="2000" dirty="0" smtClean="0"/>
              <a:t>že půjdou v neděli na oběd do restaurace.</a:t>
            </a:r>
          </a:p>
          <a:p>
            <a:r>
              <a:rPr lang="cs-CZ" sz="2000" dirty="0" smtClean="0"/>
              <a:t>Dostal chuť na svíčkovou, která stojí 85 Kč.</a:t>
            </a:r>
          </a:p>
          <a:p>
            <a:r>
              <a:rPr lang="cs-CZ" sz="2000" dirty="0" smtClean="0"/>
              <a:t>Veronika chtěla rajskou omáčku s těstovinami, stojí 72Kč.</a:t>
            </a:r>
          </a:p>
          <a:p>
            <a:r>
              <a:rPr lang="cs-CZ" sz="2000" dirty="0" smtClean="0"/>
              <a:t>František, </a:t>
            </a:r>
            <a:r>
              <a:rPr lang="cs-CZ" sz="2000" dirty="0" smtClean="0"/>
              <a:t>ten si vybral nejlevnější jídlo, knedlík se zelím a </a:t>
            </a:r>
            <a:r>
              <a:rPr lang="cs-CZ" sz="2000" dirty="0" smtClean="0"/>
              <a:t>vepřovým - </a:t>
            </a:r>
            <a:r>
              <a:rPr lang="cs-CZ" sz="2000" dirty="0" smtClean="0"/>
              <a:t>to stojí</a:t>
            </a:r>
          </a:p>
          <a:p>
            <a:r>
              <a:rPr lang="cs-CZ" sz="2000" dirty="0" smtClean="0"/>
              <a:t>65Kč.</a:t>
            </a:r>
          </a:p>
          <a:p>
            <a:endParaRPr lang="cs-CZ" sz="2000" dirty="0"/>
          </a:p>
          <a:p>
            <a:r>
              <a:rPr lang="cs-CZ" sz="2000" dirty="0" smtClean="0"/>
              <a:t>Kolik korun zaplatil tatínek v restauraci </a:t>
            </a:r>
            <a:r>
              <a:rPr lang="cs-CZ" sz="2000" dirty="0" smtClean="0"/>
              <a:t>dohromady?</a:t>
            </a:r>
            <a:endParaRPr lang="cs-CZ" sz="2000" dirty="0" smtClean="0"/>
          </a:p>
          <a:p>
            <a:endParaRPr lang="cs-CZ" sz="2000" dirty="0"/>
          </a:p>
          <a:p>
            <a:r>
              <a:rPr lang="cs-CZ" sz="2000" dirty="0" smtClean="0"/>
              <a:t>Odpověď:………………………………………………………………………………………………………</a:t>
            </a:r>
          </a:p>
          <a:p>
            <a:pPr marL="0" indent="0">
              <a:buNone/>
            </a:pPr>
            <a:endParaRPr lang="cs-CZ" sz="200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441634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843558"/>
            <a:ext cx="8013576" cy="459000"/>
          </a:xfrm>
        </p:spPr>
        <p:txBody>
          <a:bodyPr/>
          <a:lstStyle/>
          <a:p>
            <a:pPr algn="l"/>
            <a:r>
              <a:rPr lang="cs-CZ" b="1" dirty="0" smtClean="0"/>
              <a:t>Zdroje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1419623"/>
            <a:ext cx="8003232" cy="3175000"/>
          </a:xfrm>
        </p:spPr>
        <p:txBody>
          <a:bodyPr/>
          <a:lstStyle/>
          <a:p>
            <a:r>
              <a:rPr lang="cs-CZ" dirty="0" smtClean="0"/>
              <a:t>Archiv autora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endParaRPr lang="cs-CZ" dirty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52360964"/>
      </p:ext>
    </p:extLst>
  </p:cSld>
  <p:clrMapOvr>
    <a:masterClrMapping/>
  </p:clrMapOvr>
</p:sld>
</file>

<file path=ppt/theme/theme1.xml><?xml version="1.0" encoding="utf-8"?>
<a:theme xmlns:a="http://schemas.openxmlformats.org/drawingml/2006/main" name="boxed_powerpoint_16x9_2012-08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rezentace4" id="{FA648B46-5DFB-4817-A984-0EDF8C590859}" vid="{9C3AC370-3180-4625-AB9F-69495A826E3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9CE513F370EBC24DB3058E48E01F3A2B" ma:contentTypeVersion="1" ma:contentTypeDescription="Vytvoří nový dokument" ma:contentTypeScope="" ma:versionID="0f71cd1b7ca38315f7d305545b15fb92">
  <xsd:schema xmlns:xsd="http://www.w3.org/2001/XMLSchema" xmlns:xs="http://www.w3.org/2001/XMLSchema" xmlns:p="http://schemas.microsoft.com/office/2006/metadata/properties" xmlns:ns2="d19d6491-b662-4d98-996c-1e38fe9d0183" targetNamespace="http://schemas.microsoft.com/office/2006/metadata/properties" ma:root="true" ma:fieldsID="c7d50061927b9b77762b595bd42e59e9" ns2:_="">
    <xsd:import namespace="d19d6491-b662-4d98-996c-1e38fe9d0183"/>
    <xsd:element name="properties">
      <xsd:complexType>
        <xsd:sequence>
          <xsd:element name="documentManagement">
            <xsd:complexType>
              <xsd:all>
                <xsd:element ref="ns2:SharedWithUser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9d6491-b662-4d98-996c-1e38fe9d0183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dílí se s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2D0B5DD7-4F81-4539-BEEE-DE05DE870D9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A7043CA-DE95-4BE6-BD7E-E6ADDDF1612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9d6491-b662-4d98-996c-1e38fe9d018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2F33400-E7C1-402A-9D11-37931DDB1730}">
  <ds:schemaRefs>
    <ds:schemaRef ds:uri="http://schemas.microsoft.com/office/2006/documentManagement/types"/>
    <ds:schemaRef ds:uri="http://purl.org/dc/terms/"/>
    <ds:schemaRef ds:uri="http://schemas.openxmlformats.org/package/2006/metadata/core-properties"/>
    <ds:schemaRef ds:uri="d19d6491-b662-4d98-996c-1e38fe9d0183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3277</TotalTime>
  <Words>489</Words>
  <Application>Microsoft Office PowerPoint</Application>
  <PresentationFormat>Předvádění na obrazovce (16:9)</PresentationFormat>
  <Paragraphs>93</Paragraphs>
  <Slides>13</Slides>
  <Notes>0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boxed_powerpoint_16x9_2012-08</vt:lpstr>
      <vt:lpstr>  Dotkněte se inovací CZ.1.07/1.3.00/51.0024  </vt:lpstr>
      <vt:lpstr>Snímek 2</vt:lpstr>
      <vt:lpstr>Metodický pokyn</vt:lpstr>
      <vt:lpstr>PORADÍŠ SI S PENĚZI?</vt:lpstr>
      <vt:lpstr>ODČÍTEJ A SPRÁVNĚ DOPLŇ VÝSLEDKY</vt:lpstr>
      <vt:lpstr>DOPLŇ SPRÁVNÉ VÝSLEDKY</vt:lpstr>
      <vt:lpstr>POZORNĚ SI PŘEČTI SLOVNÍ ÚLOHU A VYŘEŠ!</vt:lpstr>
      <vt:lpstr>Urči, které  číslo musí být místo otazníku.</vt:lpstr>
      <vt:lpstr>Vyřešíš správně tuto úlohu? </vt:lpstr>
      <vt:lpstr>Jak pak vyřešíš tuto úlohu ?</vt:lpstr>
      <vt:lpstr>Umíš počítat s penězi?</vt:lpstr>
      <vt:lpstr>Jdeme do restaurace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Účet Microsoft</dc:creator>
  <cp:lastModifiedBy>Dum</cp:lastModifiedBy>
  <cp:revision>64</cp:revision>
  <dcterms:created xsi:type="dcterms:W3CDTF">2014-10-07T08:27:59Z</dcterms:created>
  <dcterms:modified xsi:type="dcterms:W3CDTF">2015-06-01T15:55:01Z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0x0101009CE513F370EBC24DB3058E48E01F3A2B</vt:lpwstr>
  </property>
  <property fmtid="{D5CDD505-2E9C-101B-9397-08002B2CF9AE}" pid="3" name="IsMyDocuments">
    <vt:bool>true</vt:bool>
  </property>
</Properties>
</file>