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306" r:id="rId4"/>
    <p:sldId id="309" r:id="rId5"/>
    <p:sldId id="308" r:id="rId6"/>
    <p:sldId id="284" r:id="rId7"/>
    <p:sldId id="310" r:id="rId8"/>
    <p:sldId id="289" r:id="rId9"/>
    <p:sldId id="311" r:id="rId10"/>
    <p:sldId id="275" r:id="rId11"/>
    <p:sldId id="277" r:id="rId12"/>
    <p:sldId id="276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  <p14:sldId id="306"/>
          </p14:sldIdLst>
        </p14:section>
        <p14:section name="slabiky" id="{70340F44-8058-4C97-BA04-8AE87AF853AE}">
          <p14:sldIdLst>
            <p14:sldId id="309"/>
            <p14:sldId id="308"/>
            <p14:sldId id="284"/>
            <p14:sldId id="310"/>
            <p14:sldId id="289"/>
          </p14:sldIdLst>
        </p14:section>
        <p14:section name="PRACOVNÍ" id="{F342A6B8-8482-401C-BDFA-066E403C9703}">
          <p14:sldIdLst>
            <p14:sldId id="311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A27B2E"/>
    <a:srgbClr val="DCBE82"/>
    <a:srgbClr val="F70062"/>
    <a:srgbClr val="FF0066"/>
    <a:srgbClr val="00CC00"/>
    <a:srgbClr val="FF99FF"/>
    <a:srgbClr val="FF7F00"/>
    <a:srgbClr val="E80000"/>
    <a:srgbClr val="C28329"/>
    <a:srgbClr val="A9742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8" autoAdjust="0"/>
    <p:restoredTop sz="94494" autoAdjust="0"/>
  </p:normalViewPr>
  <p:slideViewPr>
    <p:cSldViewPr snapToGrid="0">
      <p:cViewPr varScale="1">
        <p:scale>
          <a:sx n="73" d="100"/>
          <a:sy n="73" d="100"/>
        </p:scale>
        <p:origin x="-126" y="-53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067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audio" Target="../media/audio1.wav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8.png"/><Relationship Id="rId3" Type="http://schemas.openxmlformats.org/officeDocument/2006/relationships/image" Target="../media/image9.png"/><Relationship Id="rId7" Type="http://schemas.openxmlformats.org/officeDocument/2006/relationships/image" Target="../media/image33.png"/><Relationship Id="rId12" Type="http://schemas.openxmlformats.org/officeDocument/2006/relationships/image" Target="../media/image3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11" Type="http://schemas.openxmlformats.org/officeDocument/2006/relationships/image" Target="../media/image36.png"/><Relationship Id="rId5" Type="http://schemas.openxmlformats.org/officeDocument/2006/relationships/image" Target="../media/image31.png"/><Relationship Id="rId10" Type="http://schemas.openxmlformats.org/officeDocument/2006/relationships/image" Target="../media/image12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9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3" Type="http://schemas.openxmlformats.org/officeDocument/2006/relationships/image" Target="../media/image9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5" Type="http://schemas.openxmlformats.org/officeDocument/2006/relationships/image" Target="../media/image60.pn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SLABIKUJEME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S TICHÁČKEM</a:t>
            </a:r>
            <a:endParaRPr lang="cs-CZ" sz="2400" b="1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77999" y="2571750"/>
            <a:ext cx="2836014" cy="3968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87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266976">
            <a:off x="8430757" y="5010103"/>
            <a:ext cx="1100701" cy="2018478"/>
          </a:xfrm>
          <a:prstGeom prst="rect">
            <a:avLst/>
          </a:prstGeom>
        </p:spPr>
      </p:pic>
      <p:pic>
        <p:nvPicPr>
          <p:cNvPr id="42" name="Picture 16" descr="Cloud, Weather, Rainy, Blu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0808" y="91935"/>
            <a:ext cx="2038211" cy="107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9719" y="35472"/>
            <a:ext cx="1367281" cy="1857876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7883" y="4275469"/>
            <a:ext cx="1721440" cy="131797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09323" y="5405650"/>
            <a:ext cx="994037" cy="141060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012507">
            <a:off x="1413547" y="1709952"/>
            <a:ext cx="1704805" cy="99891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46990" y="1654030"/>
            <a:ext cx="1368798" cy="13324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1517" flipH="1">
            <a:off x="5805619" y="4222250"/>
            <a:ext cx="1569269" cy="113526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4182" y="3062093"/>
            <a:ext cx="1713818" cy="1004681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6000" b="1" dirty="0" smtClean="0"/>
              <a:t>•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328945" y="2105509"/>
            <a:ext cx="334120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BUMERANG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65405" y="896339"/>
            <a:ext cx="232999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MRAK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81400" y="893519"/>
            <a:ext cx="2038350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STROM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73792" y="4493096"/>
            <a:ext cx="1772403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STAN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903014" y="3355025"/>
            <a:ext cx="2124075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HRNEK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14700" y="5665399"/>
            <a:ext cx="260546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DORTÍK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67086" y="5665399"/>
            <a:ext cx="174870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sz="4000" b="1" spc="300">
                <a:latin typeface="+mj-lt"/>
                <a:cs typeface="Aharoni" panose="02010803020104030203" pitchFamily="2" charset="-79"/>
              </a:defRPr>
            </a:lvl1pPr>
          </a:lstStyle>
          <a:p>
            <a:r>
              <a:rPr lang="cs-CZ" dirty="0" smtClean="0"/>
              <a:t>PRAK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50666" y="3339834"/>
            <a:ext cx="208378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MYŠ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28448" y="4562046"/>
            <a:ext cx="265540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KOLÍBKA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132700" y="2082910"/>
            <a:ext cx="231971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KOŠÍK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00590" y="3370216"/>
            <a:ext cx="1085848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••</a:t>
            </a:r>
            <a:endParaRPr lang="cs-CZ" sz="4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3093" y="5695781"/>
            <a:ext cx="1316934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•▬ 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0310022" y="4577237"/>
            <a:ext cx="1638299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•▬</a:t>
            </a:r>
            <a:r>
              <a:rPr lang="cs-CZ" sz="4400" b="1" dirty="0"/>
              <a:t>•</a:t>
            </a:r>
            <a:r>
              <a:rPr lang="cs-CZ" sz="4400" b="1" dirty="0" smtClean="0"/>
              <a:t> </a:t>
            </a:r>
          </a:p>
        </p:txBody>
      </p:sp>
      <p:pic>
        <p:nvPicPr>
          <p:cNvPr id="44" name="Obrázek 4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474165" y="2986469"/>
            <a:ext cx="866050" cy="1326010"/>
          </a:xfrm>
          <a:prstGeom prst="rect">
            <a:avLst/>
          </a:prstGeom>
        </p:spPr>
      </p:pic>
      <p:sp>
        <p:nvSpPr>
          <p:cNvPr id="36" name="TextovéPole 35"/>
          <p:cNvSpPr txBox="1"/>
          <p:nvPr/>
        </p:nvSpPr>
        <p:spPr>
          <a:xfrm>
            <a:off x="10641984" y="2111354"/>
            <a:ext cx="1316934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•▬ 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66506" y="2107544"/>
            <a:ext cx="1328882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•••</a:t>
            </a:r>
            <a:endParaRPr lang="cs-CZ" sz="44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2122" y="3534198"/>
            <a:ext cx="1160811" cy="105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0067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9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0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7" grpId="0" animBg="1"/>
      <p:bldP spid="28" grpId="0" animBg="1"/>
      <p:bldP spid="31" grpId="0" animBg="1"/>
      <p:bldP spid="31" grpId="1" animBg="1"/>
      <p:bldP spid="32" grpId="0" animBg="1"/>
      <p:bldP spid="32" grpId="1" animBg="1"/>
      <p:bldP spid="34" grpId="0" animBg="1"/>
      <p:bldP spid="34" grpId="1" animBg="1"/>
      <p:bldP spid="36" grpId="0" animBg="1"/>
      <p:bldP spid="36" grpId="1" animBg="1"/>
      <p:bldP spid="37" grpId="0" animBg="1"/>
      <p:bldP spid="3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61863">
            <a:off x="10117276" y="3349388"/>
            <a:ext cx="2158447" cy="1079224"/>
          </a:xfrm>
          <a:prstGeom prst="rect">
            <a:avLst/>
          </a:prstGeom>
        </p:spPr>
      </p:pic>
      <p:pic>
        <p:nvPicPr>
          <p:cNvPr id="41" name="Picture 4" descr="Uhelný D&amp;uring;l, Moje, Jeskyn&amp;ecaron;, Nákladní Auto, Uhlí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7281" y="386752"/>
            <a:ext cx="2222529" cy="187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67816" y="3227739"/>
            <a:ext cx="1713818" cy="1004681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6000" b="1" dirty="0" smtClean="0"/>
              <a:t>▬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847851" y="3339834"/>
            <a:ext cx="357562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PETROLEJKA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26797" y="896339"/>
            <a:ext cx="1711618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DŮL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48880" y="893519"/>
            <a:ext cx="1348418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ÚL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95198" y="2116286"/>
            <a:ext cx="1772403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HŮL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33699" y="4562046"/>
            <a:ext cx="2124075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STŮL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56893" y="5665399"/>
            <a:ext cx="260546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MAMUT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518044" y="5665399"/>
            <a:ext cx="151372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sz="4000" b="1" spc="300">
                <a:latin typeface="+mj-lt"/>
                <a:cs typeface="Aharoni" panose="02010803020104030203" pitchFamily="2" charset="-79"/>
              </a:defRPr>
            </a:lvl1pPr>
          </a:lstStyle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757266" y="3339834"/>
            <a:ext cx="1483870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NŮŽ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16779" y="4562046"/>
            <a:ext cx="1562276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ČÁP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629891" y="2111354"/>
            <a:ext cx="3099633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LAMPIONY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709530" y="5665399"/>
            <a:ext cx="923929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••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0184003" y="2124590"/>
            <a:ext cx="1644838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/>
              <a:t>••••</a:t>
            </a:r>
            <a:endParaRPr lang="cs-CZ" sz="4400" b="1" dirty="0" smtClean="0"/>
          </a:p>
        </p:txBody>
      </p:sp>
      <p:pic>
        <p:nvPicPr>
          <p:cNvPr id="2052" name="Picture 4" descr="D&amp;uring;m, Domácí, Málo, Lampy, Budova, Architektura, Okno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2749"/>
          <a:stretch/>
        </p:blipFill>
        <p:spPr bwMode="auto">
          <a:xfrm>
            <a:off x="10081719" y="4599513"/>
            <a:ext cx="1414664" cy="1911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Golf Club, Golf, H&amp;uring;l Pro Doklepnutí, Ptá&amp;ccaron;ek, Venkovn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710170">
            <a:off x="1620519" y="1299900"/>
            <a:ext cx="868246" cy="173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5825" y="331900"/>
            <a:ext cx="1395460" cy="1388919"/>
          </a:xfrm>
          <a:prstGeom prst="rect">
            <a:avLst/>
          </a:prstGeom>
        </p:spPr>
      </p:pic>
      <p:pic>
        <p:nvPicPr>
          <p:cNvPr id="42" name="Picture 6" descr="Denn&amp;ecaron;, Nábytek, Školy, St&amp;uring;l, Hn&amp;ecaron;dá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1422" y="4398729"/>
            <a:ext cx="1377810" cy="119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104022" y="4339514"/>
            <a:ext cx="1156763" cy="165992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3475" y="5204406"/>
            <a:ext cx="1959816" cy="16535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0389" y="1113190"/>
            <a:ext cx="2160902" cy="15700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8299" y="2000307"/>
            <a:ext cx="982416" cy="1445393"/>
          </a:xfrm>
          <a:prstGeom prst="rect">
            <a:avLst/>
          </a:prstGeom>
        </p:spPr>
      </p:pic>
      <p:sp>
        <p:nvSpPr>
          <p:cNvPr id="36" name="TextovéPole 35"/>
          <p:cNvSpPr txBox="1"/>
          <p:nvPr/>
        </p:nvSpPr>
        <p:spPr>
          <a:xfrm>
            <a:off x="43016" y="3339834"/>
            <a:ext cx="1644838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/>
              <a:t>••••</a:t>
            </a:r>
            <a:endParaRPr lang="cs-CZ" sz="44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335770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3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4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2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3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4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2" grpId="0" animBg="1"/>
      <p:bldP spid="32" grpId="1" animBg="1"/>
      <p:bldP spid="35" grpId="0" animBg="1"/>
      <p:bldP spid="35" grpId="1" animBg="1"/>
      <p:bldP spid="36" grpId="0" animBg="1"/>
      <p:bldP spid="3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4" descr="Sun, Summer, Sunlight, Vacation, Warmth, Sunray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41305">
            <a:off x="6132958" y="3257654"/>
            <a:ext cx="1820816" cy="184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lot, Dve&amp;rcaron;e, Barikáda, Vchod, Brána, &amp;Zcaron;eleza, Portá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48782" y="334535"/>
            <a:ext cx="1735332" cy="1279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279880" flipV="1">
            <a:off x="2329414" y="5093549"/>
            <a:ext cx="1047559" cy="200729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112960">
            <a:off x="2077937" y="4154501"/>
            <a:ext cx="1813830" cy="132352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19816" y="2119961"/>
            <a:ext cx="1713818" cy="1004681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6000" b="1" dirty="0"/>
              <a:t>▬ </a:t>
            </a:r>
            <a:r>
              <a:rPr lang="cs-CZ" sz="6000" b="1" dirty="0" smtClean="0"/>
              <a:t>•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847851" y="3339834"/>
            <a:ext cx="2076449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MÁMA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65405" y="896339"/>
            <a:ext cx="232999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BRÁNA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81400" y="893519"/>
            <a:ext cx="2038350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STROM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65705" y="2116286"/>
            <a:ext cx="1772403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VÁZA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10720" y="4548810"/>
            <a:ext cx="2124075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KRÁVA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14700" y="5665399"/>
            <a:ext cx="260546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TULIPÁN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17480" y="5680590"/>
            <a:ext cx="151372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sz="4000" b="1" spc="300">
                <a:latin typeface="+mj-lt"/>
                <a:cs typeface="Aharoni" panose="02010803020104030203" pitchFamily="2" charset="-79"/>
              </a:defRPr>
            </a:lvl1pPr>
          </a:lstStyle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50666" y="3339834"/>
            <a:ext cx="208378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TRÁVA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09810" y="4548810"/>
            <a:ext cx="2999976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SLUNÍČKO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409810" y="2111354"/>
            <a:ext cx="231971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SLEPICE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18358" y="893519"/>
            <a:ext cx="1085848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19575" y="5714152"/>
            <a:ext cx="1638299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••▬ 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9215425" y="5695781"/>
            <a:ext cx="1328537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▬ 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0682769" y="4548810"/>
            <a:ext cx="1428588" cy="679459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•▬</a:t>
            </a:r>
            <a:r>
              <a:rPr lang="cs-CZ" sz="4400" b="1" dirty="0"/>
              <a:t>•</a:t>
            </a:r>
            <a:r>
              <a:rPr lang="cs-CZ" sz="4400" b="1" dirty="0" smtClean="0"/>
              <a:t> 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0682769" y="2124590"/>
            <a:ext cx="1486026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•••</a:t>
            </a: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24341" y="3275757"/>
            <a:ext cx="1655632" cy="82781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800209" y="1642887"/>
            <a:ext cx="1151554" cy="1364805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63032" y="45500"/>
            <a:ext cx="1367281" cy="1857876"/>
          </a:xfrm>
          <a:prstGeom prst="rect">
            <a:avLst/>
          </a:prstGeom>
        </p:spPr>
      </p:pic>
      <p:pic>
        <p:nvPicPr>
          <p:cNvPr id="2052" name="Picture 4" descr="D&amp;uring;m, Domácí, Málo, Lampy, Budova, Architektura, Okno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2749"/>
          <a:stretch/>
        </p:blipFill>
        <p:spPr bwMode="auto">
          <a:xfrm>
            <a:off x="6399076" y="5234528"/>
            <a:ext cx="1161945" cy="1569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Váza, Cetka, Výzdoba, Scrapbooking, Modrá, Objekt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8108" y="1799066"/>
            <a:ext cx="1091885" cy="156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áma, Sportovní Skládácí Ko&amp;ccaron;árek, Dít&amp;ecaron;, &amp;Zcaron;ena, Máma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5331" y="2782913"/>
            <a:ext cx="1893028" cy="165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3233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8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7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8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6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7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8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6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7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8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2" grpId="0" animBg="1"/>
      <p:bldP spid="24" grpId="0" animBg="1"/>
      <p:bldP spid="25" grpId="0" animBg="1"/>
      <p:bldP spid="28" grpId="0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ovéPole 39"/>
          <p:cNvSpPr txBox="1"/>
          <p:nvPr/>
        </p:nvSpPr>
        <p:spPr>
          <a:xfrm>
            <a:off x="43124" y="923901"/>
            <a:ext cx="1638299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••▬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011353">
            <a:off x="1521926" y="-86486"/>
            <a:ext cx="1551960" cy="23370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64835" y="897928"/>
            <a:ext cx="1130414" cy="19930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4928" y="4306441"/>
            <a:ext cx="1328722" cy="1210383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3973" y="1664282"/>
            <a:ext cx="1418665" cy="11814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4494" y="3022672"/>
            <a:ext cx="1277197" cy="13948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608600" y="4345412"/>
            <a:ext cx="1064482" cy="114115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10149">
            <a:off x="7313701" y="3114717"/>
            <a:ext cx="1839198" cy="1158120"/>
          </a:xfrm>
          <a:prstGeom prst="rect">
            <a:avLst/>
          </a:prstGeom>
        </p:spPr>
      </p:pic>
      <p:pic>
        <p:nvPicPr>
          <p:cNvPr id="1028" name="Picture 4" descr="Komín, M&amp;ecaron;síc, Noc, St&amp;rcaron;echa, Obloha, Hv&amp;ecaron;zdy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9" t="2777" r="8787" b="13744"/>
          <a:stretch/>
        </p:blipFill>
        <p:spPr bwMode="auto">
          <a:xfrm>
            <a:off x="5898629" y="284330"/>
            <a:ext cx="1329707" cy="174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4182" y="2909688"/>
            <a:ext cx="1713818" cy="1004681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6000" b="1" dirty="0"/>
              <a:t>• ▬</a:t>
            </a:r>
            <a:endParaRPr lang="cs-CZ" sz="60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1847851" y="3339834"/>
            <a:ext cx="2076449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KOŠÍK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18573" y="893519"/>
            <a:ext cx="232999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KOMÍN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12185" y="893519"/>
            <a:ext cx="2507565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VĚTRNÍK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58888" y="2116286"/>
            <a:ext cx="210871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KYBLÍK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87928" y="4562046"/>
            <a:ext cx="201627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HRNEK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14700" y="5665399"/>
            <a:ext cx="2605464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SPACÁK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67085" y="5665399"/>
            <a:ext cx="1714477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sz="4000" b="1" spc="300">
                <a:latin typeface="+mj-lt"/>
                <a:cs typeface="Aharoni" panose="02010803020104030203" pitchFamily="2" charset="-79"/>
              </a:defRPr>
            </a:lvl1pPr>
          </a:lstStyle>
          <a:p>
            <a:r>
              <a:rPr lang="cs-CZ" dirty="0" smtClean="0"/>
              <a:t>AUTO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975031" y="3339834"/>
            <a:ext cx="2083782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MOTÝL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28334" y="4562046"/>
            <a:ext cx="2410965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DEŠTNÍK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04101" y="2111354"/>
            <a:ext cx="2810951" cy="707886"/>
          </a:xfrm>
          <a:prstGeom prst="rect">
            <a:avLst/>
          </a:prstGeom>
          <a:solidFill>
            <a:srgbClr val="FFE28D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4000" b="1" spc="300" dirty="0" smtClean="0">
                <a:latin typeface="+mj-lt"/>
                <a:cs typeface="Aharoni" panose="02010803020104030203" pitchFamily="2" charset="-79"/>
              </a:rPr>
              <a:t>ŽEHLIČKA</a:t>
            </a:r>
            <a:endParaRPr lang="cs-CZ" sz="4000" b="1" spc="300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69578" y="4557765"/>
            <a:ext cx="968623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••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0447798" y="5665399"/>
            <a:ext cx="1328537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/>
              <a:t>▬• </a:t>
            </a:r>
            <a:endParaRPr lang="cs-CZ" sz="4400" b="1" dirty="0" smtClean="0"/>
          </a:p>
        </p:txBody>
      </p:sp>
      <p:sp>
        <p:nvSpPr>
          <p:cNvPr id="35" name="TextovéPole 34"/>
          <p:cNvSpPr txBox="1"/>
          <p:nvPr/>
        </p:nvSpPr>
        <p:spPr>
          <a:xfrm>
            <a:off x="10435794" y="2126545"/>
            <a:ext cx="1486026" cy="677504"/>
          </a:xfrm>
          <a:prstGeom prst="rect">
            <a:avLst/>
          </a:prstGeom>
          <a:solidFill>
            <a:srgbClr val="C28329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4400" b="1" dirty="0" smtClean="0"/>
              <a:t>•••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399702">
            <a:off x="1769495" y="5232649"/>
            <a:ext cx="1009009" cy="201801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7482" y="5623581"/>
            <a:ext cx="1921565" cy="1005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9106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1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2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0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1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2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250" autoRev="1" fill="remove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7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1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2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0" grpId="0" animBg="1"/>
      <p:bldP spid="40" grpId="1" animBg="1"/>
      <p:bldP spid="21" grpId="0" animBg="1"/>
      <p:bldP spid="22" grpId="0" animBg="1"/>
      <p:bldP spid="24" grpId="0" animBg="1"/>
      <p:bldP spid="26" grpId="0" animBg="1"/>
      <p:bldP spid="28" grpId="0" animBg="1"/>
      <p:bldP spid="29" grpId="0" animBg="1"/>
      <p:bldP spid="32" grpId="0" animBg="1"/>
      <p:bldP spid="32" grpId="1" animBg="1"/>
      <p:bldP spid="33" grpId="0" animBg="1"/>
      <p:bldP spid="33" grpId="1" animBg="1"/>
      <p:bldP spid="35" grpId="0" animBg="1"/>
      <p:bldP spid="3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Sedmikráska, Stonek, Kv&amp;ecaron;tina, Listy, Bílá, Um&amp;ecaron;ní, Bloom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7188" b="58716"/>
          <a:stretch/>
        </p:blipFill>
        <p:spPr bwMode="auto">
          <a:xfrm flipH="1">
            <a:off x="148450" y="2378258"/>
            <a:ext cx="942737" cy="104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Pampeliška, Kv&amp;ecaron;tina, &amp;Zcaron;lutá, Rostlin, Pleve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13661" y="565171"/>
            <a:ext cx="1581626" cy="197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2994" y="1948788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PAMPELIŠKA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11675" y="512863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DORTÍK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12286" y="5155936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RUKAVICE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90665" y="4351340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TULIPÁN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636784" y="3550926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LOKOMOTIVA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636784" y="275051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POČÍTADLO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2994" y="433505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DŮM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54917" y="354147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KARABINA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54917" y="274789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SEDMIKRÁSKA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90665" y="1950098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BANÁN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12286" y="1149684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SLON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11675" y="1149684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SLEPICE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34682" y="3043039"/>
            <a:ext cx="1479095" cy="885870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••••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96549" y="109260"/>
            <a:ext cx="1335518" cy="1582836"/>
          </a:xfrm>
          <a:prstGeom prst="rect">
            <a:avLst/>
          </a:prstGeom>
        </p:spPr>
      </p:pic>
      <p:pic>
        <p:nvPicPr>
          <p:cNvPr id="24" name="Picture 4" descr="D&amp;uring;m, Domácí, Málo, Lampy, Budova, Architektura, Okno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2749"/>
          <a:stretch/>
        </p:blipFill>
        <p:spPr bwMode="auto">
          <a:xfrm>
            <a:off x="1010355" y="4223540"/>
            <a:ext cx="938620" cy="126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48356" y="411494"/>
            <a:ext cx="1129081" cy="10779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08466" y="1373383"/>
            <a:ext cx="1786025" cy="89580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057272" y="3306089"/>
            <a:ext cx="1014890" cy="93243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91447" flipV="1">
            <a:off x="10409353" y="3596029"/>
            <a:ext cx="1029286" cy="1972284"/>
          </a:xfrm>
          <a:prstGeom prst="rect">
            <a:avLst/>
          </a:prstGeom>
        </p:spPr>
      </p:pic>
      <p:pic>
        <p:nvPicPr>
          <p:cNvPr id="5122" name="Picture 2" descr="Abakus, Matematika, Školy, U&amp;ccaron;it, Vzd&amp;ecaron;lávání, Student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40781" y="2304672"/>
            <a:ext cx="898267" cy="97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oší&amp;ccaron;ky, Dezert, Swet, T&amp;rcaron;eše&amp;ncaron;, &amp;Ccaron;ervená, Patty, Dort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2261" y="4999741"/>
            <a:ext cx="870796" cy="1235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Rukavice, &amp;Ccaron;ervená, Pár, Barevné, Zimní, Móda, Teplý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804925" y="5217425"/>
            <a:ext cx="1013264" cy="1018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15172" y="3552578"/>
            <a:ext cx="1209291" cy="604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6252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9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0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1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4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5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2" grpId="1" animBg="1"/>
      <p:bldP spid="13" grpId="0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blipFill dpi="0" rotWithShape="1">
          <a:blip r:embed="rId3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2994" y="1948788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PAMPELIŠKA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11675" y="512863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DORTÍK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12286" y="5155936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RUKAVICE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90665" y="4351340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TULIPÁN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636784" y="3550926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LOKOMOTIVA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636784" y="275051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POČITADLO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2994" y="433505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DŮM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54917" y="354147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KARABINA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54917" y="2747892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SEDMIKRÁSKA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90665" y="1950098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BANÁN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12286" y="1149684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SLON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11675" y="1149684"/>
            <a:ext cx="2356758" cy="461665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SLEPICE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34682" y="3043039"/>
            <a:ext cx="1479095" cy="885870"/>
          </a:xfrm>
          <a:prstGeom prst="rect">
            <a:avLst/>
          </a:prstGeom>
          <a:solidFill>
            <a:srgbClr val="000066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••••</a:t>
            </a:r>
          </a:p>
        </p:txBody>
      </p:sp>
    </p:spTree>
    <p:extLst>
      <p:ext uri="{BB962C8B-B14F-4D97-AF65-F5344CB8AC3E}">
        <p14:creationId xmlns:p14="http://schemas.microsoft.com/office/powerpoint/2010/main" xmlns="" val="3101181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9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2" grpId="1" animBg="1"/>
      <p:bldP spid="13" grpId="0" animBg="1"/>
      <p:bldP spid="14" grpId="0" animBg="1"/>
      <p:bldP spid="14" grpId="1" animBg="1"/>
      <p:bldP spid="15" grpId="0" animBg="1"/>
      <p:bldP spid="15" grpId="1" animBg="1"/>
      <p:bldP spid="16" grpId="0" animBg="1"/>
      <p:bldP spid="17" grpId="0" animBg="1"/>
      <p:bldP spid="17" grpId="1" animBg="1"/>
      <p:bldP spid="18" grpId="0" animBg="1"/>
      <p:bldP spid="19" grpId="0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Kresby skřítků jsou použity 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 smtClean="0"/>
              <a:t>.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kufřík - KUMUČ (ozvučná dřívka)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několika interaktivních snímcích děti procvičí krátké a dlouhé slabiky. </a:t>
            </a:r>
          </a:p>
          <a:p>
            <a:r>
              <a:rPr lang="cs-CZ" dirty="0" smtClean="0"/>
              <a:t>Uprostřed každého snímku je graficky znázorněné, jaká slova děti hledají (pomlčka představuje dlouhou slabiku, puntík představuje krátkou slabiku).</a:t>
            </a:r>
          </a:p>
          <a:p>
            <a:r>
              <a:rPr lang="cs-CZ" dirty="0" smtClean="0"/>
              <a:t>Kolem jsou obrázky i s popisy. Děti určují, který obrázek/popis odpovídá zadání.</a:t>
            </a:r>
          </a:p>
          <a:p>
            <a:r>
              <a:rPr lang="cs-CZ" dirty="0" smtClean="0"/>
              <a:t>Slova si děti vyťukávají na ozvučná dřívka, pomůže jim to určit, zda odpovídají zadanému  kódu.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Animace jsou vázány na kliknutí/dotyk na texty. Správná odpověď barevně problikne. Při dotyku na slovo, které zadanému kódu </a:t>
            </a:r>
            <a:r>
              <a:rPr lang="cs-CZ" dirty="0" smtClean="0"/>
              <a:t>neodpovídá, </a:t>
            </a:r>
            <a:r>
              <a:rPr lang="cs-CZ" dirty="0" smtClean="0"/>
              <a:t>se objeví správná grafika slabik (na snímku č</a:t>
            </a:r>
            <a:r>
              <a:rPr lang="cs-CZ" dirty="0" smtClean="0"/>
              <a:t>. 3 </a:t>
            </a:r>
            <a:r>
              <a:rPr lang="cs-CZ" dirty="0" smtClean="0"/>
              <a:t>– 6). Na posledním snímku (č</a:t>
            </a:r>
            <a:r>
              <a:rPr lang="cs-CZ" dirty="0" smtClean="0"/>
              <a:t>. 7</a:t>
            </a:r>
            <a:r>
              <a:rPr lang="cs-CZ" dirty="0" smtClean="0"/>
              <a:t>) špatné odpovědi jen zesvětlají.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DÍTĚ A JEHO PSYCHIKA (PSYCHOLOGICKÁ)</a:t>
            </a:r>
          </a:p>
          <a:p>
            <a:r>
              <a:rPr lang="cs-CZ" dirty="0" smtClean="0"/>
              <a:t>Podoblast Jazyk a řeč – výslovnost, gramatická správnost řeči, porozumění, vyjadřování, dorozumívání </a:t>
            </a:r>
          </a:p>
          <a:p>
            <a:r>
              <a:rPr lang="cs-CZ" dirty="0" smtClean="0"/>
              <a:t>Dosažené konkretizované výstupy – mít přiměřenou slovní zásobu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445</Words>
  <Application>Microsoft Office PowerPoint</Application>
  <PresentationFormat>Vlastní</PresentationFormat>
  <Paragraphs>139</Paragraphs>
  <Slides>14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SLABIKUJEME</vt:lpstr>
      <vt:lpstr>          NAŠI KAMARÁDI SKŘÍTKOVÉ          PRŮVODCI VZDĚLÁVACÍMI OBLASTMI</vt:lpstr>
      <vt:lpstr>Snímek 3</vt:lpstr>
      <vt:lpstr>Snímek 4</vt:lpstr>
      <vt:lpstr>Snímek 5</vt:lpstr>
      <vt:lpstr>Snímek 6</vt:lpstr>
      <vt:lpstr>Snímek 7</vt:lpstr>
      <vt:lpstr>Snímek 8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2015-06-01T19:45:42Z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