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7"/>
  </p:notesMasterIdLst>
  <p:handoutMasterIdLst>
    <p:handoutMasterId r:id="rId18"/>
  </p:handoutMasterIdLst>
  <p:sldIdLst>
    <p:sldId id="272" r:id="rId3"/>
    <p:sldId id="306" r:id="rId4"/>
    <p:sldId id="296" r:id="rId5"/>
    <p:sldId id="285" r:id="rId6"/>
    <p:sldId id="290" r:id="rId7"/>
    <p:sldId id="291" r:id="rId8"/>
    <p:sldId id="292" r:id="rId9"/>
    <p:sldId id="293" r:id="rId10"/>
    <p:sldId id="275" r:id="rId11"/>
    <p:sldId id="277" r:id="rId12"/>
    <p:sldId id="276" r:id="rId13"/>
    <p:sldId id="278" r:id="rId14"/>
    <p:sldId id="280" r:id="rId15"/>
    <p:sldId id="28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úvod" id="{425EB4FB-E821-4B32-8ECA-EFEAA5D3F6A1}">
          <p14:sldIdLst>
            <p14:sldId id="272"/>
            <p14:sldId id="306"/>
          </p14:sldIdLst>
        </p14:section>
        <p14:section name="rýmy" id="{F5D8C0F4-774D-4018-AB7B-75B6585523FB}">
          <p14:sldIdLst>
            <p14:sldId id="296"/>
            <p14:sldId id="285"/>
            <p14:sldId id="290"/>
            <p14:sldId id="291"/>
            <p14:sldId id="292"/>
            <p14:sldId id="293"/>
          </p14:sldIdLst>
        </p14:section>
        <p14:section name="popisy" id="{4491A3A5-2D98-4803-9565-90AB9C3B3DA8}">
          <p14:sldIdLst>
            <p14:sldId id="275"/>
            <p14:sldId id="277"/>
            <p14:sldId id="276"/>
            <p14:sldId id="278"/>
            <p14:sldId id="280"/>
            <p14:sldId id="281"/>
          </p14:sldIdLst>
        </p14:section>
      </p14:sectionLst>
    </p:ex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7B2E"/>
    <a:srgbClr val="DCBE82"/>
    <a:srgbClr val="F70062"/>
    <a:srgbClr val="FF0066"/>
    <a:srgbClr val="00CC00"/>
    <a:srgbClr val="FF99FF"/>
    <a:srgbClr val="FF7F00"/>
    <a:srgbClr val="E80000"/>
    <a:srgbClr val="C28329"/>
    <a:srgbClr val="A974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8" autoAdjust="0"/>
    <p:restoredTop sz="94660"/>
  </p:normalViewPr>
  <p:slideViewPr>
    <p:cSldViewPr snapToGrid="0">
      <p:cViewPr varScale="1">
        <p:scale>
          <a:sx n="72" d="100"/>
          <a:sy n="72" d="100"/>
        </p:scale>
        <p:origin x="168" y="48"/>
      </p:cViewPr>
      <p:guideLst>
        <p:guide pos="3840"/>
        <p:guide orient="horz" pos="216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1. 6. 2015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1. 6. 2015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image" Target="../media/image9.jp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3" Type="http://schemas.openxmlformats.org/officeDocument/2006/relationships/image" Target="../media/image9.jpg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13.png"/><Relationship Id="rId10" Type="http://schemas.openxmlformats.org/officeDocument/2006/relationships/image" Target="../media/image26.png"/><Relationship Id="rId4" Type="http://schemas.openxmlformats.org/officeDocument/2006/relationships/image" Target="../media/image21.png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40.png"/><Relationship Id="rId3" Type="http://schemas.openxmlformats.org/officeDocument/2006/relationships/image" Target="../media/image9.jpg"/><Relationship Id="rId7" Type="http://schemas.openxmlformats.org/officeDocument/2006/relationships/image" Target="../media/image34.png"/><Relationship Id="rId12" Type="http://schemas.openxmlformats.org/officeDocument/2006/relationships/image" Target="../media/image3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3.png"/><Relationship Id="rId11" Type="http://schemas.openxmlformats.org/officeDocument/2006/relationships/image" Target="../media/image38.png"/><Relationship Id="rId5" Type="http://schemas.openxmlformats.org/officeDocument/2006/relationships/image" Target="../media/image32.png"/><Relationship Id="rId10" Type="http://schemas.openxmlformats.org/officeDocument/2006/relationships/image" Target="../media/image37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Relationship Id="rId14" Type="http://schemas.openxmlformats.org/officeDocument/2006/relationships/image" Target="../media/image4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51.png"/><Relationship Id="rId3" Type="http://schemas.openxmlformats.org/officeDocument/2006/relationships/image" Target="../media/image9.jpg"/><Relationship Id="rId7" Type="http://schemas.openxmlformats.org/officeDocument/2006/relationships/image" Target="../media/image45.png"/><Relationship Id="rId12" Type="http://schemas.openxmlformats.org/officeDocument/2006/relationships/image" Target="../media/image5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11" Type="http://schemas.openxmlformats.org/officeDocument/2006/relationships/image" Target="../media/image49.png"/><Relationship Id="rId5" Type="http://schemas.openxmlformats.org/officeDocument/2006/relationships/image" Target="../media/image43.png"/><Relationship Id="rId10" Type="http://schemas.openxmlformats.org/officeDocument/2006/relationships/image" Target="../media/image48.png"/><Relationship Id="rId4" Type="http://schemas.openxmlformats.org/officeDocument/2006/relationships/image" Target="../media/image42.png"/><Relationship Id="rId9" Type="http://schemas.openxmlformats.org/officeDocument/2006/relationships/image" Target="../media/image47.png"/><Relationship Id="rId14" Type="http://schemas.openxmlformats.org/officeDocument/2006/relationships/image" Target="../media/image5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62.png"/><Relationship Id="rId3" Type="http://schemas.openxmlformats.org/officeDocument/2006/relationships/image" Target="../media/image9.jpg"/><Relationship Id="rId7" Type="http://schemas.openxmlformats.org/officeDocument/2006/relationships/image" Target="../media/image56.png"/><Relationship Id="rId12" Type="http://schemas.openxmlformats.org/officeDocument/2006/relationships/image" Target="../media/image6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11" Type="http://schemas.openxmlformats.org/officeDocument/2006/relationships/image" Target="../media/image60.png"/><Relationship Id="rId5" Type="http://schemas.openxmlformats.org/officeDocument/2006/relationships/image" Target="../media/image54.png"/><Relationship Id="rId10" Type="http://schemas.openxmlformats.org/officeDocument/2006/relationships/image" Target="../media/image59.png"/><Relationship Id="rId4" Type="http://schemas.openxmlformats.org/officeDocument/2006/relationships/image" Target="../media/image53.png"/><Relationship Id="rId9" Type="http://schemas.openxmlformats.org/officeDocument/2006/relationships/image" Target="../media/image58.png"/><Relationship Id="rId14" Type="http://schemas.openxmlformats.org/officeDocument/2006/relationships/image" Target="../media/image6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image" Target="../media/image73.png"/><Relationship Id="rId3" Type="http://schemas.openxmlformats.org/officeDocument/2006/relationships/image" Target="../media/image9.jpg"/><Relationship Id="rId7" Type="http://schemas.openxmlformats.org/officeDocument/2006/relationships/image" Target="../media/image67.png"/><Relationship Id="rId12" Type="http://schemas.openxmlformats.org/officeDocument/2006/relationships/image" Target="../media/image7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11" Type="http://schemas.openxmlformats.org/officeDocument/2006/relationships/image" Target="../media/image71.png"/><Relationship Id="rId5" Type="http://schemas.openxmlformats.org/officeDocument/2006/relationships/image" Target="../media/image65.png"/><Relationship Id="rId10" Type="http://schemas.openxmlformats.org/officeDocument/2006/relationships/image" Target="../media/image70.png"/><Relationship Id="rId4" Type="http://schemas.openxmlformats.org/officeDocument/2006/relationships/image" Target="../media/image64.png"/><Relationship Id="rId9" Type="http://schemas.openxmlformats.org/officeDocument/2006/relationships/image" Target="../media/image69.png"/><Relationship Id="rId14" Type="http://schemas.openxmlformats.org/officeDocument/2006/relationships/image" Target="../media/image7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pixabay.com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6000" b="1" i="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RÝMY</a:t>
            </a:r>
            <a:endParaRPr lang="cs-CZ" sz="6000" b="1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b="1" i="0" baseline="0" dirty="0" smtClean="0"/>
              <a:t>ÚKOLY PRO TICHÁČKA</a:t>
            </a:r>
            <a:endParaRPr lang="cs-CZ" sz="2400" b="1" i="0" baseline="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7999" y="2571750"/>
            <a:ext cx="2836014" cy="3968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460" y="1505939"/>
            <a:ext cx="2537187" cy="324663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459" y="1416770"/>
            <a:ext cx="2438565" cy="341267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0074" y="1396960"/>
            <a:ext cx="2428845" cy="339906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7422" y="1416223"/>
            <a:ext cx="2448140" cy="342607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299" y="1371600"/>
            <a:ext cx="2495704" cy="3492634"/>
          </a:xfrm>
          <a:prstGeom prst="rect">
            <a:avLst/>
          </a:prstGeom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2</a:t>
            </a:fld>
            <a:endParaRPr lang="cs-CZ" dirty="0"/>
          </a:p>
        </p:txBody>
      </p:sp>
      <p:sp>
        <p:nvSpPr>
          <p:cNvPr id="13" name="Nadpis 1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	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     </a:t>
            </a:r>
            <a:r>
              <a:rPr lang="cs-CZ" sz="4400" b="1" dirty="0" smtClean="0">
                <a:solidFill>
                  <a:schemeClr val="accent5"/>
                </a:solidFill>
              </a:rPr>
              <a:t>NAŠI KAMARÁDI SKŘÍTKOVÉ</a:t>
            </a:r>
            <a:r>
              <a:rPr lang="cs-CZ" sz="4000" dirty="0" smtClean="0">
                <a:solidFill>
                  <a:schemeClr val="accent5"/>
                </a:solidFill>
              </a:rPr>
              <a:t/>
            </a:r>
            <a:br>
              <a:rPr lang="cs-CZ" sz="4000" dirty="0" smtClean="0">
                <a:solidFill>
                  <a:schemeClr val="accent5"/>
                </a:solidFill>
              </a:rPr>
            </a:br>
            <a:r>
              <a:rPr lang="cs-CZ" sz="4000" dirty="0" smtClean="0">
                <a:solidFill>
                  <a:schemeClr val="accent5"/>
                </a:solidFill>
              </a:rPr>
              <a:t>         </a:t>
            </a:r>
            <a:r>
              <a:rPr lang="cs-CZ" sz="2700" dirty="0" smtClean="0">
                <a:solidFill>
                  <a:schemeClr val="accent5"/>
                </a:solidFill>
              </a:rPr>
              <a:t>PRŮVODCI VZDĚLÁVACÍMI OBLASTMI</a:t>
            </a:r>
            <a:endParaRPr lang="cs-CZ" sz="2700" dirty="0">
              <a:solidFill>
                <a:schemeClr val="accent5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803418" y="4731467"/>
            <a:ext cx="211757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/>
              <a:t>Dítě </a:t>
            </a:r>
            <a:r>
              <a:rPr lang="cs-CZ" dirty="0" smtClean="0"/>
              <a:t>a svět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5125865" y="4748647"/>
            <a:ext cx="21210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dirty="0"/>
              <a:t>Dítě a </a:t>
            </a:r>
            <a:r>
              <a:rPr lang="cs-CZ" dirty="0" smtClean="0"/>
              <a:t>společnost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7550423" y="4731467"/>
            <a:ext cx="202842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/>
              <a:t>Dítě </a:t>
            </a:r>
            <a:r>
              <a:rPr lang="cs-CZ" dirty="0" smtClean="0"/>
              <a:t>a ten druhý</a:t>
            </a:r>
            <a:endParaRPr lang="cs-CZ" dirty="0"/>
          </a:p>
        </p:txBody>
      </p:sp>
      <p:sp>
        <p:nvSpPr>
          <p:cNvPr id="32" name="Obdélník 31"/>
          <p:cNvSpPr/>
          <p:nvPr/>
        </p:nvSpPr>
        <p:spPr>
          <a:xfrm>
            <a:off x="9882313" y="4748647"/>
            <a:ext cx="18966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dirty="0"/>
              <a:t>Dítě a </a:t>
            </a:r>
            <a:r>
              <a:rPr lang="cs-CZ" dirty="0" smtClean="0"/>
              <a:t>jeho tělo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430736" y="4734886"/>
            <a:ext cx="18549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Dítě a jeho psychika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8687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Obrázek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81038">
            <a:off x="499213" y="924628"/>
            <a:ext cx="1354641" cy="2595720"/>
          </a:xfrm>
          <a:prstGeom prst="rect">
            <a:avLst/>
          </a:prstGeom>
        </p:spPr>
      </p:pic>
      <p:pic>
        <p:nvPicPr>
          <p:cNvPr id="18" name="Picture 10" descr="Pampeliška, Kv&amp;ecaron;tina, &amp;Zcaron;lutá, Rostlin, Plevel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75843" y="4302868"/>
            <a:ext cx="1459049" cy="1820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970" y="349887"/>
            <a:ext cx="2263083" cy="1630127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2130" y="270336"/>
            <a:ext cx="1335518" cy="15828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5627" y="2899261"/>
            <a:ext cx="1060016" cy="1440360"/>
          </a:xfrm>
          <a:prstGeom prst="rect">
            <a:avLst/>
          </a:prstGeom>
        </p:spPr>
      </p:pic>
      <p:pic>
        <p:nvPicPr>
          <p:cNvPr id="22" name="Picture 16" descr="Cloud, Weather, Rainy, Blu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76148">
            <a:off x="8569119" y="5734409"/>
            <a:ext cx="1656857" cy="872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D&amp;uring;m, Domácí, Málo, Lampy, Budova, Architektura, Okno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749"/>
          <a:stretch/>
        </p:blipFill>
        <p:spPr bwMode="auto">
          <a:xfrm>
            <a:off x="5583305" y="5094077"/>
            <a:ext cx="1136551" cy="1535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40941">
            <a:off x="9441734" y="4264929"/>
            <a:ext cx="926454" cy="1083968"/>
          </a:xfrm>
          <a:prstGeom prst="rect">
            <a:avLst/>
          </a:prstGeom>
        </p:spPr>
      </p:pic>
      <p:grpSp>
        <p:nvGrpSpPr>
          <p:cNvPr id="24" name="Skupina 23"/>
          <p:cNvGrpSpPr/>
          <p:nvPr/>
        </p:nvGrpSpPr>
        <p:grpSpPr>
          <a:xfrm>
            <a:off x="9970364" y="597752"/>
            <a:ext cx="1710551" cy="2482542"/>
            <a:chOff x="8552782" y="996279"/>
            <a:chExt cx="5627901" cy="8094059"/>
          </a:xfrm>
        </p:grpSpPr>
        <p:pic>
          <p:nvPicPr>
            <p:cNvPr id="3" name="Obrázek 2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52782" y="996279"/>
              <a:ext cx="5627901" cy="8094059"/>
            </a:xfrm>
            <a:prstGeom prst="rect">
              <a:avLst/>
            </a:prstGeom>
          </p:spPr>
        </p:pic>
        <p:sp>
          <p:nvSpPr>
            <p:cNvPr id="7" name="TextovéPole 6"/>
            <p:cNvSpPr txBox="1"/>
            <p:nvPr/>
          </p:nvSpPr>
          <p:spPr>
            <a:xfrm rot="979944">
              <a:off x="9625088" y="5775628"/>
              <a:ext cx="2697601" cy="8529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100" dirty="0" smtClean="0"/>
                <a:t>ELIŠKA</a:t>
              </a:r>
              <a:endParaRPr lang="cs-CZ" sz="1100" dirty="0"/>
            </a:p>
          </p:txBody>
        </p:sp>
      </p:grpSp>
      <p:pic>
        <p:nvPicPr>
          <p:cNvPr id="8196" name="Picture 4" descr="Golf Club, Golf, H&amp;uring;l Pro Doklepnutí, Ptá&amp;ccaron;ek, Venkovní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10170">
            <a:off x="1874882" y="2564799"/>
            <a:ext cx="868246" cy="1736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3</a:t>
            </a:fld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478027" y="2517041"/>
            <a:ext cx="2943978" cy="1566731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b">
            <a:noAutofit/>
          </a:bodyPr>
          <a:lstStyle/>
          <a:p>
            <a:pPr algn="ctr"/>
            <a:r>
              <a:rPr lang="cs-CZ" sz="4800" dirty="0" smtClean="0">
                <a:latin typeface="Eras Bold ITC" panose="020B0907030504020204" pitchFamily="34" charset="0"/>
                <a:cs typeface="Aharoni" panose="02010803020104030203" pitchFamily="2" charset="-79"/>
              </a:rPr>
              <a:t>ŠIŠKA</a:t>
            </a:r>
            <a:endParaRPr lang="cs-CZ" sz="4800" dirty="0">
              <a:latin typeface="Eras Bold ITC" panose="020B0907030504020204" pitchFamily="34" charset="0"/>
              <a:cs typeface="Aharoni" panose="02010803020104030203" pitchFamily="2" charset="-79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047378" y="3433045"/>
            <a:ext cx="949603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>
                <a:latin typeface="+mj-lt"/>
                <a:cs typeface="Aharoni" panose="02010803020104030203" pitchFamily="2" charset="-79"/>
              </a:rPr>
              <a:t>HŮL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8740843" y="2238839"/>
            <a:ext cx="1402896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>
                <a:latin typeface="+mj-lt"/>
                <a:cs typeface="Aharoni" panose="02010803020104030203" pitchFamily="2" charset="-79"/>
              </a:rPr>
              <a:t>ELIŠKA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3047379" y="1177012"/>
            <a:ext cx="1476375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>
                <a:latin typeface="+mj-lt"/>
                <a:cs typeface="Aharoni" panose="02010803020104030203" pitchFamily="2" charset="-79"/>
              </a:rPr>
              <a:t>LIŠKA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2165683" y="2238840"/>
            <a:ext cx="1825291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TULIPÁN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487165" y="4685155"/>
            <a:ext cx="2570609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>
                <a:latin typeface="+mj-lt"/>
                <a:cs typeface="Aharoni" panose="02010803020104030203" pitchFamily="2" charset="-79"/>
              </a:rPr>
              <a:t>PAMPELIŠKA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4433223" y="5788508"/>
            <a:ext cx="1077794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>
                <a:latin typeface="+mj-lt"/>
                <a:cs typeface="Aharoni" panose="02010803020104030203" pitchFamily="2" charset="-79"/>
              </a:rPr>
              <a:t>DŮM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7222492" y="5788508"/>
            <a:ext cx="1425192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>
              <a:defRPr sz="4000" b="1" spc="300">
                <a:latin typeface="+mj-lt"/>
                <a:cs typeface="Aharoni" panose="02010803020104030203" pitchFamily="2" charset="-79"/>
              </a:defRPr>
            </a:lvl1pPr>
          </a:lstStyle>
          <a:p>
            <a:r>
              <a:rPr lang="cs-CZ" sz="2400" dirty="0"/>
              <a:t>MRAK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7780028" y="4685155"/>
            <a:ext cx="1678022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>
                <a:latin typeface="+mj-lt"/>
                <a:cs typeface="Aharoni" panose="02010803020104030203" pitchFamily="2" charset="-79"/>
              </a:rPr>
              <a:t>MYŠKA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9251577" y="3429715"/>
            <a:ext cx="1454661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>
                <a:latin typeface="+mj-lt"/>
                <a:cs typeface="Aharoni" panose="02010803020104030203" pitchFamily="2" charset="-79"/>
              </a:rPr>
              <a:t>STROM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7144314" y="1016628"/>
            <a:ext cx="1599635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>
                <a:latin typeface="+mj-lt"/>
                <a:cs typeface="Aharoni" panose="02010803020104030203" pitchFamily="2" charset="-79"/>
              </a:rPr>
              <a:t>SLEPICE</a:t>
            </a:r>
          </a:p>
        </p:txBody>
      </p:sp>
      <p:pic>
        <p:nvPicPr>
          <p:cNvPr id="8194" name="Picture 2" descr="Conifer, Nature, Plant, Spruce, Cone, Biology, Botan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917402" y="2067041"/>
            <a:ext cx="899367" cy="1798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5656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8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30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1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42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3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4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5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0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1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6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7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8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2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3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8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9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0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4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5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0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1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2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2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3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4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5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"/>
                            </p:stCondLst>
                            <p:childTnLst>
                              <p:par>
                                <p:cTn id="107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8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9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4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5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6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00"/>
                            </p:stCondLst>
                            <p:childTnLst>
                              <p:par>
                                <p:cTn id="119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0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1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8" grpId="0" animBg="1"/>
      <p:bldP spid="9" grpId="0" animBg="1"/>
      <p:bldP spid="10" grpId="0" animBg="1"/>
      <p:bldP spid="10" grpId="1" animBg="1"/>
      <p:bldP spid="11" grpId="0" animBg="1"/>
      <p:bldP spid="12" grpId="0" animBg="1"/>
      <p:bldP spid="12" grpId="1" animBg="1"/>
      <p:bldP spid="13" grpId="0" animBg="1"/>
      <p:bldP spid="13" grpId="1" animBg="1"/>
      <p:bldP spid="14" grpId="0" animBg="1"/>
      <p:bldP spid="15" grpId="0" animBg="1"/>
      <p:bldP spid="15" grpId="1" animBg="1"/>
      <p:bldP spid="16" grpId="0" animBg="1"/>
      <p:bldP spid="16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ek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5418" y="4904098"/>
            <a:ext cx="1153651" cy="1601598"/>
          </a:xfrm>
          <a:prstGeom prst="rect">
            <a:avLst/>
          </a:prstGeom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4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41" y="2869129"/>
            <a:ext cx="1335518" cy="1582836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81915">
            <a:off x="7597701" y="1668854"/>
            <a:ext cx="1162737" cy="92110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1" t="25418"/>
          <a:stretch/>
        </p:blipFill>
        <p:spPr>
          <a:xfrm>
            <a:off x="4901837" y="5047788"/>
            <a:ext cx="1404898" cy="990303"/>
          </a:xfrm>
          <a:prstGeom prst="rect">
            <a:avLst/>
          </a:prstGeom>
        </p:spPr>
      </p:pic>
      <p:pic>
        <p:nvPicPr>
          <p:cNvPr id="10244" name="Picture 4" descr="Hammer, Mallet, Gavel, Tool, Rubber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91079">
            <a:off x="7709200" y="-584638"/>
            <a:ext cx="1317557" cy="2635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&amp;Ccaron;erná, Hv&amp;ecaron;zda, Ninja, Zbra&amp;ncaron;, Kov, Ostrý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2329">
            <a:off x="10527643" y="2584335"/>
            <a:ext cx="1451009" cy="127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ovéPole 15"/>
          <p:cNvSpPr txBox="1"/>
          <p:nvPr/>
        </p:nvSpPr>
        <p:spPr>
          <a:xfrm>
            <a:off x="4478027" y="2517041"/>
            <a:ext cx="2943978" cy="1566731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b">
            <a:noAutofit/>
          </a:bodyPr>
          <a:lstStyle/>
          <a:p>
            <a:pPr algn="ctr"/>
            <a:r>
              <a:rPr lang="cs-CZ" sz="4800" dirty="0" smtClean="0">
                <a:latin typeface="Eras Bold ITC" panose="020B0907030504020204" pitchFamily="34" charset="0"/>
                <a:cs typeface="Aharoni" panose="02010803020104030203" pitchFamily="2" charset="-79"/>
              </a:rPr>
              <a:t>HADICE</a:t>
            </a:r>
            <a:endParaRPr lang="cs-CZ" sz="4800" dirty="0">
              <a:latin typeface="Eras Bold ITC" panose="020B0907030504020204" pitchFamily="34" charset="0"/>
              <a:cs typeface="Aharoni" panose="02010803020104030203" pitchFamily="2" charset="-79"/>
            </a:endParaRPr>
          </a:p>
        </p:txBody>
      </p:sp>
      <p:pic>
        <p:nvPicPr>
          <p:cNvPr id="10242" name="Picture 2" descr="Hydrant, Po&amp;zcaron;ár, &amp;Ccaron;ervená, Voda, Znamení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8506" y="2606569"/>
            <a:ext cx="752773" cy="752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ovéPole 16"/>
          <p:cNvSpPr txBox="1"/>
          <p:nvPr/>
        </p:nvSpPr>
        <p:spPr>
          <a:xfrm>
            <a:off x="2165683" y="3433045"/>
            <a:ext cx="1831298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SLEPICE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8658512" y="2238840"/>
            <a:ext cx="1742359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ČEPICE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047379" y="1177012"/>
            <a:ext cx="1476375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ŽELVA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487165" y="2238840"/>
            <a:ext cx="1503809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HRNEK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2192199" y="4685155"/>
            <a:ext cx="2241023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PENĚŽENKA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282848" y="5788508"/>
            <a:ext cx="1923333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KONVICE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7961413" y="5788508"/>
            <a:ext cx="1425192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>
              <a:defRPr sz="4000" b="1" spc="300">
                <a:latin typeface="+mj-lt"/>
                <a:cs typeface="Aharoni" panose="02010803020104030203" pitchFamily="2" charset="-79"/>
              </a:defRPr>
            </a:lvl1pPr>
          </a:lstStyle>
          <a:p>
            <a:r>
              <a:rPr lang="cs-CZ" sz="2400" dirty="0" smtClean="0"/>
              <a:t>LAMPA</a:t>
            </a:r>
            <a:endParaRPr lang="cs-CZ" sz="24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8573942" y="4685155"/>
            <a:ext cx="2078776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POTÁPĚČ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8804782" y="3429715"/>
            <a:ext cx="1923807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HVĚZDICE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7144314" y="1016628"/>
            <a:ext cx="1599635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PALICE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41231" y="485103"/>
            <a:ext cx="2012875" cy="1063049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2339" flipH="1">
            <a:off x="1385946" y="1861462"/>
            <a:ext cx="988898" cy="900824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88" y="4525100"/>
            <a:ext cx="1921809" cy="1612518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3171" y="4206618"/>
            <a:ext cx="1412770" cy="1722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846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8" dur="250" autoRev="1" fill="remov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" dur="250" autoRev="1" fill="remove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" dur="250" autoRev="1" fill="remove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50" autoRev="1" fill="remove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30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1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42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3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4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54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5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6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7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8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2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3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8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9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0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4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5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0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1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2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2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3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4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5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"/>
                            </p:stCondLst>
                            <p:childTnLst>
                              <p:par>
                                <p:cTn id="107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8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9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4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5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6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00"/>
                            </p:stCondLst>
                            <p:childTnLst>
                              <p:par>
                                <p:cTn id="119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0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1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3" grpId="0" animBg="1"/>
      <p:bldP spid="23" grpId="1" animBg="1"/>
      <p:bldP spid="24" grpId="0" animBg="1"/>
      <p:bldP spid="24" grpId="1" animBg="1"/>
      <p:bldP spid="25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5</a:t>
            </a:fld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657" y="3815766"/>
            <a:ext cx="1646006" cy="1972742"/>
          </a:xfrm>
          <a:prstGeom prst="rect">
            <a:avLst/>
          </a:prstGeom>
        </p:spPr>
      </p:pic>
      <p:pic>
        <p:nvPicPr>
          <p:cNvPr id="9" name="Picture 16" descr="Cloud, Weather, Rainy, Blu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7450" y="2106098"/>
            <a:ext cx="1871285" cy="985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28" b="12532"/>
          <a:stretch/>
        </p:blipFill>
        <p:spPr>
          <a:xfrm>
            <a:off x="2637056" y="23161"/>
            <a:ext cx="1522543" cy="2064451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1886" y="4564671"/>
            <a:ext cx="2456450" cy="182698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0840" y="2972816"/>
            <a:ext cx="1316714" cy="1848021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1365081" y="3429715"/>
            <a:ext cx="1731666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KOMPAS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8740843" y="2238839"/>
            <a:ext cx="1402896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TUŽKA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814295" y="1177012"/>
            <a:ext cx="1476375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PRAK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610953" y="2238840"/>
            <a:ext cx="1380021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MRAK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617015" y="4685155"/>
            <a:ext cx="1220875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DRAK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993750" y="5788508"/>
            <a:ext cx="1868162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BABIČKA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579931" y="5788508"/>
            <a:ext cx="2067753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>
              <a:defRPr sz="4000" b="1" spc="300">
                <a:latin typeface="+mj-lt"/>
                <a:cs typeface="Aharoni" panose="02010803020104030203" pitchFamily="2" charset="-79"/>
              </a:defRPr>
            </a:lvl1pPr>
          </a:lstStyle>
          <a:p>
            <a:r>
              <a:rPr lang="cs-CZ" sz="2400" dirty="0" smtClean="0"/>
              <a:t>KARTÁČEK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8172814" y="4685155"/>
            <a:ext cx="1285235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VRAK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9660194" y="3429715"/>
            <a:ext cx="1046044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RAK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534911" y="1177011"/>
            <a:ext cx="2195665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SEŠÍVAČKA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478027" y="2517041"/>
            <a:ext cx="2943978" cy="1566731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b">
            <a:noAutofit/>
          </a:bodyPr>
          <a:lstStyle/>
          <a:p>
            <a:r>
              <a:rPr lang="cs-CZ" sz="4800" dirty="0" smtClean="0">
                <a:latin typeface="Eras Bold ITC" panose="020B0907030504020204" pitchFamily="34" charset="0"/>
                <a:cs typeface="Aharoni" panose="02010803020104030203" pitchFamily="2" charset="-79"/>
              </a:rPr>
              <a:t>DRAK</a:t>
            </a:r>
            <a:endParaRPr lang="cs-CZ" sz="4800" dirty="0">
              <a:latin typeface="Eras Bold ITC" panose="020B0907030504020204" pitchFamily="34" charset="0"/>
              <a:cs typeface="Aharoni" panose="02010803020104030203" pitchFamily="2" charset="-79"/>
            </a:endParaRPr>
          </a:p>
        </p:txBody>
      </p:sp>
      <p:pic>
        <p:nvPicPr>
          <p:cNvPr id="23" name="Obrázek 2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872670" y="361692"/>
            <a:ext cx="1833568" cy="1412420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581777">
            <a:off x="5806520" y="5210547"/>
            <a:ext cx="2031645" cy="707631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10"/>
          <a:stretch/>
        </p:blipFill>
        <p:spPr>
          <a:xfrm>
            <a:off x="3687405" y="5240143"/>
            <a:ext cx="1730153" cy="1582213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9524" y="3048208"/>
            <a:ext cx="960795" cy="1166810"/>
          </a:xfrm>
          <a:prstGeom prst="rect">
            <a:avLst/>
          </a:prstGeom>
        </p:spPr>
      </p:pic>
      <p:pic>
        <p:nvPicPr>
          <p:cNvPr id="9220" name="Picture 4" descr="Papírový Drak, Létání, Fly, Obloha, Hra&amp;ccaron;ka, Silueta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47570" y="2644397"/>
            <a:ext cx="1170430" cy="1166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3383" y="1658660"/>
            <a:ext cx="983147" cy="1347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833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9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0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1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2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3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7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8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43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4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5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55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6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7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67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8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9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79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0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1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1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2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3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7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8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3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4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5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00"/>
                            </p:stCondLst>
                            <p:childTnLst>
                              <p:par>
                                <p:cTn id="108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9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0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5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6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7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"/>
                            </p:stCondLst>
                            <p:childTnLst>
                              <p:par>
                                <p:cTn id="120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1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2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500"/>
                            </p:stCondLst>
                            <p:childTnLst>
                              <p:par>
                                <p:cTn id="132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3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4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 animBg="1"/>
      <p:bldP spid="13" grpId="1" animBg="1"/>
      <p:bldP spid="14" grpId="0" animBg="1"/>
      <p:bldP spid="15" grpId="0" animBg="1"/>
      <p:bldP spid="16" grpId="0" animBg="1"/>
      <p:bldP spid="17" grpId="0" animBg="1"/>
      <p:bldP spid="17" grpId="1" animBg="1"/>
      <p:bldP spid="18" grpId="0" animBg="1"/>
      <p:bldP spid="18" grpId="1" animBg="1"/>
      <p:bldP spid="19" grpId="0" animBg="1"/>
      <p:bldP spid="20" grpId="0" animBg="1"/>
      <p:bldP spid="21" grpId="0" animBg="1"/>
      <p:bldP spid="21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olf Club, Golf, H&amp;uring;l Pro Doklepnutí, Ptá&amp;ccaron;ek, Venkovní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381339">
            <a:off x="3581472" y="-96546"/>
            <a:ext cx="1156241" cy="2312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Obrázek 2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28" r="39799"/>
          <a:stretch/>
        </p:blipFill>
        <p:spPr>
          <a:xfrm rot="2870907">
            <a:off x="6540565" y="-186627"/>
            <a:ext cx="1074951" cy="2492640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90804">
            <a:off x="2495849" y="5351397"/>
            <a:ext cx="915042" cy="1417982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058033">
            <a:off x="2880212" y="2924787"/>
            <a:ext cx="887873" cy="171278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3277" y="5120838"/>
            <a:ext cx="1853128" cy="1508562"/>
          </a:xfrm>
          <a:prstGeom prst="rect">
            <a:avLst/>
          </a:prstGeom>
        </p:spPr>
      </p:pic>
      <p:sp>
        <p:nvSpPr>
          <p:cNvPr id="23" name="TextovéPole 22"/>
          <p:cNvSpPr txBox="1"/>
          <p:nvPr/>
        </p:nvSpPr>
        <p:spPr>
          <a:xfrm>
            <a:off x="4478027" y="2517041"/>
            <a:ext cx="2943978" cy="1566731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b">
            <a:noAutofit/>
          </a:bodyPr>
          <a:lstStyle/>
          <a:p>
            <a:r>
              <a:rPr lang="cs-CZ" sz="4800" dirty="0" smtClean="0">
                <a:latin typeface="Eras Bold ITC" panose="020B0907030504020204" pitchFamily="34" charset="0"/>
                <a:cs typeface="Aharoni" panose="02010803020104030203" pitchFamily="2" charset="-79"/>
              </a:rPr>
              <a:t>  K</a:t>
            </a:r>
            <a:r>
              <a:rPr lang="cs-CZ" sz="4800" b="1" dirty="0" smtClean="0">
                <a:latin typeface="Eras Bold ITC" panose="020B0907030504020204" pitchFamily="34" charset="0"/>
                <a:cs typeface="Aharoni" panose="02010803020104030203" pitchFamily="2" charset="-79"/>
              </a:rPr>
              <a:t>Ů</a:t>
            </a:r>
            <a:r>
              <a:rPr lang="cs-CZ" sz="4800" dirty="0" smtClean="0">
                <a:latin typeface="Eras Bold ITC" panose="020B0907030504020204" pitchFamily="34" charset="0"/>
                <a:cs typeface="Aharoni" panose="02010803020104030203" pitchFamily="2" charset="-79"/>
              </a:rPr>
              <a:t>L</a:t>
            </a:r>
            <a:endParaRPr lang="cs-CZ" sz="4800" dirty="0">
              <a:latin typeface="Eras Bold ITC" panose="020B0907030504020204" pitchFamily="34" charset="0"/>
              <a:cs typeface="Aharoni" panose="02010803020104030203" pitchFamily="2" charset="-79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6</a:t>
            </a:fld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55" y="1101159"/>
            <a:ext cx="1793222" cy="1784817"/>
          </a:xfrm>
          <a:prstGeom prst="rect">
            <a:avLst/>
          </a:prstGeom>
        </p:spPr>
      </p:pic>
      <p:pic>
        <p:nvPicPr>
          <p:cNvPr id="12290" name="Picture 2" descr="Salt, Pepper, Catering, Cooking, Restaurant, Spices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4" t="8033" r="40432"/>
          <a:stretch/>
        </p:blipFill>
        <p:spPr bwMode="auto">
          <a:xfrm>
            <a:off x="9888466" y="4246935"/>
            <a:ext cx="857250" cy="1813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Uhelný D&amp;uring;l, Moje, Jeskyn&amp;ecaron;, Nákladní Auto, Uhlí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115" y="4144081"/>
            <a:ext cx="2222529" cy="1875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Denn&amp;ecaron;, Nábytek, Školy, St&amp;uring;l, Hn&amp;ecaron;dá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6455" y="1264535"/>
            <a:ext cx="1750511" cy="1523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457201" y="3429715"/>
            <a:ext cx="1961444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SPACÁK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8740843" y="2238839"/>
            <a:ext cx="1085612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STŮL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505200" y="1177012"/>
            <a:ext cx="1018554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HŮL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165684" y="2238840"/>
            <a:ext cx="745856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ÚL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487165" y="4685155"/>
            <a:ext cx="1018035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DŮL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570518" y="5788508"/>
            <a:ext cx="1553447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PRSTEN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372914" y="5788508"/>
            <a:ext cx="1979620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>
              <a:defRPr sz="4000" b="1" spc="300">
                <a:latin typeface="+mj-lt"/>
                <a:cs typeface="Aharoni" panose="02010803020104030203" pitchFamily="2" charset="-79"/>
              </a:defRPr>
            </a:lvl1pPr>
          </a:lstStyle>
          <a:p>
            <a:r>
              <a:rPr lang="cs-CZ" sz="2400" dirty="0" smtClean="0"/>
              <a:t>MOTORKA</a:t>
            </a:r>
            <a:endParaRPr lang="cs-CZ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8855298" y="4685155"/>
            <a:ext cx="983752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SŮL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8988493" y="3429715"/>
            <a:ext cx="1965395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SEMAFOR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7350758" y="1177011"/>
            <a:ext cx="1599635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LAHEV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pic>
        <p:nvPicPr>
          <p:cNvPr id="12298" name="Picture 10" descr="Totem, Západní, Ind, D&amp;rcaron;evo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68988" y="2568731"/>
            <a:ext cx="853504" cy="1382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0847" y="2469671"/>
            <a:ext cx="1432560" cy="2865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592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8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30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1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42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3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4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5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0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1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6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7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8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2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3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8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9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0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4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5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0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1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2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250" autoRev="1" fill="remove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2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3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4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5" dur="250" autoRev="1" fill="remov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"/>
                            </p:stCondLst>
                            <p:childTnLst>
                              <p:par>
                                <p:cTn id="107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8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9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14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5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6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5" grpId="0" animBg="1"/>
      <p:bldP spid="16" grpId="0" animBg="1"/>
      <p:bldP spid="17" grpId="0" animBg="1"/>
      <p:bldP spid="18" grpId="0" animBg="1"/>
      <p:bldP spid="18" grpId="1" animBg="1"/>
      <p:bldP spid="19" grpId="0" animBg="1"/>
      <p:bldP spid="19" grpId="1" animBg="1"/>
      <p:bldP spid="20" grpId="0" animBg="1"/>
      <p:bldP spid="21" grpId="0" animBg="1"/>
      <p:bldP spid="21" grpId="1" animBg="1"/>
      <p:bldP spid="22" grpId="0" animBg="1"/>
      <p:bldP spid="22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Obrázek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7938" y="2844173"/>
            <a:ext cx="979227" cy="1330584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41827" y="4974144"/>
            <a:ext cx="1776863" cy="1454806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84669">
            <a:off x="9851915" y="1338603"/>
            <a:ext cx="1357850" cy="204476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16875">
            <a:off x="7584621" y="95602"/>
            <a:ext cx="1906654" cy="1692155"/>
          </a:xfrm>
          <a:prstGeom prst="rect">
            <a:avLst/>
          </a:prstGeom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7</a:t>
            </a:fld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5125">
            <a:off x="9263532" y="4355166"/>
            <a:ext cx="2191255" cy="1629598"/>
          </a:xfrm>
          <a:prstGeom prst="rect">
            <a:avLst/>
          </a:prstGeom>
        </p:spPr>
      </p:pic>
      <p:pic>
        <p:nvPicPr>
          <p:cNvPr id="11266" name="Picture 2" descr="Rychlom&amp;ecaron;r, Kilometry, Palubní Deska, Rychlost, Kilometr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872" y="4318426"/>
            <a:ext cx="1911888" cy="1311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2534159" y="3429715"/>
            <a:ext cx="1462822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MLÉKO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427443" y="2238839"/>
            <a:ext cx="1716296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VĚTRNÍK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876551" y="1177012"/>
            <a:ext cx="1647204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KŘESLO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165683" y="2238840"/>
            <a:ext cx="1825291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KABELKA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487165" y="4685155"/>
            <a:ext cx="2570609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TACHOMETR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990974" y="5788508"/>
            <a:ext cx="1520043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ZÁMEK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584442" y="5788508"/>
            <a:ext cx="1425192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>
              <a:defRPr sz="4000" b="1" spc="300">
                <a:latin typeface="+mj-lt"/>
                <a:cs typeface="Aharoni" panose="02010803020104030203" pitchFamily="2" charset="-79"/>
              </a:defRPr>
            </a:lvl1pPr>
          </a:lstStyle>
          <a:p>
            <a:r>
              <a:rPr lang="cs-CZ" sz="2400" dirty="0" smtClean="0"/>
              <a:t>KOŠÍK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8096250" y="4685155"/>
            <a:ext cx="1361800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SVETR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9251577" y="3429715"/>
            <a:ext cx="1454661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VEJCE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7498205" y="1174276"/>
            <a:ext cx="1300069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METR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478027" y="2517041"/>
            <a:ext cx="2943978" cy="1566731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b">
            <a:noAutofit/>
          </a:bodyPr>
          <a:lstStyle/>
          <a:p>
            <a:r>
              <a:rPr lang="cs-CZ" sz="4800" dirty="0" smtClean="0">
                <a:latin typeface="Eras Bold ITC" panose="020B0907030504020204" pitchFamily="34" charset="0"/>
                <a:cs typeface="Aharoni" panose="02010803020104030203" pitchFamily="2" charset="-79"/>
              </a:rPr>
              <a:t>PETR</a:t>
            </a:r>
            <a:endParaRPr lang="cs-CZ" sz="4800" dirty="0">
              <a:latin typeface="Eras Bold ITC" panose="020B0907030504020204" pitchFamily="34" charset="0"/>
              <a:cs typeface="Aharoni" panose="02010803020104030203" pitchFamily="2" charset="-79"/>
            </a:endParaRPr>
          </a:p>
        </p:txBody>
      </p:sp>
      <p:pic>
        <p:nvPicPr>
          <p:cNvPr id="11268" name="Picture 4" descr="Chlapec, Obli&amp;ccaron;ej, Hlava, Portrét, Mladých, Teen, Mláde&amp;zcaron;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0108" y="2648674"/>
            <a:ext cx="1132384" cy="1303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599" y="1241643"/>
            <a:ext cx="1551822" cy="169193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906" y="280122"/>
            <a:ext cx="1562444" cy="1641977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938"/>
          <a:stretch/>
        </p:blipFill>
        <p:spPr>
          <a:xfrm>
            <a:off x="2885714" y="5146820"/>
            <a:ext cx="1119242" cy="1517692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3713" y="3129531"/>
            <a:ext cx="821224" cy="111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965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8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1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3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4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8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9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5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0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1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6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7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8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2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3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8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9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0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4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5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0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1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2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2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3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4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5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"/>
                            </p:stCondLst>
                            <p:childTnLst>
                              <p:par>
                                <p:cTn id="107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8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9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14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5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6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3" grpId="0" animBg="1"/>
      <p:bldP spid="13" grpId="1" animBg="1"/>
      <p:bldP spid="14" grpId="0" animBg="1"/>
      <p:bldP spid="14" grpId="1" animBg="1"/>
      <p:bldP spid="15" grpId="0" animBg="1"/>
      <p:bldP spid="16" grpId="0" animBg="1"/>
      <p:bldP spid="16" grpId="1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Obrázek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2879" y="5369930"/>
            <a:ext cx="1962087" cy="1502223"/>
          </a:xfrm>
          <a:prstGeom prst="rect">
            <a:avLst/>
          </a:prstGeom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8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4263" y="5355777"/>
            <a:ext cx="1335100" cy="1371531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8865" y="185434"/>
            <a:ext cx="1843438" cy="1777189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9012">
            <a:off x="51509" y="776608"/>
            <a:ext cx="1494406" cy="1459380"/>
          </a:xfrm>
          <a:prstGeom prst="rect">
            <a:avLst/>
          </a:prstGeom>
        </p:spPr>
      </p:pic>
      <p:pic>
        <p:nvPicPr>
          <p:cNvPr id="10" name="Picture 6" descr="Rukavice, &amp;Ccaron;ervená, Pár, Barevné, Zimní, Móda, Teplý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9510500" y="4359386"/>
            <a:ext cx="1405505" cy="1412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2364278" y="3433045"/>
            <a:ext cx="1175503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KUŘE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8740842" y="2238839"/>
            <a:ext cx="1965395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KLOBOUK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047379" y="1177012"/>
            <a:ext cx="2010395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ZMRZLINA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066800" y="2238839"/>
            <a:ext cx="2472981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POKLADNICE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047379" y="5788508"/>
            <a:ext cx="2463638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BROKOLICE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7489192" y="5788508"/>
            <a:ext cx="1425192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>
              <a:defRPr sz="4000" b="1" spc="300">
                <a:latin typeface="+mj-lt"/>
                <a:cs typeface="Aharoni" panose="02010803020104030203" pitchFamily="2" charset="-79"/>
              </a:defRPr>
            </a:lvl1pPr>
          </a:lstStyle>
          <a:p>
            <a:r>
              <a:rPr lang="cs-CZ" sz="2400" dirty="0" smtClean="0"/>
              <a:t>STAN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467600" y="4685155"/>
            <a:ext cx="1990450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RUKAVICE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9251577" y="3429715"/>
            <a:ext cx="1454661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KYBLÍK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486181" y="1177012"/>
            <a:ext cx="2587693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CHOBOTNICE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952874" y="2517041"/>
            <a:ext cx="4391026" cy="1566731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b">
            <a:noAutofit/>
          </a:bodyPr>
          <a:lstStyle/>
          <a:p>
            <a:pPr algn="ctr"/>
            <a:r>
              <a:rPr lang="cs-CZ" sz="4800" dirty="0" smtClean="0">
                <a:latin typeface="Eras Bold ITC" panose="020B0907030504020204" pitchFamily="34" charset="0"/>
                <a:cs typeface="Aharoni" panose="02010803020104030203" pitchFamily="2" charset="-79"/>
              </a:rPr>
              <a:t>ŠROUBOVICE</a:t>
            </a:r>
            <a:endParaRPr lang="cs-CZ" sz="4800" dirty="0">
              <a:latin typeface="Eras Bold ITC" panose="020B0907030504020204" pitchFamily="34" charset="0"/>
              <a:cs typeface="Aharoni" panose="02010803020104030203" pitchFamily="2" charset="-79"/>
            </a:endParaRPr>
          </a:p>
        </p:txBody>
      </p:sp>
      <p:pic>
        <p:nvPicPr>
          <p:cNvPr id="13314" name="Picture 2" descr="Dna, V&amp;ecaron;da, Biologie, Výzkum, Molekula, Léka&amp;rcaron;ské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25696">
            <a:off x="5881374" y="2511859"/>
            <a:ext cx="1342800" cy="984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5245" y="2954949"/>
            <a:ext cx="1418665" cy="1181482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4263" y="3005517"/>
            <a:ext cx="880015" cy="135386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6290" y="137860"/>
            <a:ext cx="801392" cy="1602783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5164" y="4464215"/>
            <a:ext cx="1783124" cy="891562"/>
          </a:xfrm>
          <a:prstGeom prst="rect">
            <a:avLst/>
          </a:prstGeom>
        </p:spPr>
      </p:pic>
      <p:sp>
        <p:nvSpPr>
          <p:cNvPr id="15" name="TextovéPole 14"/>
          <p:cNvSpPr txBox="1"/>
          <p:nvPr/>
        </p:nvSpPr>
        <p:spPr>
          <a:xfrm>
            <a:off x="2487165" y="4685155"/>
            <a:ext cx="1465709" cy="461665"/>
          </a:xfrm>
          <a:prstGeom prst="rect">
            <a:avLst/>
          </a:prstGeom>
          <a:solidFill>
            <a:srgbClr val="FFE28D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pc="300" dirty="0" smtClean="0">
                <a:latin typeface="+mj-lt"/>
                <a:cs typeface="Aharoni" panose="02010803020104030203" pitchFamily="2" charset="-79"/>
              </a:rPr>
              <a:t>RYBA</a:t>
            </a:r>
            <a:endParaRPr lang="cs-CZ" sz="2400" b="1" spc="300" dirty="0">
              <a:latin typeface="+mj-lt"/>
              <a:cs typeface="Aharoni" panose="02010803020104030203" pitchFamily="2" charset="-79"/>
            </a:endParaRPr>
          </a:p>
        </p:txBody>
      </p:sp>
      <p:pic>
        <p:nvPicPr>
          <p:cNvPr id="26" name="Obrázek 2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5245" y="1805279"/>
            <a:ext cx="1304734" cy="890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116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1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3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4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250" autoRev="1" fill="remove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8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9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5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0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1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6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7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8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2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3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8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9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0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4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5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90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1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2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02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3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4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5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14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5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6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6" grpId="0" animBg="1"/>
      <p:bldP spid="17" grpId="0" animBg="1"/>
      <p:bldP spid="17" grpId="1" animBg="1"/>
      <p:bldP spid="18" grpId="0" animBg="1"/>
      <p:bldP spid="19" grpId="0" animBg="1"/>
      <p:bldP spid="19" grpId="1" animBg="1"/>
      <p:bldP spid="20" grpId="0" animBg="1"/>
      <p:bldP spid="15" grpId="0" animBg="1"/>
      <p:bldP spid="15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Použité zdroje </a:t>
            </a:r>
            <a:r>
              <a:rPr lang="cs-CZ" sz="3200" b="1" dirty="0" smtClean="0"/>
              <a:t>obrázků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Kresby skřítků jsou použity se svolením autorek Yvety </a:t>
            </a:r>
            <a:r>
              <a:rPr lang="cs-CZ" dirty="0" err="1"/>
              <a:t>Šteruské</a:t>
            </a:r>
            <a:r>
              <a:rPr lang="cs-CZ" dirty="0"/>
              <a:t> a Marie </a:t>
            </a:r>
            <a:r>
              <a:rPr lang="cs-CZ" dirty="0" err="1"/>
              <a:t>Kádnerové</a:t>
            </a:r>
            <a:r>
              <a:rPr lang="cs-CZ" dirty="0" smtClean="0"/>
              <a:t>.</a:t>
            </a:r>
            <a:endParaRPr lang="cs-CZ" dirty="0" smtClean="0">
              <a:hlinkClick r:id="rId2"/>
            </a:endParaRPr>
          </a:p>
          <a:p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pixabay.com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Materiály, pomůcky a technické vybavení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Dotyková </a:t>
            </a:r>
            <a:r>
              <a:rPr lang="cs-CZ" dirty="0"/>
              <a:t>obrazovka, připojená k PC</a:t>
            </a:r>
          </a:p>
          <a:p>
            <a:r>
              <a:rPr lang="cs-CZ" dirty="0" smtClean="0"/>
              <a:t>Didaktický kufřík - KUMUČ (ozvučná dřívka)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Metodický postup</a:t>
            </a:r>
            <a:endParaRPr lang="cs-CZ" sz="3200" strike="sngStrik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Na několika interaktivních snímcích děti procvičí </a:t>
            </a:r>
            <a:r>
              <a:rPr lang="cs-CZ" dirty="0" smtClean="0"/>
              <a:t>slabikování a rýmování. </a:t>
            </a:r>
            <a:endParaRPr lang="cs-CZ" dirty="0"/>
          </a:p>
          <a:p>
            <a:r>
              <a:rPr lang="cs-CZ" dirty="0"/>
              <a:t>Uprostřed každého snímku je graficky </a:t>
            </a:r>
            <a:r>
              <a:rPr lang="cs-CZ" dirty="0" smtClean="0"/>
              <a:t>znázorněné (obrázkem a popisem), k jakému slovu hledáme rým. </a:t>
            </a:r>
            <a:endParaRPr lang="cs-CZ" dirty="0"/>
          </a:p>
          <a:p>
            <a:r>
              <a:rPr lang="cs-CZ" dirty="0"/>
              <a:t>Kolem jsou obrázky i s popisy. Děti určují, který obrázek/popis </a:t>
            </a:r>
            <a:r>
              <a:rPr lang="cs-CZ" dirty="0" smtClean="0"/>
              <a:t>se rýmuje </a:t>
            </a:r>
            <a:r>
              <a:rPr lang="cs-CZ" dirty="0" smtClean="0"/>
              <a:t>se </a:t>
            </a:r>
            <a:r>
              <a:rPr lang="cs-CZ" dirty="0" smtClean="0"/>
              <a:t>zadáním.</a:t>
            </a:r>
            <a:endParaRPr lang="cs-CZ" dirty="0"/>
          </a:p>
          <a:p>
            <a:r>
              <a:rPr lang="cs-CZ" dirty="0"/>
              <a:t>Slova si děti vyťukávají na ozvučná </a:t>
            </a:r>
            <a:r>
              <a:rPr lang="cs-CZ" dirty="0" smtClean="0"/>
              <a:t>dřívka nebo vytleskávají. Pomůže </a:t>
            </a:r>
            <a:r>
              <a:rPr lang="cs-CZ" dirty="0"/>
              <a:t>jim to určit, zda odpovídají zadanému  kódu.</a:t>
            </a:r>
          </a:p>
          <a:p>
            <a:pPr marL="4572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Práce </a:t>
            </a:r>
            <a:r>
              <a:rPr lang="cs-CZ" sz="3200" b="1" dirty="0"/>
              <a:t>s interaktivním výukovým </a:t>
            </a:r>
            <a:r>
              <a:rPr lang="cs-CZ" sz="3200" b="1" dirty="0" smtClean="0"/>
              <a:t>materiálem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Animace jsou vázány na kliknutí/dotyk na texty. Správná odpověď barevně </a:t>
            </a:r>
            <a:r>
              <a:rPr lang="cs-CZ" dirty="0" smtClean="0"/>
              <a:t>problikne, špatné </a:t>
            </a:r>
            <a:r>
              <a:rPr lang="cs-CZ" dirty="0"/>
              <a:t>odpovědi </a:t>
            </a:r>
            <a:r>
              <a:rPr lang="cs-CZ" dirty="0" smtClean="0"/>
              <a:t>po dotyku jen </a:t>
            </a:r>
            <a:r>
              <a:rPr lang="cs-CZ" dirty="0"/>
              <a:t>zesvětlají.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Vzdělávací oblast DÍTĚ A JEHO PSYCHIKA (PSYCHOLOGICKÁ)</a:t>
            </a:r>
          </a:p>
          <a:p>
            <a:r>
              <a:rPr lang="cs-CZ" dirty="0" smtClean="0"/>
              <a:t>Podoblast Jazyk a řeč – výslovnost, gramatická správnost řeči, porozumění, vyjadřování, dorozumívání </a:t>
            </a:r>
          </a:p>
          <a:p>
            <a:r>
              <a:rPr lang="cs-CZ" dirty="0" smtClean="0"/>
              <a:t>Dosažené konkretizované výstupy – mít přiměřenou slovní zásobu;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14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087399"/>
            <a:ext cx="7513903" cy="4097665"/>
            <a:chOff x="3057284" y="724271"/>
            <a:chExt cx="4242876" cy="3527549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24271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75498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potenciálu dětí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3333470" y="394396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Cíle polytechnické výchovy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384</Words>
  <Application>Microsoft Office PowerPoint</Application>
  <PresentationFormat>Širokoúhlá obrazovka</PresentationFormat>
  <Paragraphs>118</Paragraphs>
  <Slides>14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9" baseType="lpstr">
      <vt:lpstr>Aharoni</vt:lpstr>
      <vt:lpstr>Arial</vt:lpstr>
      <vt:lpstr>Century Gothic</vt:lpstr>
      <vt:lpstr>Eras Bold ITC</vt:lpstr>
      <vt:lpstr>Sheer Green 16x9</vt:lpstr>
      <vt:lpstr>RÝMY</vt:lpstr>
      <vt:lpstr>          NAŠI KAMARÁDI SKŘÍTKOVÉ          PRŮVODCI VZDĚLÁVACÍMI OBLASTMI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 obrázků</vt:lpstr>
      <vt:lpstr>Materiály, pomůcky a technické vybavení</vt:lpstr>
      <vt:lpstr>Metodický postup</vt:lpstr>
      <vt:lpstr>Práce s interaktivním výukovým materiálem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2015-06-01T11:36:14Z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