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92" r:id="rId4"/>
    <p:sldId id="293" r:id="rId5"/>
    <p:sldId id="285" r:id="rId6"/>
    <p:sldId id="295" r:id="rId7"/>
    <p:sldId id="294" r:id="rId8"/>
    <p:sldId id="296" r:id="rId9"/>
    <p:sldId id="286" r:id="rId10"/>
    <p:sldId id="287" r:id="rId11"/>
    <p:sldId id="288" r:id="rId12"/>
    <p:sldId id="289" r:id="rId13"/>
    <p:sldId id="290" r:id="rId14"/>
    <p:sldId id="291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FFFFF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Logopedie B-P-M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9624"/>
          <a:stretch/>
        </p:blipFill>
        <p:spPr>
          <a:xfrm>
            <a:off x="1590663" y="521244"/>
            <a:ext cx="8620137" cy="533255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347193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5915" r="52264"/>
          <a:stretch/>
        </p:blipFill>
        <p:spPr>
          <a:xfrm>
            <a:off x="3201099" y="3314698"/>
            <a:ext cx="1719897" cy="233751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378" t="65915"/>
          <a:stretch/>
        </p:blipFill>
        <p:spPr>
          <a:xfrm>
            <a:off x="6771715" y="3938231"/>
            <a:ext cx="1895908" cy="233751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521" t="32301" r="50119" b="33333"/>
          <a:stretch/>
        </p:blipFill>
        <p:spPr>
          <a:xfrm>
            <a:off x="5470177" y="591075"/>
            <a:ext cx="1815921" cy="235683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808" t="32676" b="33896"/>
          <a:stretch/>
        </p:blipFill>
        <p:spPr>
          <a:xfrm>
            <a:off x="9424905" y="3374264"/>
            <a:ext cx="1844393" cy="22924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098" b="68826"/>
          <a:stretch/>
        </p:blipFill>
        <p:spPr>
          <a:xfrm>
            <a:off x="8500872" y="671568"/>
            <a:ext cx="1689846" cy="213789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476" b="67887"/>
          <a:stretch/>
        </p:blipFill>
        <p:spPr>
          <a:xfrm>
            <a:off x="1866621" y="503210"/>
            <a:ext cx="1784291" cy="220228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483182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478" t="58779" b="20188"/>
          <a:stretch/>
        </p:blipFill>
        <p:spPr>
          <a:xfrm>
            <a:off x="1886681" y="695459"/>
            <a:ext cx="8324119" cy="516442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1139229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432" r="68496" b="49354"/>
          <a:stretch/>
        </p:blipFill>
        <p:spPr>
          <a:xfrm>
            <a:off x="2384309" y="154547"/>
            <a:ext cx="1937798" cy="181592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518" t="50647"/>
          <a:stretch/>
        </p:blipFill>
        <p:spPr>
          <a:xfrm>
            <a:off x="9033692" y="4670738"/>
            <a:ext cx="1997900" cy="172091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518" b="51570"/>
          <a:stretch/>
        </p:blipFill>
        <p:spPr>
          <a:xfrm>
            <a:off x="8532940" y="854063"/>
            <a:ext cx="1997900" cy="168872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0277" r="68286"/>
          <a:stretch/>
        </p:blipFill>
        <p:spPr>
          <a:xfrm>
            <a:off x="1341120" y="3909833"/>
            <a:ext cx="1950677" cy="173379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714" t="50277" r="33947" b="2077"/>
          <a:stretch/>
        </p:blipFill>
        <p:spPr>
          <a:xfrm>
            <a:off x="6078827" y="3549985"/>
            <a:ext cx="2112136" cy="166137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133" r="33528" b="49354"/>
          <a:stretch/>
        </p:blipFill>
        <p:spPr>
          <a:xfrm>
            <a:off x="5371455" y="1138985"/>
            <a:ext cx="2112136" cy="176599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147235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16" t="59531" r="49523" b="19999"/>
          <a:stretch/>
        </p:blipFill>
        <p:spPr>
          <a:xfrm>
            <a:off x="2739006" y="716644"/>
            <a:ext cx="7791834" cy="488109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1565013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27" r="65588" b="3111"/>
          <a:stretch/>
        </p:blipFill>
        <p:spPr>
          <a:xfrm>
            <a:off x="3561723" y="3007732"/>
            <a:ext cx="1448158" cy="183472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739" t="24259" r="35645"/>
          <a:stretch/>
        </p:blipFill>
        <p:spPr>
          <a:xfrm rot="5239683">
            <a:off x="5778622" y="1782271"/>
            <a:ext cx="1854559" cy="228318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867"/>
          <a:stretch/>
        </p:blipFill>
        <p:spPr>
          <a:xfrm>
            <a:off x="10772627" y="5315605"/>
            <a:ext cx="1145566" cy="154239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408" r="29348" b="74272"/>
          <a:stretch/>
        </p:blipFill>
        <p:spPr>
          <a:xfrm>
            <a:off x="5318976" y="0"/>
            <a:ext cx="1957588" cy="176440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26" t="74742" r="31150"/>
          <a:stretch/>
        </p:blipFill>
        <p:spPr>
          <a:xfrm rot="16200000">
            <a:off x="-79952" y="4239939"/>
            <a:ext cx="2150771" cy="173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6244" r="68774"/>
          <a:stretch/>
        </p:blipFill>
        <p:spPr>
          <a:xfrm>
            <a:off x="1341120" y="2315234"/>
            <a:ext cx="1785046" cy="162917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8" t="47324" r="68098" b="22253"/>
          <a:stretch/>
        </p:blipFill>
        <p:spPr>
          <a:xfrm>
            <a:off x="3304749" y="414014"/>
            <a:ext cx="1738649" cy="208637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" t="15587" r="67197" b="52864"/>
          <a:stretch/>
        </p:blipFill>
        <p:spPr>
          <a:xfrm>
            <a:off x="47724" y="65338"/>
            <a:ext cx="1841680" cy="216365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055" t="24977" r="30475" b="51174"/>
          <a:stretch/>
        </p:blipFill>
        <p:spPr>
          <a:xfrm>
            <a:off x="10228301" y="2602015"/>
            <a:ext cx="1970469" cy="163561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300" t="10329" b="60376"/>
          <a:stretch/>
        </p:blipFill>
        <p:spPr>
          <a:xfrm>
            <a:off x="10071278" y="283335"/>
            <a:ext cx="1754994" cy="200910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327" t="39249" b="29014"/>
          <a:stretch/>
        </p:blipFill>
        <p:spPr>
          <a:xfrm>
            <a:off x="8102546" y="335795"/>
            <a:ext cx="1222039" cy="16227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201" t="69484"/>
          <a:stretch/>
        </p:blipFill>
        <p:spPr>
          <a:xfrm>
            <a:off x="8102546" y="3416867"/>
            <a:ext cx="1703478" cy="209281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4104362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6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Vlastní ilustrace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0003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Vizuální podklad pro logopedickou práci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jazykového rozvoje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795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7534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slouží jako vizuální podklad pro práci logopeda. Na prvním snímku se děti učí správné poloze zubů, jazyka a rtů</a:t>
            </a:r>
          </a:p>
          <a:p>
            <a:r>
              <a:rPr lang="cs-CZ" dirty="0" smtClean="0"/>
              <a:t>Následný snímek ukazuje obrázky, které má dítě zřetelně pojmenovat </a:t>
            </a:r>
          </a:p>
          <a:p>
            <a:r>
              <a:rPr lang="cs-CZ" dirty="0" smtClean="0"/>
              <a:t> na kliknutí se objeví následný obrázek </a:t>
            </a:r>
            <a:r>
              <a:rPr lang="cs-CZ" dirty="0" smtClean="0"/>
              <a:t>(celkem </a:t>
            </a:r>
            <a:r>
              <a:rPr lang="cs-CZ" dirty="0" smtClean="0"/>
              <a:t>až 6 k </a:t>
            </a:r>
            <a:r>
              <a:rPr lang="cs-CZ" dirty="0" smtClean="0"/>
              <a:t>písmenu)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7847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mají děti </a:t>
            </a:r>
            <a:r>
              <a:rPr lang="cs-CZ" dirty="0" err="1" smtClean="0"/>
              <a:t>zalaminovány</a:t>
            </a:r>
            <a:r>
              <a:rPr lang="cs-CZ" dirty="0" smtClean="0"/>
              <a:t>, třídí na hromádky podle písmen, která právě procvičují</a:t>
            </a:r>
          </a:p>
          <a:p>
            <a:r>
              <a:rPr lang="cs-CZ" dirty="0" smtClean="0"/>
              <a:t>Obrázky si děti mohu také nastříhat.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8661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 Porozumět slyšenému </a:t>
            </a:r>
          </a:p>
          <a:p>
            <a:r>
              <a:rPr lang="cs-CZ" dirty="0"/>
              <a:t>Rozkládat slova na slabiky</a:t>
            </a:r>
          </a:p>
          <a:p>
            <a:r>
              <a:rPr lang="cs-CZ" dirty="0"/>
              <a:t>Vyčlenit hlásku na počátku a na konci slova</a:t>
            </a:r>
          </a:p>
          <a:p>
            <a:r>
              <a:rPr lang="cs-CZ" dirty="0"/>
              <a:t>Rozlišit krátké a dlouhé </a:t>
            </a:r>
            <a:r>
              <a:rPr lang="cs-CZ" dirty="0" smtClean="0"/>
              <a:t>samohlásky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8594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362</Words>
  <Application>Microsoft Office PowerPoint</Application>
  <PresentationFormat>Vlastní</PresentationFormat>
  <Paragraphs>70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Logopedie B-P-M </vt:lpstr>
      <vt:lpstr>Snímek 2</vt:lpstr>
      <vt:lpstr>Snímek 3</vt:lpstr>
      <vt:lpstr>Snímek 4</vt:lpstr>
      <vt:lpstr>Snímek 5</vt:lpstr>
      <vt:lpstr>Snímek 6</vt:lpstr>
      <vt:lpstr>Snímek 7</vt:lpstr>
      <vt:lpstr>Použité zdroje </vt:lpstr>
      <vt:lpstr>Metodický pokyn Integrovaný blok: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2015-06-02T07:40:28Z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