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comments/comment5.xml" ContentType="application/vnd.openxmlformats-officedocument.presentationml.comments+xml"/>
  <Override PartName="/ppt/comments/comment6.xml" ContentType="application/vnd.openxmlformats-officedocument.presentationml.comments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comments/comment3.xml" ContentType="application/vnd.openxmlformats-officedocument.presentationml.comments+xml"/>
  <Override PartName="/ppt/comments/comment4.xml" ContentType="application/vnd.openxmlformats-officedocument.presentationml.comments+xml"/>
  <Override PartName="/docProps/custom.xml" ContentType="application/vnd.openxmlformats-officedocument.custom-properties+xml"/>
  <Override PartName="/ppt/commentAuthors.xml" ContentType="application/vnd.openxmlformats-officedocument.presentationml.commentAuthors+xml"/>
  <Default Extension="gif" ContentType="image/gif"/>
  <Override PartName="/ppt/comments/comment1.xml" ContentType="application/vnd.openxmlformats-officedocument.presentationml.comments+xml"/>
  <Override PartName="/ppt/comments/comment2.xml" ContentType="application/vnd.openxmlformats-officedocument.presentationml.comments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removePersonalInfoOnSave="1" saveSubsetFonts="1">
  <p:sldMasterIdLst>
    <p:sldMasterId id="2147483648" r:id="rId2"/>
  </p:sldMasterIdLst>
  <p:notesMasterIdLst>
    <p:notesMasterId r:id="rId18"/>
  </p:notesMasterIdLst>
  <p:handoutMasterIdLst>
    <p:handoutMasterId r:id="rId19"/>
  </p:handoutMasterIdLst>
  <p:sldIdLst>
    <p:sldId id="272" r:id="rId3"/>
    <p:sldId id="297" r:id="rId4"/>
    <p:sldId id="293" r:id="rId5"/>
    <p:sldId id="301" r:id="rId6"/>
    <p:sldId id="298" r:id="rId7"/>
    <p:sldId id="296" r:id="rId8"/>
    <p:sldId id="299" r:id="rId9"/>
    <p:sldId id="285" r:id="rId10"/>
    <p:sldId id="276" r:id="rId11"/>
    <p:sldId id="300" r:id="rId12"/>
    <p:sldId id="277" r:id="rId13"/>
    <p:sldId id="278" r:id="rId14"/>
    <p:sldId id="279" r:id="rId15"/>
    <p:sldId id="280" r:id="rId16"/>
    <p:sldId id="281" r:id="rId1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="" xmlns:p15="http://schemas.microsoft.com/office/powerpoint/2012/main">
        <p15:guide id="1" pos="3840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=""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2" name="Autor" initials="A" lastIdx="1" clrIdx="1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="" xmlns:p14="http://schemas.microsoft.com/office/powerpoint/2010/main">
          <a:srgbClr val="FF0000"/>
        </p14:laserClr>
      </p:ext>
      <p:ext uri="{2FDB2607-1784-4EEB-B798-7EB5836EED8A}">
        <p14:showMediaCtrls xmlns="" xmlns:p14="http://schemas.microsoft.com/office/powerpoint/2010/main" val="1"/>
      </p:ext>
    </p:extLst>
  </p:showPr>
  <p:clrMru>
    <a:srgbClr val="FEF8E4"/>
    <a:srgbClr val="FEF8E5"/>
    <a:srgbClr val="FFFFFF"/>
    <a:srgbClr val="FFF6D5"/>
    <a:srgbClr val="FDFEE6"/>
    <a:srgbClr val="FDFEE2"/>
  </p:clrMru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  <p:ext uri="{FD5EFAAD-0ECE-453E-9831-46B23BE46B34}">
      <p15:chartTrackingRefBased xmlns=""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B301B821-A1FF-4177-AEE7-76D212191A09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7353" autoAdjust="0"/>
    <p:restoredTop sz="94918" autoAdjust="0"/>
  </p:normalViewPr>
  <p:slideViewPr>
    <p:cSldViewPr snapToGrid="0">
      <p:cViewPr varScale="1">
        <p:scale>
          <a:sx n="86" d="100"/>
          <a:sy n="86" d="100"/>
        </p:scale>
        <p:origin x="-84" y="-426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0" y="-630"/>
    </p:cViewPr>
  </p:outlineViewPr>
  <p:notesTextViewPr>
    <p:cViewPr>
      <p:scale>
        <a:sx n="3" d="2"/>
        <a:sy n="3" d="2"/>
      </p:scale>
      <p:origin x="0" y="0"/>
    </p:cViewPr>
  </p:notesTextViewPr>
  <p:notesViewPr>
    <p:cSldViewPr snapToGrid="0">
      <p:cViewPr varScale="1">
        <p:scale>
          <a:sx n="94" d="100"/>
          <a:sy n="94" d="100"/>
        </p:scale>
        <p:origin x="1932" y="108"/>
      </p:cViewPr>
      <p:guideLst/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1.xml"/><Relationship Id="rId21" Type="http://schemas.openxmlformats.org/officeDocument/2006/relationships/presProps" Target="presProps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" Type="http://schemas.openxmlformats.org/officeDocument/2006/relationships/slideMaster" Target="slideMasters/slideMaster1.xml"/><Relationship Id="rId16" Type="http://schemas.openxmlformats.org/officeDocument/2006/relationships/slide" Target="slides/slide14.xml"/><Relationship Id="rId20" Type="http://schemas.openxmlformats.org/officeDocument/2006/relationships/commentAuthors" Target="commentAuthors.xml"/><Relationship Id="rId1" Type="http://schemas.openxmlformats.org/officeDocument/2006/relationships/customXml" Target="../customXml/item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tableStyles" Target="tableStyles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theme" Target="theme/theme1.xml"/><Relationship Id="rId10" Type="http://schemas.openxmlformats.org/officeDocument/2006/relationships/slide" Target="slides/slide8.xml"/><Relationship Id="rId19" Type="http://schemas.openxmlformats.org/officeDocument/2006/relationships/handoutMaster" Target="handoutMasters/handoutMaster1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viewProps" Target="viewProps.xml"/></Relationships>
</file>

<file path=ppt/comments/comment1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1">
    <p:pos x="7680" y="-46"/>
    <p:text/>
    <p:extLst>
      <p:ext uri="{C676402C-5697-4E1C-873F-D02D1690AC5C}">
        <p15:threadingInfo xmlns="" xmlns:p15="http://schemas.microsoft.com/office/powerpoint/2012/main" timeZoneBias="-60"/>
      </p:ext>
    </p:extLst>
  </p:cm>
</p:cmLst>
</file>

<file path=ppt/comments/comment2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1">
    <p:pos x="7680" y="-46"/>
    <p:text/>
    <p:extLst>
      <p:ext uri="{C676402C-5697-4E1C-873F-D02D1690AC5C}">
        <p15:threadingInfo xmlns="" xmlns:p15="http://schemas.microsoft.com/office/powerpoint/2012/main" timeZoneBias="-60"/>
      </p:ext>
    </p:extLst>
  </p:cm>
</p:cmLst>
</file>

<file path=ppt/comments/comment3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1">
    <p:pos x="7680" y="-46"/>
    <p:text/>
    <p:extLst>
      <p:ext uri="{C676402C-5697-4E1C-873F-D02D1690AC5C}">
        <p15:threadingInfo xmlns="" xmlns:p15="http://schemas.microsoft.com/office/powerpoint/2012/main" timeZoneBias="-60"/>
      </p:ext>
    </p:extLst>
  </p:cm>
</p:cmLst>
</file>

<file path=ppt/comments/comment4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1">
    <p:pos x="7680" y="-46"/>
    <p:text/>
    <p:extLst>
      <p:ext uri="{C676402C-5697-4E1C-873F-D02D1690AC5C}">
        <p15:threadingInfo xmlns="" xmlns:p15="http://schemas.microsoft.com/office/powerpoint/2012/main" timeZoneBias="-60"/>
      </p:ext>
    </p:extLst>
  </p:cm>
</p:cmLst>
</file>

<file path=ppt/comments/comment5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1">
    <p:pos x="7680" y="-46"/>
    <p:text/>
    <p:extLst>
      <p:ext uri="{C676402C-5697-4E1C-873F-D02D1690AC5C}">
        <p15:threadingInfo xmlns="" xmlns:p15="http://schemas.microsoft.com/office/powerpoint/2012/main" timeZoneBias="-60"/>
      </p:ext>
    </p:extLst>
  </p:cm>
</p:cmLst>
</file>

<file path=ppt/comments/comment6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1">
    <p:pos x="7680" y="-46"/>
    <p:text/>
    <p:extLst>
      <p:ext uri="{C676402C-5697-4E1C-873F-D02D1690AC5C}">
        <p15:threadingInfo xmlns="" xmlns:p15="http://schemas.microsoft.com/office/powerpoint/2012/main" timeZoneBias="-60"/>
      </p:ext>
    </p:extLst>
  </p:cm>
</p:cmLst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EA5F0D-C1DC-412F-A146-DDB3A74B588F}" type="datetimeFigureOut">
              <a:rPr lang="cs-CZ" smtClean="0"/>
              <a:pPr/>
              <a:t>2.6.2015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AE14B8-3CC9-472D-9BC5-A84D80684DE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2577827546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CDE508-72C8-4AB5-AA9C-1584D31690E0}" type="datetimeFigureOut">
              <a:rPr lang="cs-CZ" smtClean="0"/>
              <a:pPr/>
              <a:t>2.6.2015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B667E1-E601-4AAF-B95C-B25720D70A60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711136715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</a:t>
            </a:fld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96041091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Úvodní snímek"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Skupina 4"/>
          <p:cNvGrpSpPr/>
          <p:nvPr/>
        </p:nvGrpSpPr>
        <p:grpSpPr>
          <a:xfrm>
            <a:off x="0" y="0"/>
            <a:ext cx="12188825" cy="713232"/>
            <a:chOff x="0" y="0"/>
            <a:chExt cx="12188825" cy="713232"/>
          </a:xfrm>
        </p:grpSpPr>
        <p:sp>
          <p:nvSpPr>
            <p:cNvPr id="7" name="Obdélník 6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0" y="0"/>
            <a:ext cx="713232" cy="6858000"/>
            <a:chOff x="0" y="0"/>
            <a:chExt cx="713232" cy="6858000"/>
          </a:xfrm>
        </p:grpSpPr>
        <p:sp>
          <p:nvSpPr>
            <p:cNvPr id="12" name="Obdélník 11"/>
            <p:cNvSpPr/>
            <p:nvPr/>
          </p:nvSpPr>
          <p:spPr>
            <a:xfrm flipH="1">
              <a:off x="7315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H="1">
              <a:off x="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11476762" y="0"/>
            <a:ext cx="746886" cy="6858000"/>
            <a:chOff x="11476762" y="0"/>
            <a:chExt cx="746886" cy="6858000"/>
          </a:xfrm>
        </p:grpSpPr>
        <p:sp>
          <p:nvSpPr>
            <p:cNvPr id="15" name="Obdélník 14"/>
            <p:cNvSpPr/>
            <p:nvPr/>
          </p:nvSpPr>
          <p:spPr>
            <a:xfrm flipH="1">
              <a:off x="1147676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H="1">
              <a:off x="1202093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flipV="1">
            <a:off x="0" y="6144768"/>
            <a:ext cx="12188825" cy="713232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95400" y="805068"/>
            <a:ext cx="9601200" cy="1904337"/>
          </a:xfrm>
        </p:spPr>
        <p:txBody>
          <a:bodyPr anchor="b">
            <a:noAutofit/>
          </a:bodyPr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5400" y="2755129"/>
            <a:ext cx="9601200" cy="91440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2400" cap="all" baseline="0"/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 smtClean="0"/>
              <a:t>Kliknutím lze upravit styl předlohy.</a:t>
            </a:r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  <p:sp>
        <p:nvSpPr>
          <p:cNvPr id="22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2802772" y="6291470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3382882087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673352"/>
            <a:ext cx="9509760" cy="352481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4159342245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16736" y="0"/>
            <a:ext cx="12188825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95400" y="1188720"/>
            <a:ext cx="9601200" cy="1375576"/>
          </a:xfrm>
        </p:spPr>
        <p:txBody>
          <a:bodyPr anchor="b">
            <a:normAutofit/>
          </a:bodyPr>
          <a:lstStyle>
            <a:lvl1pPr algn="ctr">
              <a:defRPr sz="5400" b="0">
                <a:solidFill>
                  <a:schemeClr val="tx1">
                    <a:lumMod val="75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295400" y="2618762"/>
            <a:ext cx="9601200" cy="914400"/>
          </a:xfrm>
        </p:spPr>
        <p:txBody>
          <a:bodyPr anchor="t"/>
          <a:lstStyle>
            <a:lvl1pPr marL="0" indent="0" algn="ctr">
              <a:spcBef>
                <a:spcPts val="0"/>
              </a:spcBef>
              <a:buNone/>
              <a:defRPr sz="200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pic>
        <p:nvPicPr>
          <p:cNvPr id="14" name="Obrázek 13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97457" y="3587628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2715843784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34112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27888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6EF73-9DB8-4763-865F-2F88181A473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2923056159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134112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627888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27888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8" name="Zástupný symbol pro zápatí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4057080828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842011030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2559003960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>
            <a:off x="0" y="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48640" y="1005840"/>
            <a:ext cx="7223760" cy="416250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962108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1435946658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iál 1Zástupný symbol pro obrázek 2"/>
          <p:cNvSpPr>
            <a:spLocks noGrp="1"/>
          </p:cNvSpPr>
          <p:nvPr>
            <p:ph type="pic" idx="1"/>
          </p:nvPr>
        </p:nvSpPr>
        <p:spPr>
          <a:xfrm>
            <a:off x="548640" y="548640"/>
            <a:ext cx="6675120" cy="5760720"/>
          </a:xfrm>
          <a:noFill/>
        </p:spPr>
        <p:txBody>
          <a:bodyPr/>
          <a:lstStyle>
            <a:lvl1pPr marL="0" indent="0" algn="ctr">
              <a:buNone/>
              <a:defRPr sz="3200">
                <a:solidFill>
                  <a:schemeClr val="tx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1645920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>
          <a:xfrm>
            <a:off x="582783" y="6387435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grpSp>
        <p:nvGrpSpPr>
          <p:cNvPr id="8" name="Skupina 6"/>
          <p:cNvGrpSpPr/>
          <p:nvPr/>
        </p:nvGrpSpPr>
        <p:grpSpPr>
          <a:xfrm>
            <a:off x="0" y="0"/>
            <a:ext cx="7772400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 flipV="1">
            <a:off x="0" y="6309360"/>
            <a:ext cx="7772400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 rot="5400000" flipV="1">
            <a:off x="-3154680" y="3154680"/>
            <a:ext cx="6858000" cy="548640"/>
            <a:chOff x="0" y="0"/>
            <a:chExt cx="12188825" cy="713232"/>
          </a:xfrm>
        </p:grpSpPr>
        <p:sp>
          <p:nvSpPr>
            <p:cNvPr id="15" name="Obdélník 14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rot="16200000" flipH="1" flipV="1">
            <a:off x="4069079" y="3154681"/>
            <a:ext cx="6858000" cy="548640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pic>
        <p:nvPicPr>
          <p:cNvPr id="20" name="Obrázek 19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66199" y="5207144"/>
            <a:ext cx="5040000" cy="1101335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1371734621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image" Target="../media/image2.gif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image" Target="../media/image1.jpeg"/><Relationship Id="rId5" Type="http://schemas.openxmlformats.org/officeDocument/2006/relationships/slideLayout" Target="../slideLayouts/slideLayout5.xml"/><Relationship Id="rId10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20000"/>
                <a:lumOff val="80000"/>
                <a:alpha val="56000"/>
              </a:schemeClr>
            </a:gs>
            <a:gs pos="79000">
              <a:schemeClr val="bg1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 bwMode="auto"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 bwMode="auto"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 bwMode="auto"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1341120" y="438912"/>
            <a:ext cx="9509760" cy="108813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dirty="0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73352"/>
            <a:ext cx="9509760" cy="4343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8875776" y="6391656"/>
            <a:ext cx="96012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3"/>
          </p:nvPr>
        </p:nvSpPr>
        <p:spPr>
          <a:xfrm>
            <a:off x="1341120" y="6391656"/>
            <a:ext cx="7159752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cap="all" baseline="0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10210800" y="6391656"/>
            <a:ext cx="64008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 userDrawn="1"/>
        </p:nvPicPr>
        <p:blipFill>
          <a:blip r:embed="rId11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 userDrawn="1"/>
        </p:nvPicPr>
        <p:blipFill>
          <a:blip r:embed="rId1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25637609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60" r:id="rId4"/>
    <p:sldLayoutId id="2147483653" r:id="rId5"/>
    <p:sldLayoutId id="2147483654" r:id="rId6"/>
    <p:sldLayoutId id="2147483655" r:id="rId7"/>
    <p:sldLayoutId id="2147483656" r:id="rId8"/>
    <p:sldLayoutId id="2147483657" r:id="rId9"/>
  </p:sldLayoutIdLst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hf hdr="0" dt="0"/>
  <p:txStyles>
    <p:titleStyle>
      <a:lvl1pPr marL="0" indent="0" algn="l" defTabSz="914400" rtl="0" eaLnBrk="1" latinLnBrk="0" hangingPunct="1">
        <a:lnSpc>
          <a:spcPct val="90000"/>
        </a:lnSpc>
        <a:spcBef>
          <a:spcPct val="0"/>
        </a:spcBef>
        <a:buFont typeface="Arial" pitchFamily="34" charset="0"/>
        <a:buNone/>
        <a:defRPr sz="3400" kern="1200">
          <a:solidFill>
            <a:schemeClr val="tx1">
              <a:lumMod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28600" algn="l" defTabSz="914400" rtl="0" eaLnBrk="1" latinLnBrk="0" hangingPunct="1">
        <a:lnSpc>
          <a:spcPct val="90000"/>
        </a:lnSpc>
        <a:spcBef>
          <a:spcPts val="1800"/>
        </a:spcBef>
        <a:buSzPct val="80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94360" indent="-228600" algn="l" defTabSz="914400" rtl="0" eaLnBrk="1" latinLnBrk="0" hangingPunct="1">
        <a:lnSpc>
          <a:spcPct val="90000"/>
        </a:lnSpc>
        <a:spcBef>
          <a:spcPts val="1000"/>
        </a:spcBef>
        <a:buSzPct val="8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2344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87452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19456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5146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8346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="" xmlns:p15="http://schemas.microsoft.com/office/powerpoint/2012/main">
        <p15:guide id="3" pos="3840" userDrawn="1">
          <p15:clr>
            <a:srgbClr val="F26B43"/>
          </p15:clr>
        </p15:guide>
        <p15:guide id="5" orient="horz" pos="2160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6.xml"/><Relationship Id="rId4" Type="http://schemas.openxmlformats.org/officeDocument/2006/relationships/comments" Target="../comments/commen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6.xml"/><Relationship Id="rId4" Type="http://schemas.openxmlformats.org/officeDocument/2006/relationships/comments" Target="../comments/commen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comments" Target="../comments/comment3.xml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6.xml"/><Relationship Id="rId4" Type="http://schemas.openxmlformats.org/officeDocument/2006/relationships/comments" Target="../comments/commen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6.xml"/><Relationship Id="rId4" Type="http://schemas.openxmlformats.org/officeDocument/2006/relationships/comments" Target="../comments/comment5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6.xml"/><Relationship Id="rId4" Type="http://schemas.openxmlformats.org/officeDocument/2006/relationships/comments" Target="../comments/comment6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1.pn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hyperlink" Target="http://www.dumy.cz/" TargetMode="Externa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 anchor="t"/>
          <a:lstStyle/>
          <a:p>
            <a:pPr marL="0" indent="0" algn="ctr" defTabSz="914400">
              <a:lnSpc>
                <a:spcPct val="90000"/>
              </a:lnSpc>
              <a:spcBef>
                <a:spcPts val="0"/>
              </a:spcBef>
              <a:buNone/>
            </a:pPr>
            <a:r>
              <a:rPr lang="cs-CZ" sz="3600" dirty="0" smtClean="0">
                <a:solidFill>
                  <a:srgbClr val="624D38">
                    <a:lumMod val="75000"/>
                  </a:srgbClr>
                </a:solidFill>
                <a:latin typeface="Century Gothic"/>
              </a:rPr>
              <a:t>Logopedie Č, Š, Ž</a:t>
            </a:r>
            <a:br>
              <a:rPr lang="cs-CZ" sz="3600" dirty="0" smtClean="0">
                <a:solidFill>
                  <a:srgbClr val="624D38">
                    <a:lumMod val="75000"/>
                  </a:srgbClr>
                </a:solidFill>
                <a:latin typeface="Century Gothic"/>
              </a:rPr>
            </a:br>
            <a:endParaRPr lang="cs-CZ" sz="3600" b="0" i="0" dirty="0">
              <a:solidFill>
                <a:srgbClr val="624D38">
                  <a:lumMod val="75000"/>
                </a:srgbClr>
              </a:solidFill>
              <a:latin typeface="Century Gothic"/>
              <a:ea typeface="+mj-ea"/>
              <a:cs typeface="+mj-cs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marL="0" indent="0" algn="ctr">
              <a:spcBef>
                <a:spcPts val="0"/>
              </a:spcBef>
              <a:buNone/>
            </a:pPr>
            <a:r>
              <a:rPr lang="cs-CZ" dirty="0" smtClean="0"/>
              <a:t>JAZYK A ŘEČ</a:t>
            </a:r>
            <a:endParaRPr lang="cs-CZ" sz="2400" b="0" i="0" baseline="0" dirty="0"/>
          </a:p>
        </p:txBody>
      </p:sp>
    </p:spTree>
    <p:extLst>
      <p:ext uri="{BB962C8B-B14F-4D97-AF65-F5344CB8AC3E}">
        <p14:creationId xmlns="" xmlns:p14="http://schemas.microsoft.com/office/powerpoint/2010/main" val="2671542604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313216" y="4928259"/>
            <a:ext cx="5391397" cy="1377538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9393382" y="0"/>
            <a:ext cx="2798618" cy="1425039"/>
          </a:xfrm>
          <a:prstGeom prst="rect">
            <a:avLst/>
          </a:prstGeom>
          <a:solidFill>
            <a:srgbClr val="FEF8E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 l="-3449" t="52951" r="72958" b="-1449"/>
          <a:stretch/>
        </p:blipFill>
        <p:spPr>
          <a:xfrm>
            <a:off x="-111882" y="1913395"/>
            <a:ext cx="2957003" cy="3298971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 b="49889"/>
          <a:stretch/>
        </p:blipFill>
        <p:spPr>
          <a:xfrm>
            <a:off x="3313216" y="497305"/>
            <a:ext cx="8576857" cy="5407850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3839082982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7" presetClass="emph" presetSubtype="0" fill="remove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" dur="250" autoRev="1" fill="remove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7" dur="250" autoRev="1" fill="remove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8" dur="250" autoRev="1" fill="remove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" dur="250" autoRev="1" fill="remove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313216" y="4928259"/>
            <a:ext cx="5391397" cy="1377538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9393382" y="0"/>
            <a:ext cx="2798618" cy="1425039"/>
          </a:xfrm>
          <a:prstGeom prst="rect">
            <a:avLst/>
          </a:prstGeom>
          <a:solidFill>
            <a:srgbClr val="FEF8E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 l="-3449" t="52951" r="72958" b="-1449"/>
          <a:stretch/>
        </p:blipFill>
        <p:spPr>
          <a:xfrm>
            <a:off x="222300" y="1640679"/>
            <a:ext cx="2957003" cy="3298971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 l="33193" r="33193" b="51304"/>
          <a:stretch/>
        </p:blipFill>
        <p:spPr>
          <a:xfrm>
            <a:off x="7637619" y="411888"/>
            <a:ext cx="2117558" cy="1647384"/>
          </a:xfrm>
          <a:prstGeom prst="rect">
            <a:avLst/>
          </a:prstGeom>
          <a:scene3d>
            <a:camera prst="orthographicFront"/>
            <a:lightRig rig="threePt" dir="t"/>
          </a:scene3d>
          <a:sp3d>
            <a:bevelT prst="angle"/>
          </a:sp3d>
        </p:spPr>
      </p:pic>
      <p:pic>
        <p:nvPicPr>
          <p:cNvPr id="9" name="Obrázek 8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 l="67316" b="51304"/>
          <a:stretch/>
        </p:blipFill>
        <p:spPr>
          <a:xfrm>
            <a:off x="5867066" y="2466473"/>
            <a:ext cx="2058984" cy="1647384"/>
          </a:xfrm>
          <a:prstGeom prst="rect">
            <a:avLst/>
          </a:prstGeom>
          <a:scene3d>
            <a:camera prst="orthographicFront"/>
            <a:lightRig rig="threePt" dir="t"/>
          </a:scene3d>
          <a:sp3d>
            <a:bevelT prst="angle"/>
          </a:sp3d>
        </p:spPr>
      </p:pic>
      <p:pic>
        <p:nvPicPr>
          <p:cNvPr id="10" name="Obrázek 9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 t="50593" r="67061"/>
          <a:stretch/>
        </p:blipFill>
        <p:spPr>
          <a:xfrm>
            <a:off x="9393382" y="2269957"/>
            <a:ext cx="2075027" cy="1671447"/>
          </a:xfrm>
          <a:prstGeom prst="rect">
            <a:avLst/>
          </a:prstGeom>
          <a:scene3d>
            <a:camera prst="orthographicFront"/>
            <a:lightRig rig="threePt" dir="t"/>
          </a:scene3d>
          <a:sp3d>
            <a:bevelT prst="angle"/>
          </a:sp3d>
        </p:spPr>
      </p:pic>
      <p:pic>
        <p:nvPicPr>
          <p:cNvPr id="11" name="Obrázek 10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 l="33192" t="50119" r="33703"/>
          <a:stretch/>
        </p:blipFill>
        <p:spPr>
          <a:xfrm>
            <a:off x="4222215" y="4424201"/>
            <a:ext cx="2085474" cy="1687489"/>
          </a:xfrm>
          <a:prstGeom prst="rect">
            <a:avLst/>
          </a:prstGeom>
          <a:scene3d>
            <a:camera prst="orthographicFront"/>
            <a:lightRig rig="threePt" dir="t"/>
          </a:scene3d>
          <a:sp3d>
            <a:bevelT prst="angle"/>
          </a:sp3d>
        </p:spPr>
      </p:pic>
      <p:pic>
        <p:nvPicPr>
          <p:cNvPr id="12" name="Obrázek 11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 l="67316" t="49644"/>
          <a:stretch/>
        </p:blipFill>
        <p:spPr>
          <a:xfrm>
            <a:off x="7908297" y="4424201"/>
            <a:ext cx="2058984" cy="1703532"/>
          </a:xfrm>
          <a:prstGeom prst="rect">
            <a:avLst/>
          </a:prstGeom>
          <a:scene3d>
            <a:camera prst="orthographicFront"/>
            <a:lightRig rig="threePt" dir="t"/>
          </a:scene3d>
          <a:sp3d>
            <a:bevelT prst="angle"/>
          </a:sp3d>
        </p:spPr>
      </p:pic>
      <p:pic>
        <p:nvPicPr>
          <p:cNvPr id="13" name="Obrázek 12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 r="67061" b="51778"/>
          <a:stretch/>
        </p:blipFill>
        <p:spPr>
          <a:xfrm>
            <a:off x="4227439" y="352334"/>
            <a:ext cx="2075027" cy="1631342"/>
          </a:xfrm>
          <a:prstGeom prst="rect">
            <a:avLst/>
          </a:prstGeom>
          <a:scene3d>
            <a:camera prst="orthographicFront"/>
            <a:lightRig rig="threePt" dir="t"/>
          </a:scene3d>
          <a:sp3d>
            <a:bevelT prst="angle"/>
          </a:sp3d>
        </p:spPr>
      </p:pic>
    </p:spTree>
    <p:extLst>
      <p:ext uri="{BB962C8B-B14F-4D97-AF65-F5344CB8AC3E}">
        <p14:creationId xmlns="" xmlns:p14="http://schemas.microsoft.com/office/powerpoint/2010/main" val="1515997107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3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out)">
                                      <p:cBhvr>
                                        <p:cTn id="7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3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out)">
                                      <p:cBhvr>
                                        <p:cTn id="12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3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out)">
                                      <p:cBhvr>
                                        <p:cTn id="17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3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out)">
                                      <p:cBhvr>
                                        <p:cTn id="22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3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out)">
                                      <p:cBhvr>
                                        <p:cTn id="27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3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out)">
                                      <p:cBhvr>
                                        <p:cTn id="32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313216" y="4928259"/>
            <a:ext cx="5391397" cy="1377538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9393382" y="0"/>
            <a:ext cx="2798618" cy="1425039"/>
          </a:xfrm>
          <a:prstGeom prst="rect">
            <a:avLst/>
          </a:prstGeom>
          <a:solidFill>
            <a:srgbClr val="FEF8E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" name="Obrázek 9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 l="46990" t="40939" r="14238" b="41596"/>
          <a:stretch/>
        </p:blipFill>
        <p:spPr>
          <a:xfrm>
            <a:off x="1736592" y="425002"/>
            <a:ext cx="8956768" cy="5705341"/>
          </a:xfrm>
          <a:prstGeom prst="rect">
            <a:avLst/>
          </a:prstGeom>
          <a:scene3d>
            <a:camera prst="orthographicFront"/>
            <a:lightRig rig="threePt" dir="t"/>
          </a:scene3d>
          <a:sp3d>
            <a:bevelT/>
          </a:sp3d>
        </p:spPr>
      </p:pic>
    </p:spTree>
    <p:extLst>
      <p:ext uri="{BB962C8B-B14F-4D97-AF65-F5344CB8AC3E}">
        <p14:creationId xmlns="" xmlns:p14="http://schemas.microsoft.com/office/powerpoint/2010/main" val="1722632322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313216" y="4928259"/>
            <a:ext cx="5391397" cy="1377538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9393382" y="0"/>
            <a:ext cx="2798618" cy="1425039"/>
          </a:xfrm>
          <a:prstGeom prst="rect">
            <a:avLst/>
          </a:prstGeom>
          <a:solidFill>
            <a:srgbClr val="FEF8E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 l="27349" t="52042" r="36045" b="315"/>
          <a:stretch/>
        </p:blipFill>
        <p:spPr>
          <a:xfrm>
            <a:off x="734415" y="1660951"/>
            <a:ext cx="2910469" cy="3267308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 r="66899" b="49153"/>
          <a:stretch/>
        </p:blipFill>
        <p:spPr>
          <a:xfrm>
            <a:off x="4279554" y="239938"/>
            <a:ext cx="2064091" cy="1757342"/>
          </a:xfrm>
          <a:prstGeom prst="rect">
            <a:avLst/>
          </a:prstGeom>
          <a:scene3d>
            <a:camera prst="orthographicFront"/>
            <a:lightRig rig="threePt" dir="t"/>
          </a:scene3d>
          <a:sp3d>
            <a:bevelT prst="angle"/>
          </a:sp3d>
        </p:spPr>
      </p:pic>
      <p:pic>
        <p:nvPicPr>
          <p:cNvPr id="6" name="Obrázek 5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 t="50847" r="66899"/>
          <a:stretch/>
        </p:blipFill>
        <p:spPr>
          <a:xfrm>
            <a:off x="4605292" y="4545449"/>
            <a:ext cx="2064091" cy="1698804"/>
          </a:xfrm>
          <a:prstGeom prst="rect">
            <a:avLst/>
          </a:prstGeom>
          <a:scene3d>
            <a:camera prst="orthographicFront"/>
            <a:lightRig rig="threePt" dir="t"/>
          </a:scene3d>
          <a:sp3d>
            <a:bevelT prst="angle"/>
          </a:sp3d>
        </p:spPr>
      </p:pic>
      <p:pic>
        <p:nvPicPr>
          <p:cNvPr id="7" name="Obrázek 6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 l="32587" t="51311" r="32940"/>
          <a:stretch/>
        </p:blipFill>
        <p:spPr>
          <a:xfrm>
            <a:off x="6221210" y="2474114"/>
            <a:ext cx="2149643" cy="1682762"/>
          </a:xfrm>
          <a:prstGeom prst="rect">
            <a:avLst/>
          </a:prstGeom>
          <a:scene3d>
            <a:camera prst="orthographicFront"/>
            <a:lightRig rig="threePt" dir="t"/>
          </a:scene3d>
          <a:sp3d>
            <a:bevelT prst="angle"/>
          </a:sp3d>
        </p:spPr>
      </p:pic>
      <p:pic>
        <p:nvPicPr>
          <p:cNvPr id="8" name="Obrázek 7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 l="33101" t="-464" r="32425" b="49153"/>
          <a:stretch/>
        </p:blipFill>
        <p:spPr>
          <a:xfrm>
            <a:off x="7629792" y="327401"/>
            <a:ext cx="2149642" cy="1773384"/>
          </a:xfrm>
          <a:prstGeom prst="rect">
            <a:avLst/>
          </a:prstGeom>
          <a:scene3d>
            <a:camera prst="orthographicFront"/>
            <a:lightRig rig="threePt" dir="t"/>
          </a:scene3d>
          <a:sp3d>
            <a:bevelT prst="angle"/>
          </a:sp3d>
        </p:spPr>
      </p:pic>
      <p:pic>
        <p:nvPicPr>
          <p:cNvPr id="9" name="Obrázek 8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 l="67317" b="51010"/>
          <a:stretch/>
        </p:blipFill>
        <p:spPr>
          <a:xfrm>
            <a:off x="9779434" y="2414846"/>
            <a:ext cx="2038001" cy="1693173"/>
          </a:xfrm>
          <a:prstGeom prst="rect">
            <a:avLst/>
          </a:prstGeom>
          <a:scene3d>
            <a:camera prst="orthographicFront"/>
            <a:lightRig rig="threePt" dir="t"/>
          </a:scene3d>
          <a:sp3d>
            <a:bevelT prst="angle"/>
          </a:sp3d>
        </p:spPr>
      </p:pic>
      <p:pic>
        <p:nvPicPr>
          <p:cNvPr id="10" name="Obrázek 9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 l="67832" t="50383"/>
          <a:stretch/>
        </p:blipFill>
        <p:spPr>
          <a:xfrm>
            <a:off x="8221904" y="4510670"/>
            <a:ext cx="2005917" cy="1714846"/>
          </a:xfrm>
          <a:prstGeom prst="rect">
            <a:avLst/>
          </a:prstGeom>
          <a:scene3d>
            <a:camera prst="orthographicFront"/>
            <a:lightRig rig="threePt" dir="t"/>
          </a:scene3d>
          <a:sp3d>
            <a:bevelT prst="angle"/>
          </a:sp3d>
        </p:spPr>
      </p:pic>
    </p:spTree>
    <p:extLst>
      <p:ext uri="{BB962C8B-B14F-4D97-AF65-F5344CB8AC3E}">
        <p14:creationId xmlns="" xmlns:p14="http://schemas.microsoft.com/office/powerpoint/2010/main" val="3305426285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3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out)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3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out)">
                                      <p:cBhvr>
                                        <p:cTn id="12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3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out)">
                                      <p:cBhvr>
                                        <p:cTn id="17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3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out)">
                                      <p:cBhvr>
                                        <p:cTn id="22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3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out)">
                                      <p:cBhvr>
                                        <p:cTn id="27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3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out)">
                                      <p:cBhvr>
                                        <p:cTn id="32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313216" y="4928259"/>
            <a:ext cx="5391397" cy="1377538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9393382" y="0"/>
            <a:ext cx="2798618" cy="1425039"/>
          </a:xfrm>
          <a:prstGeom prst="rect">
            <a:avLst/>
          </a:prstGeom>
          <a:solidFill>
            <a:srgbClr val="FEF8E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 l="63491" t="51545" r="-172" b="-238"/>
          <a:stretch/>
        </p:blipFill>
        <p:spPr>
          <a:xfrm>
            <a:off x="189753" y="1713798"/>
            <a:ext cx="3557239" cy="3339466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 t="49320"/>
          <a:stretch/>
        </p:blipFill>
        <p:spPr>
          <a:xfrm>
            <a:off x="4180769" y="824815"/>
            <a:ext cx="7360625" cy="4693669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4165168844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313216" y="4928259"/>
            <a:ext cx="5391397" cy="1377538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9393382" y="0"/>
            <a:ext cx="2798618" cy="1425039"/>
          </a:xfrm>
          <a:prstGeom prst="rect">
            <a:avLst/>
          </a:prstGeom>
          <a:solidFill>
            <a:srgbClr val="FEF8E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 l="63491" t="51545" r="-172" b="-238"/>
          <a:stretch/>
        </p:blipFill>
        <p:spPr>
          <a:xfrm>
            <a:off x="394791" y="1425040"/>
            <a:ext cx="3557239" cy="3339466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 t="48505" r="67861"/>
          <a:stretch/>
        </p:blipFill>
        <p:spPr>
          <a:xfrm>
            <a:off x="5183296" y="4544890"/>
            <a:ext cx="2067736" cy="1760907"/>
          </a:xfrm>
          <a:prstGeom prst="rect">
            <a:avLst/>
          </a:prstGeom>
          <a:scene3d>
            <a:camera prst="orthographicFront"/>
            <a:lightRig rig="threePt" dir="t"/>
          </a:scene3d>
          <a:sp3d>
            <a:bevelT prst="angle"/>
          </a:sp3d>
        </p:spPr>
      </p:pic>
      <p:pic>
        <p:nvPicPr>
          <p:cNvPr id="7" name="Obrázek 6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 r="67363" b="53371"/>
          <a:stretch/>
        </p:blipFill>
        <p:spPr>
          <a:xfrm>
            <a:off x="5087043" y="394724"/>
            <a:ext cx="2099820" cy="1594498"/>
          </a:xfrm>
          <a:prstGeom prst="rect">
            <a:avLst/>
          </a:prstGeom>
          <a:scene3d>
            <a:camera prst="orthographicFront"/>
            <a:lightRig rig="threePt" dir="t"/>
          </a:scene3d>
          <a:sp3d>
            <a:bevelT prst="angle"/>
          </a:sp3d>
        </p:spPr>
      </p:pic>
      <p:pic>
        <p:nvPicPr>
          <p:cNvPr id="8" name="Obrázek 7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 l="33386" r="34948" b="51964"/>
          <a:stretch/>
        </p:blipFill>
        <p:spPr>
          <a:xfrm>
            <a:off x="6232358" y="2445744"/>
            <a:ext cx="2037348" cy="1642624"/>
          </a:xfrm>
          <a:prstGeom prst="rect">
            <a:avLst/>
          </a:prstGeom>
          <a:scene3d>
            <a:camera prst="orthographicFront"/>
            <a:lightRig rig="threePt" dir="t"/>
          </a:scene3d>
          <a:sp3d>
            <a:bevelT prst="angle"/>
          </a:sp3d>
        </p:spPr>
      </p:pic>
      <p:pic>
        <p:nvPicPr>
          <p:cNvPr id="9" name="Obrázek 8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 l="33635" t="48036" r="34699"/>
          <a:stretch/>
        </p:blipFill>
        <p:spPr>
          <a:xfrm>
            <a:off x="9774017" y="2355194"/>
            <a:ext cx="2037348" cy="1776949"/>
          </a:xfrm>
          <a:prstGeom prst="rect">
            <a:avLst/>
          </a:prstGeom>
          <a:scene3d>
            <a:camera prst="orthographicFront"/>
            <a:lightRig rig="threePt" dir="t"/>
          </a:scene3d>
          <a:sp3d>
            <a:bevelT prst="angle"/>
          </a:sp3d>
        </p:spPr>
      </p:pic>
      <p:pic>
        <p:nvPicPr>
          <p:cNvPr id="10" name="Obrázek 9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 l="67296" b="51964"/>
          <a:stretch/>
        </p:blipFill>
        <p:spPr>
          <a:xfrm>
            <a:off x="8465155" y="394724"/>
            <a:ext cx="2104123" cy="1642624"/>
          </a:xfrm>
          <a:prstGeom prst="rect">
            <a:avLst/>
          </a:prstGeom>
          <a:scene3d>
            <a:camera prst="orthographicFront"/>
            <a:lightRig rig="threePt" dir="t"/>
          </a:scene3d>
          <a:sp3d>
            <a:bevelT prst="angle"/>
          </a:sp3d>
        </p:spPr>
      </p:pic>
      <p:pic>
        <p:nvPicPr>
          <p:cNvPr id="11" name="Obrázek 10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 l="66548" t="48036"/>
          <a:stretch/>
        </p:blipFill>
        <p:spPr>
          <a:xfrm>
            <a:off x="8269706" y="4435707"/>
            <a:ext cx="2152250" cy="1776949"/>
          </a:xfrm>
          <a:prstGeom prst="rect">
            <a:avLst/>
          </a:prstGeom>
          <a:scene3d>
            <a:camera prst="orthographicFront"/>
            <a:lightRig rig="threePt" dir="t"/>
          </a:scene3d>
          <a:sp3d>
            <a:bevelT prst="angle"/>
          </a:sp3d>
        </p:spPr>
      </p:pic>
    </p:spTree>
    <p:extLst>
      <p:ext uri="{BB962C8B-B14F-4D97-AF65-F5344CB8AC3E}">
        <p14:creationId xmlns="" xmlns:p14="http://schemas.microsoft.com/office/powerpoint/2010/main" val="3212080863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3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out)">
                                      <p:cBhvr>
                                        <p:cTn id="7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3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out)">
                                      <p:cBhvr>
                                        <p:cTn id="12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3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out)">
                                      <p:cBhvr>
                                        <p:cTn id="17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3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out)">
                                      <p:cBhvr>
                                        <p:cTn id="22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3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out)">
                                      <p:cBhvr>
                                        <p:cTn id="2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3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out)">
                                      <p:cBhvr>
                                        <p:cTn id="32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bdélník 9"/>
          <p:cNvSpPr/>
          <p:nvPr/>
        </p:nvSpPr>
        <p:spPr>
          <a:xfrm>
            <a:off x="3313216" y="4928259"/>
            <a:ext cx="5391397" cy="1377538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1" name="Obdélník 10"/>
          <p:cNvSpPr/>
          <p:nvPr/>
        </p:nvSpPr>
        <p:spPr>
          <a:xfrm>
            <a:off x="9393382" y="0"/>
            <a:ext cx="2798618" cy="1425039"/>
          </a:xfrm>
          <a:prstGeom prst="rect">
            <a:avLst/>
          </a:prstGeom>
          <a:solidFill>
            <a:srgbClr val="FEF8E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8</a:t>
            </a:fld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 l="33193" r="33193" b="51304"/>
          <a:stretch/>
        </p:blipFill>
        <p:spPr>
          <a:xfrm>
            <a:off x="5637337" y="147923"/>
            <a:ext cx="2117558" cy="1647384"/>
          </a:xfrm>
          <a:prstGeom prst="rect">
            <a:avLst/>
          </a:prstGeom>
          <a:scene3d>
            <a:camera prst="orthographicFront"/>
            <a:lightRig rig="threePt" dir="t"/>
          </a:scene3d>
          <a:sp3d>
            <a:bevelT prst="angle"/>
          </a:sp3d>
        </p:spPr>
      </p:pic>
      <p:pic>
        <p:nvPicPr>
          <p:cNvPr id="5" name="Obrázek 4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 t="50847" r="66899"/>
          <a:stretch/>
        </p:blipFill>
        <p:spPr>
          <a:xfrm>
            <a:off x="4605292" y="4545449"/>
            <a:ext cx="2064091" cy="1698804"/>
          </a:xfrm>
          <a:prstGeom prst="rect">
            <a:avLst/>
          </a:prstGeom>
          <a:scene3d>
            <a:camera prst="orthographicFront"/>
            <a:lightRig rig="threePt" dir="t"/>
          </a:scene3d>
          <a:sp3d>
            <a:bevelT prst="angle"/>
          </a:sp3d>
        </p:spPr>
      </p:pic>
      <p:pic>
        <p:nvPicPr>
          <p:cNvPr id="6" name="Obrázek 5"/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 l="33386" r="34948" b="51964"/>
          <a:stretch/>
        </p:blipFill>
        <p:spPr>
          <a:xfrm>
            <a:off x="5637337" y="2373057"/>
            <a:ext cx="2037348" cy="1642624"/>
          </a:xfrm>
          <a:prstGeom prst="rect">
            <a:avLst/>
          </a:prstGeom>
          <a:scene3d>
            <a:camera prst="orthographicFront"/>
            <a:lightRig rig="threePt" dir="t"/>
          </a:scene3d>
          <a:sp3d>
            <a:bevelT prst="angle"/>
          </a:sp3d>
        </p:spPr>
      </p:pic>
      <p:pic>
        <p:nvPicPr>
          <p:cNvPr id="7" name="Obrázek 6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 l="33192" t="50119" r="33703"/>
          <a:stretch/>
        </p:blipFill>
        <p:spPr>
          <a:xfrm>
            <a:off x="1402220" y="343375"/>
            <a:ext cx="2085474" cy="1687489"/>
          </a:xfrm>
          <a:prstGeom prst="rect">
            <a:avLst/>
          </a:prstGeom>
          <a:scene3d>
            <a:camera prst="orthographicFront"/>
            <a:lightRig rig="threePt" dir="t"/>
          </a:scene3d>
          <a:sp3d>
            <a:bevelT prst="angle"/>
          </a:sp3d>
        </p:spPr>
      </p:pic>
      <p:pic>
        <p:nvPicPr>
          <p:cNvPr id="8" name="Obrázek 7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 l="32587" t="51311" r="32940"/>
          <a:stretch/>
        </p:blipFill>
        <p:spPr>
          <a:xfrm>
            <a:off x="3487694" y="1217891"/>
            <a:ext cx="2149643" cy="1682762"/>
          </a:xfrm>
          <a:prstGeom prst="rect">
            <a:avLst/>
          </a:prstGeom>
          <a:scene3d>
            <a:camera prst="orthographicFront"/>
            <a:lightRig rig="threePt" dir="t"/>
          </a:scene3d>
          <a:sp3d>
            <a:bevelT prst="angle"/>
          </a:sp3d>
        </p:spPr>
      </p:pic>
      <p:pic>
        <p:nvPicPr>
          <p:cNvPr id="9" name="Obrázek 8"/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 l="66548" t="48036"/>
          <a:stretch/>
        </p:blipFill>
        <p:spPr>
          <a:xfrm>
            <a:off x="7050506" y="3996855"/>
            <a:ext cx="2152250" cy="1776949"/>
          </a:xfrm>
          <a:prstGeom prst="rect">
            <a:avLst/>
          </a:prstGeom>
          <a:scene3d>
            <a:camera prst="orthographicFront"/>
            <a:lightRig rig="threePt" dir="t"/>
          </a:scene3d>
          <a:sp3d>
            <a:bevelT prst="angle"/>
          </a:sp3d>
        </p:spPr>
      </p:pic>
      <p:pic>
        <p:nvPicPr>
          <p:cNvPr id="12" name="Obrázek 11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 t="50593" r="67061"/>
          <a:stretch/>
        </p:blipFill>
        <p:spPr>
          <a:xfrm>
            <a:off x="7722811" y="1421884"/>
            <a:ext cx="2075027" cy="1671447"/>
          </a:xfrm>
          <a:prstGeom prst="rect">
            <a:avLst/>
          </a:prstGeom>
          <a:scene3d>
            <a:camera prst="orthographicFront"/>
            <a:lightRig rig="threePt" dir="t"/>
          </a:scene3d>
          <a:sp3d>
            <a:bevelT prst="angle"/>
          </a:sp3d>
        </p:spPr>
      </p:pic>
      <p:pic>
        <p:nvPicPr>
          <p:cNvPr id="13" name="Obrázek 12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 l="33101" t="-464" r="32425" b="49153"/>
          <a:stretch/>
        </p:blipFill>
        <p:spPr>
          <a:xfrm>
            <a:off x="2567997" y="3093331"/>
            <a:ext cx="2149642" cy="1773384"/>
          </a:xfrm>
          <a:prstGeom prst="rect">
            <a:avLst/>
          </a:prstGeom>
          <a:scene3d>
            <a:camera prst="orthographicFront"/>
            <a:lightRig rig="threePt" dir="t"/>
          </a:scene3d>
          <a:sp3d>
            <a:bevelT prst="angle"/>
          </a:sp3d>
        </p:spPr>
      </p:pic>
      <p:pic>
        <p:nvPicPr>
          <p:cNvPr id="14" name="Obrázek 13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 l="67832" t="50383"/>
          <a:stretch/>
        </p:blipFill>
        <p:spPr>
          <a:xfrm>
            <a:off x="9207841" y="5076846"/>
            <a:ext cx="2005917" cy="1714846"/>
          </a:xfrm>
          <a:prstGeom prst="rect">
            <a:avLst/>
          </a:prstGeom>
          <a:scene3d>
            <a:camera prst="orthographicFront"/>
            <a:lightRig rig="threePt" dir="t"/>
          </a:scene3d>
          <a:sp3d>
            <a:bevelT prst="angle"/>
          </a:sp3d>
        </p:spPr>
      </p:pic>
      <p:pic>
        <p:nvPicPr>
          <p:cNvPr id="15" name="Obrázek 14"/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 t="48505" r="67861"/>
          <a:stretch/>
        </p:blipFill>
        <p:spPr>
          <a:xfrm>
            <a:off x="431634" y="4483346"/>
            <a:ext cx="2067736" cy="1760907"/>
          </a:xfrm>
          <a:prstGeom prst="rect">
            <a:avLst/>
          </a:prstGeom>
          <a:scene3d>
            <a:camera prst="orthographicFront"/>
            <a:lightRig rig="threePt" dir="t"/>
          </a:scene3d>
          <a:sp3d>
            <a:bevelT prst="angle"/>
          </a:sp3d>
        </p:spPr>
      </p:pic>
      <p:pic>
        <p:nvPicPr>
          <p:cNvPr id="16" name="Obrázek 15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 l="67316" b="51304"/>
          <a:stretch/>
        </p:blipFill>
        <p:spPr>
          <a:xfrm>
            <a:off x="0" y="2059272"/>
            <a:ext cx="2058984" cy="1647384"/>
          </a:xfrm>
          <a:prstGeom prst="rect">
            <a:avLst/>
          </a:prstGeom>
          <a:scene3d>
            <a:camera prst="orthographicFront"/>
            <a:lightRig rig="threePt" dir="t"/>
          </a:scene3d>
          <a:sp3d>
            <a:bevelT prst="angle"/>
          </a:sp3d>
        </p:spPr>
      </p:pic>
      <p:pic>
        <p:nvPicPr>
          <p:cNvPr id="17" name="Obrázek 16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 l="67317" b="51010"/>
          <a:stretch/>
        </p:blipFill>
        <p:spPr>
          <a:xfrm>
            <a:off x="9824328" y="2843677"/>
            <a:ext cx="2038001" cy="1693173"/>
          </a:xfrm>
          <a:prstGeom prst="rect">
            <a:avLst/>
          </a:prstGeom>
          <a:scene3d>
            <a:camera prst="orthographicFront"/>
            <a:lightRig rig="threePt" dir="t"/>
          </a:scene3d>
          <a:sp3d>
            <a:bevelT prst="angle"/>
          </a:sp3d>
        </p:spPr>
      </p:pic>
      <p:pic>
        <p:nvPicPr>
          <p:cNvPr id="18" name="Obrázek 17"/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 r="67363" b="53371"/>
          <a:stretch/>
        </p:blipFill>
        <p:spPr>
          <a:xfrm>
            <a:off x="9793418" y="257422"/>
            <a:ext cx="2099820" cy="1594498"/>
          </a:xfrm>
          <a:prstGeom prst="rect">
            <a:avLst/>
          </a:prstGeom>
          <a:scene3d>
            <a:camera prst="orthographicFront"/>
            <a:lightRig rig="threePt" dir="t"/>
          </a:scene3d>
          <a:sp3d>
            <a:bevelT prst="angle"/>
          </a:sp3d>
        </p:spPr>
      </p:pic>
    </p:spTree>
    <p:extLst>
      <p:ext uri="{BB962C8B-B14F-4D97-AF65-F5344CB8AC3E}">
        <p14:creationId xmlns="" xmlns:p14="http://schemas.microsoft.com/office/powerpoint/2010/main" val="1139229859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3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out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3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out)">
                                      <p:cBhvr>
                                        <p:cTn id="12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3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out)">
                                      <p:cBhvr>
                                        <p:cTn id="1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3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out)">
                                      <p:cBhvr>
                                        <p:cTn id="22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3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out)">
                                      <p:cBhvr>
                                        <p:cTn id="27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3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out)">
                                      <p:cBhvr>
                                        <p:cTn id="32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3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out)">
                                      <p:cBhvr>
                                        <p:cTn id="37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3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out)">
                                      <p:cBhvr>
                                        <p:cTn id="42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3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out)">
                                      <p:cBhvr>
                                        <p:cTn id="47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3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out)">
                                      <p:cBhvr>
                                        <p:cTn id="52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3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out)">
                                      <p:cBhvr>
                                        <p:cTn id="57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3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out)">
                                      <p:cBhvr>
                                        <p:cTn id="62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3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out)">
                                      <p:cBhvr>
                                        <p:cTn id="67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Použité zdroje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sz="27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" indent="0">
              <a:buNone/>
            </a:pPr>
            <a:endParaRPr lang="cs-CZ" b="1" dirty="0"/>
          </a:p>
          <a:p>
            <a:r>
              <a:rPr lang="cs-CZ" b="1" dirty="0" smtClean="0"/>
              <a:t>Vlastní ilustrace</a:t>
            </a:r>
            <a:endParaRPr lang="cs-CZ" b="1" dirty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9</a:t>
            </a:fld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1601244893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Metodický pokyn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>I</a:t>
            </a:r>
            <a:r>
              <a:rPr lang="cs-CZ" dirty="0" smtClean="0"/>
              <a:t>ntegrovaný blok: jazyk a řeč</a:t>
            </a:r>
            <a:endParaRPr lang="cs-CZ" sz="27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" indent="0">
              <a:buNone/>
            </a:pPr>
            <a:endParaRPr lang="cs-CZ" b="1" dirty="0"/>
          </a:p>
          <a:p>
            <a:r>
              <a:rPr lang="cs-CZ" b="1" dirty="0"/>
              <a:t>Popis</a:t>
            </a:r>
          </a:p>
          <a:p>
            <a:r>
              <a:rPr lang="cs-CZ" dirty="0" smtClean="0"/>
              <a:t>Vizuální podklad pro logopedickou práci</a:t>
            </a:r>
          </a:p>
          <a:p>
            <a:r>
              <a:rPr lang="cs-CZ" b="1" dirty="0"/>
              <a:t>Očekávání a cíle</a:t>
            </a:r>
          </a:p>
          <a:p>
            <a:r>
              <a:rPr lang="cs-CZ" dirty="0" smtClean="0"/>
              <a:t>Podpora jazykového rozvoje</a:t>
            </a:r>
            <a:endParaRPr lang="cs-CZ" dirty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10</a:t>
            </a:fld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3331270183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Studijní materiály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Povinné </a:t>
            </a:r>
            <a:r>
              <a:rPr lang="cs-CZ" b="1" dirty="0"/>
              <a:t>materiály, pomůcky a technické vybavení</a:t>
            </a:r>
          </a:p>
          <a:p>
            <a:pPr lvl="0"/>
            <a:r>
              <a:rPr lang="cs-CZ" dirty="0" smtClean="0"/>
              <a:t>zdroj</a:t>
            </a:r>
            <a:r>
              <a:rPr lang="cs-CZ" dirty="0"/>
              <a:t>: </a:t>
            </a:r>
            <a:r>
              <a:rPr lang="cs-CZ" u="sng" dirty="0">
                <a:hlinkClick r:id="rId2"/>
              </a:rPr>
              <a:t>www.dumy.cz</a:t>
            </a:r>
            <a:endParaRPr lang="cs-CZ" dirty="0"/>
          </a:p>
          <a:p>
            <a:pPr lvl="0"/>
            <a:r>
              <a:rPr lang="cs-CZ" dirty="0"/>
              <a:t>Dotyková obrazovka, připojená k PC</a:t>
            </a:r>
          </a:p>
          <a:p>
            <a:pPr marL="45720" indent="0">
              <a:buNone/>
            </a:pPr>
            <a:endParaRPr lang="cs-CZ" dirty="0"/>
          </a:p>
          <a:p>
            <a:r>
              <a:rPr lang="cs-CZ" b="1" dirty="0"/>
              <a:t>Nepovinné materiály</a:t>
            </a:r>
          </a:p>
          <a:p>
            <a:r>
              <a:rPr lang="cs-CZ" dirty="0"/>
              <a:t>Didaktický kufřík - KUMUČ 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11</a:t>
            </a:fld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297801473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01040" y="479861"/>
            <a:ext cx="9509760" cy="1088136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/>
              <a:t/>
            </a:r>
            <a:br>
              <a:rPr lang="cs-CZ" b="1" dirty="0"/>
            </a:br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 smtClean="0"/>
              <a:t>Práce </a:t>
            </a:r>
            <a:r>
              <a:rPr lang="cs-CZ" b="1" dirty="0"/>
              <a:t>s interaktivním výukovým materiálem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183000"/>
            <a:ext cx="9509760" cy="3524813"/>
          </a:xfrm>
        </p:spPr>
        <p:txBody>
          <a:bodyPr>
            <a:normAutofit/>
          </a:bodyPr>
          <a:lstStyle/>
          <a:p>
            <a:r>
              <a:rPr lang="cs-CZ" dirty="0" smtClean="0"/>
              <a:t>Snímek slouží jako vizuální podklad pro práci logopeda. Na prvním snímku se děti učí správné poloze zubů, jazyka a rtů</a:t>
            </a:r>
          </a:p>
          <a:p>
            <a:r>
              <a:rPr lang="cs-CZ" dirty="0" smtClean="0"/>
              <a:t>Následný snímek ukazuje obrázky, které má dítě zřetelně </a:t>
            </a:r>
            <a:r>
              <a:rPr lang="cs-CZ" smtClean="0"/>
              <a:t>pojmenovat </a:t>
            </a:r>
            <a:r>
              <a:rPr lang="cs-CZ" smtClean="0"/>
              <a:t>na </a:t>
            </a:r>
            <a:r>
              <a:rPr lang="cs-CZ" dirty="0" smtClean="0"/>
              <a:t>kliknutí se objeví následný obrázek (celkem 6 ke každému písmenu)</a:t>
            </a: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12</a:t>
            </a:fld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141080107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Práce s didaktickým kufříkem KUMUČ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Obrázky mají děti </a:t>
            </a:r>
            <a:r>
              <a:rPr lang="cs-CZ" dirty="0" err="1" smtClean="0"/>
              <a:t>zalaminovány</a:t>
            </a:r>
            <a:r>
              <a:rPr lang="cs-CZ" dirty="0" smtClean="0"/>
              <a:t>, třídí na hromádky podle písmen, která právě procvičují</a:t>
            </a:r>
          </a:p>
          <a:p>
            <a:r>
              <a:rPr lang="cs-CZ" dirty="0" smtClean="0"/>
              <a:t>Obrázky si děti mohu také nastříhat.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13</a:t>
            </a:fld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1228622240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/>
              <a:t>Prvky polytechnické výchovy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/>
              <a:t>Správně vyslovovat, ovládat dech, tempo i intonaci řeči</a:t>
            </a:r>
          </a:p>
          <a:p>
            <a:r>
              <a:rPr lang="cs-CZ" dirty="0"/>
              <a:t>Pojmenovat většinu toho, čím je obklopeno</a:t>
            </a:r>
          </a:p>
          <a:p>
            <a:r>
              <a:rPr lang="cs-CZ" dirty="0"/>
              <a:t> Porozumět slyšenému </a:t>
            </a:r>
          </a:p>
          <a:p>
            <a:r>
              <a:rPr lang="cs-CZ" dirty="0"/>
              <a:t>Rozkládat slova na slabiky</a:t>
            </a:r>
          </a:p>
          <a:p>
            <a:r>
              <a:rPr lang="cs-CZ" dirty="0"/>
              <a:t>Vyčlenit hlásku na počátku a na konci slova</a:t>
            </a:r>
          </a:p>
          <a:p>
            <a:r>
              <a:rPr lang="cs-CZ" dirty="0"/>
              <a:t>Rozlišit krátké a dlouhé </a:t>
            </a:r>
            <a:r>
              <a:rPr lang="cs-CZ" dirty="0" smtClean="0"/>
              <a:t>samohlásky</a:t>
            </a:r>
          </a:p>
          <a:p>
            <a:r>
              <a:rPr lang="cs-CZ" dirty="0"/>
              <a:t>Zacházet s předměty digitální technologie, využívat nejzákladnější funkce počítače (zapnout-vypnout, práce s myší, jednoduchou klávesnicí)</a:t>
            </a:r>
          </a:p>
          <a:p>
            <a:pPr marL="45720" indent="0">
              <a:buNone/>
            </a:pPr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14</a:t>
            </a:fld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3776505843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15</a:t>
            </a:fld>
            <a:endParaRPr lang="cs-CZ" dirty="0">
              <a:solidFill>
                <a:prstClr val="black"/>
              </a:solidFill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1921041" y="1118395"/>
            <a:ext cx="7513903" cy="4066669"/>
            <a:chOff x="3057284" y="750955"/>
            <a:chExt cx="4242876" cy="3500865"/>
          </a:xfrm>
        </p:grpSpPr>
        <p:sp>
          <p:nvSpPr>
            <p:cNvPr id="6" name="Volný tvar 5"/>
            <p:cNvSpPr/>
            <p:nvPr/>
          </p:nvSpPr>
          <p:spPr>
            <a:xfrm>
              <a:off x="3057284" y="221659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Vnímat vliv techniky na společnost a přírodu</a:t>
              </a:r>
            </a:p>
          </p:txBody>
        </p:sp>
        <p:sp>
          <p:nvSpPr>
            <p:cNvPr id="10" name="Volný tvar 9"/>
            <p:cNvSpPr/>
            <p:nvPr/>
          </p:nvSpPr>
          <p:spPr>
            <a:xfrm>
              <a:off x="4377271" y="147732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Směrovat 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děti k získávání základních pracovních dovedností a návyků</a:t>
              </a:r>
            </a:p>
          </p:txBody>
        </p:sp>
        <p:sp>
          <p:nvSpPr>
            <p:cNvPr id="14" name="Volný tvar 13"/>
            <p:cNvSpPr/>
            <p:nvPr/>
          </p:nvSpPr>
          <p:spPr>
            <a:xfrm>
              <a:off x="3058097" y="753932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 smtClean="0">
                  <a:solidFill>
                    <a:schemeClr val="tx1"/>
                  </a:solidFill>
                </a:rPr>
                <a:t>Chápat </a:t>
              </a:r>
              <a:r>
                <a:rPr lang="cs-CZ" sz="1600" b="1" dirty="0">
                  <a:solidFill>
                    <a:schemeClr val="tx1"/>
                  </a:solidFill>
                </a:rPr>
                <a:t>p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ostavení techniky a technických oborů v životě lidstva jako devízu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  <p:sp>
          <p:nvSpPr>
            <p:cNvPr id="18" name="Volný tvar 17"/>
            <p:cNvSpPr/>
            <p:nvPr/>
          </p:nvSpPr>
          <p:spPr>
            <a:xfrm>
              <a:off x="5695633" y="75095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Učit děti základním poznatkům o technice</a:t>
              </a:r>
            </a:p>
          </p:txBody>
        </p:sp>
        <p:sp>
          <p:nvSpPr>
            <p:cNvPr id="22" name="Volný tvar 21"/>
            <p:cNvSpPr/>
            <p:nvPr/>
          </p:nvSpPr>
          <p:spPr>
            <a:xfrm>
              <a:off x="5695633" y="2135474"/>
              <a:ext cx="1604527" cy="1441328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Vést děti ke kooperativnímu hodnocení a sebehodnocení</a:t>
              </a:r>
            </a:p>
          </p:txBody>
        </p:sp>
        <p:sp>
          <p:nvSpPr>
            <p:cNvPr id="30" name="Volný tvar 29"/>
            <p:cNvSpPr/>
            <p:nvPr/>
          </p:nvSpPr>
          <p:spPr>
            <a:xfrm>
              <a:off x="4375646" y="2935523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Podpořit rozvoj myšlenkového potenciálu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dětí</a:t>
              </a:r>
            </a:p>
          </p:txBody>
        </p:sp>
      </p:grpSp>
      <p:sp>
        <p:nvSpPr>
          <p:cNvPr id="34" name="TextovéPole 33"/>
          <p:cNvSpPr txBox="1"/>
          <p:nvPr/>
        </p:nvSpPr>
        <p:spPr>
          <a:xfrm>
            <a:off x="2925798" y="160791"/>
            <a:ext cx="456370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          Cíle </a:t>
            </a:r>
            <a:r>
              <a:rPr lang="cs-CZ" sz="2800" b="1" dirty="0">
                <a:solidFill>
                  <a:srgbClr val="0070C0"/>
                </a:solidFill>
              </a:rPr>
              <a:t>polytechnické </a:t>
            </a:r>
            <a:r>
              <a:rPr lang="cs-CZ" sz="2800" b="1" dirty="0" smtClean="0">
                <a:solidFill>
                  <a:srgbClr val="0070C0"/>
                </a:solidFill>
              </a:rPr>
              <a:t>                                                                      </a:t>
            </a:r>
            <a:endParaRPr lang="cs-CZ" sz="2800" b="1" dirty="0">
              <a:solidFill>
                <a:srgbClr val="0070C0"/>
              </a:solidFill>
            </a:endParaRPr>
          </a:p>
          <a:p>
            <a:r>
              <a:rPr lang="cs-CZ" sz="2800" b="1" dirty="0" smtClean="0">
                <a:solidFill>
                  <a:srgbClr val="0070C0"/>
                </a:solidFill>
              </a:rPr>
              <a:t>                  výchovy</a:t>
            </a:r>
            <a:endParaRPr lang="cs-CZ" sz="2800" b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1915604236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heer Green 16x9">
  <a:themeElements>
    <a:clrScheme name="Žlutá">
      <a:dk1>
        <a:sysClr val="windowText" lastClr="000000"/>
      </a:dk1>
      <a:lt1>
        <a:sysClr val="window" lastClr="FFFFFF"/>
      </a:lt1>
      <a:dk2>
        <a:srgbClr val="39302A"/>
      </a:dk2>
      <a:lt2>
        <a:srgbClr val="E5DEDB"/>
      </a:lt2>
      <a:accent1>
        <a:srgbClr val="FFCA08"/>
      </a:accent1>
      <a:accent2>
        <a:srgbClr val="F8931D"/>
      </a:accent2>
      <a:accent3>
        <a:srgbClr val="CE8D3E"/>
      </a:accent3>
      <a:accent4>
        <a:srgbClr val="EC7016"/>
      </a:accent4>
      <a:accent5>
        <a:srgbClr val="E64823"/>
      </a:accent5>
      <a:accent6>
        <a:srgbClr val="9C6A6A"/>
      </a:accent6>
      <a:hlink>
        <a:srgbClr val="2998E3"/>
      </a:hlink>
      <a:folHlink>
        <a:srgbClr val="7F723D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="" xmlns:thm15="http://schemas.microsoft.com/office/thememl/2012/main" name="48-PPTvzor.potx" id="{BEAA49EE-7AE4-44BA-8526-6F4ED2428C66}" vid="{21787010-6216-4E42-AF3D-8126B149DC11}"/>
    </a:ext>
  </a:extLst>
</a:theme>
</file>

<file path=ppt/theme/theme2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204C4809-32CE-4D76-8837-BF87A221E813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48-PPTvzor</Template>
  <TotalTime>0</TotalTime>
  <Words>295</Words>
  <Application>Microsoft Office PowerPoint</Application>
  <PresentationFormat>Vlastní</PresentationFormat>
  <Paragraphs>59</Paragraphs>
  <Slides>15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Sheer Green 16x9</vt:lpstr>
      <vt:lpstr>Logopedie Č, Š, Ž 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Použité zdroje </vt:lpstr>
      <vt:lpstr>Metodický pokyn Integrovaný blok: jazyk a řeč</vt:lpstr>
      <vt:lpstr>Studijní materiály </vt:lpstr>
      <vt:lpstr>   Práce s interaktivním výukovým materiálem </vt:lpstr>
      <vt:lpstr>Práce s didaktickým kufříkem KUMUČ </vt:lpstr>
      <vt:lpstr>Prvky polytechnické výchovy</vt:lpstr>
      <vt:lpstr>Snímek 15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/>
  <cp:lastModifiedBy/>
  <cp:revision>1</cp:revision>
  <dcterms:created xsi:type="dcterms:W3CDTF">2014-08-05T12:38:58Z</dcterms:created>
  <dcterms:modified xsi:type="dcterms:W3CDTF">2015-06-02T07:53:49Z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TC029208979991</vt:lpwstr>
  </property>
</Properties>
</file>