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5" r:id="rId4"/>
    <p:sldId id="292" r:id="rId5"/>
    <p:sldId id="293" r:id="rId6"/>
    <p:sldId id="294" r:id="rId7"/>
    <p:sldId id="297" r:id="rId8"/>
    <p:sldId id="286" r:id="rId9"/>
    <p:sldId id="287" r:id="rId10"/>
    <p:sldId id="288" r:id="rId11"/>
    <p:sldId id="289" r:id="rId12"/>
    <p:sldId id="290" r:id="rId13"/>
    <p:sldId id="291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  <a:srgbClr val="FFFFFF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Logopedie K-G</a:t>
            </a:r>
            <a:b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76"/>
          <a:stretch/>
        </p:blipFill>
        <p:spPr>
          <a:xfrm>
            <a:off x="2640169" y="910159"/>
            <a:ext cx="7315199" cy="4374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13922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905" b="50863"/>
          <a:stretch/>
        </p:blipFill>
        <p:spPr>
          <a:xfrm>
            <a:off x="4920996" y="1775447"/>
            <a:ext cx="2100991" cy="1650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520" r="67514"/>
          <a:stretch/>
        </p:blipFill>
        <p:spPr>
          <a:xfrm>
            <a:off x="9311014" y="2725718"/>
            <a:ext cx="2062354" cy="16954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176" b="52397"/>
          <a:stretch/>
        </p:blipFill>
        <p:spPr>
          <a:xfrm>
            <a:off x="8258373" y="695459"/>
            <a:ext cx="2083818" cy="15988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582" t="49904"/>
          <a:stretch/>
        </p:blipFill>
        <p:spPr>
          <a:xfrm>
            <a:off x="6760508" y="4155513"/>
            <a:ext cx="2058060" cy="16825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95" r="32621" b="51246"/>
          <a:stretch/>
        </p:blipFill>
        <p:spPr>
          <a:xfrm>
            <a:off x="2987899" y="4052304"/>
            <a:ext cx="2176530" cy="16374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95" t="49520" r="32621"/>
          <a:stretch/>
        </p:blipFill>
        <p:spPr>
          <a:xfrm>
            <a:off x="2434108" y="543214"/>
            <a:ext cx="2176529" cy="16954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847" t="51001" r="50756"/>
          <a:stretch/>
        </p:blipFill>
        <p:spPr>
          <a:xfrm>
            <a:off x="1015907" y="2318357"/>
            <a:ext cx="1725769" cy="17339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75388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924"/>
          <a:stretch/>
        </p:blipFill>
        <p:spPr>
          <a:xfrm>
            <a:off x="2021412" y="695459"/>
            <a:ext cx="8109968" cy="48349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83711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1365" r="74153"/>
          <a:stretch/>
        </p:blipFill>
        <p:spPr>
          <a:xfrm>
            <a:off x="3522371" y="2006577"/>
            <a:ext cx="1906503" cy="17210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40" r="49997" b="50455"/>
          <a:stretch/>
        </p:blipFill>
        <p:spPr>
          <a:xfrm>
            <a:off x="7697487" y="1974380"/>
            <a:ext cx="1815922" cy="17532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95160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99" y="4803820"/>
            <a:ext cx="6220495" cy="158783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105363" y="0"/>
            <a:ext cx="3086637" cy="1390918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905" b="50863"/>
          <a:stretch/>
        </p:blipFill>
        <p:spPr>
          <a:xfrm>
            <a:off x="10091009" y="695459"/>
            <a:ext cx="2100991" cy="1650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520" r="67514"/>
          <a:stretch/>
        </p:blipFill>
        <p:spPr>
          <a:xfrm>
            <a:off x="7656026" y="2359166"/>
            <a:ext cx="2062354" cy="16954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176" b="52397"/>
          <a:stretch/>
        </p:blipFill>
        <p:spPr>
          <a:xfrm>
            <a:off x="1404211" y="530738"/>
            <a:ext cx="2083818" cy="15988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582" t="49904"/>
          <a:stretch/>
        </p:blipFill>
        <p:spPr>
          <a:xfrm>
            <a:off x="5135658" y="3915209"/>
            <a:ext cx="2058060" cy="16825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95" r="32621" b="51246"/>
          <a:stretch/>
        </p:blipFill>
        <p:spPr>
          <a:xfrm>
            <a:off x="2446120" y="2345791"/>
            <a:ext cx="2176530" cy="16374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95" t="49520" r="32621"/>
          <a:stretch/>
        </p:blipFill>
        <p:spPr>
          <a:xfrm>
            <a:off x="1445861" y="4054574"/>
            <a:ext cx="2176529" cy="16954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1365" r="74153"/>
          <a:stretch/>
        </p:blipFill>
        <p:spPr>
          <a:xfrm>
            <a:off x="5211436" y="540935"/>
            <a:ext cx="1906503" cy="17210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40" r="49997" b="50455"/>
          <a:stretch/>
        </p:blipFill>
        <p:spPr>
          <a:xfrm>
            <a:off x="9325582" y="4266819"/>
            <a:ext cx="1815922" cy="17532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414801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Vlastní ilustrace</a:t>
            </a:r>
            <a:endParaRPr lang="cs-CZ" b="1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5000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jazyk a řeč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Vizuální podklad pro logopedickou práci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Podpora jazykového rozvoje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79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753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Snímek slouží jako vizuální podklad pro práci logopeda. Na prvním snímku se děti učí správné poloze zubů, jazyka a rtů</a:t>
            </a:r>
          </a:p>
          <a:p>
            <a:r>
              <a:rPr lang="cs-CZ" dirty="0" smtClean="0"/>
              <a:t>Následný snímek ukazuje obrázky, které má dítě zřetelně pojmenovat </a:t>
            </a:r>
          </a:p>
          <a:p>
            <a:r>
              <a:rPr lang="cs-CZ" dirty="0" smtClean="0"/>
              <a:t> na kliknutí se objeví následný obrázek </a:t>
            </a:r>
            <a:r>
              <a:rPr lang="cs-CZ" dirty="0" smtClean="0"/>
              <a:t>(celkem </a:t>
            </a:r>
            <a:r>
              <a:rPr lang="cs-CZ" dirty="0" smtClean="0"/>
              <a:t>6 k </a:t>
            </a:r>
            <a:r>
              <a:rPr lang="cs-CZ" dirty="0" smtClean="0"/>
              <a:t>písmen </a:t>
            </a:r>
            <a:r>
              <a:rPr lang="cs-CZ" dirty="0" smtClean="0"/>
              <a:t>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784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 mají děti </a:t>
            </a:r>
            <a:r>
              <a:rPr lang="cs-CZ" dirty="0" err="1" smtClean="0"/>
              <a:t>zalaminovány</a:t>
            </a:r>
            <a:r>
              <a:rPr lang="cs-CZ" dirty="0" smtClean="0"/>
              <a:t>, třídí na hromádky podle písmen, která právě procvičují</a:t>
            </a:r>
          </a:p>
          <a:p>
            <a:r>
              <a:rPr lang="cs-CZ" dirty="0" smtClean="0"/>
              <a:t>Obrázky si děti mohu také nastříhat.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08661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Pojmenovat většinu toho, čím je obklopeno</a:t>
            </a:r>
          </a:p>
          <a:p>
            <a:r>
              <a:rPr lang="cs-CZ" dirty="0"/>
              <a:t> Porozumět slyšenému </a:t>
            </a:r>
          </a:p>
          <a:p>
            <a:r>
              <a:rPr lang="cs-CZ" dirty="0"/>
              <a:t>Rozkládat slova na slabiky</a:t>
            </a:r>
          </a:p>
          <a:p>
            <a:r>
              <a:rPr lang="cs-CZ" dirty="0"/>
              <a:t>Vyčlenit hlásku na počátku a na konci slova</a:t>
            </a:r>
          </a:p>
          <a:p>
            <a:r>
              <a:rPr lang="cs-CZ" dirty="0"/>
              <a:t>Rozlišit krátké a dlouhé </a:t>
            </a:r>
            <a:r>
              <a:rPr lang="cs-CZ" dirty="0" smtClean="0"/>
              <a:t>samohlásky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859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347</Words>
  <Application>Microsoft Office PowerPoint</Application>
  <PresentationFormat>Vlastní</PresentationFormat>
  <Paragraphs>68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Logopedie K-G </vt:lpstr>
      <vt:lpstr>Snímek 2</vt:lpstr>
      <vt:lpstr>Snímek 3</vt:lpstr>
      <vt:lpstr>Snímek 4</vt:lpstr>
      <vt:lpstr>Snímek 5</vt:lpstr>
      <vt:lpstr>Snímek 6</vt:lpstr>
      <vt:lpstr>Použité zdroje </vt:lpstr>
      <vt:lpstr>Metodický pokyn Integrovaný blok: jazyk a řeč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2015-06-02T07:46:14Z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