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docProps/custom.xml" ContentType="application/vnd.openxmlformats-officedocument.custom-properties+xml"/>
  <Override PartName="/ppt/commentAuthors.xml" ContentType="application/vnd.openxmlformats-officedocument.presentationml.commentAuthors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6"/>
  </p:notesMasterIdLst>
  <p:handoutMasterIdLst>
    <p:handoutMasterId r:id="rId17"/>
  </p:handoutMasterIdLst>
  <p:sldIdLst>
    <p:sldId id="272" r:id="rId3"/>
    <p:sldId id="285" r:id="rId4"/>
    <p:sldId id="296" r:id="rId5"/>
    <p:sldId id="295" r:id="rId6"/>
    <p:sldId id="293" r:id="rId7"/>
    <p:sldId id="297" r:id="rId8"/>
    <p:sldId id="286" r:id="rId9"/>
    <p:sldId id="287" r:id="rId10"/>
    <p:sldId id="288" r:id="rId11"/>
    <p:sldId id="289" r:id="rId12"/>
    <p:sldId id="290" r:id="rId13"/>
    <p:sldId id="291" r:id="rId14"/>
    <p:sldId id="281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1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EF8E4"/>
    <a:srgbClr val="FFFFFF"/>
    <a:srgbClr val="FDFEE6"/>
    <a:srgbClr val="FDFEE2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353" autoAdjust="0"/>
    <p:restoredTop sz="94918" autoAdjust="0"/>
  </p:normalViewPr>
  <p:slideViewPr>
    <p:cSldViewPr snapToGrid="0">
      <p:cViewPr varScale="1">
        <p:scale>
          <a:sx n="86" d="100"/>
          <a:sy n="86" d="100"/>
        </p:scale>
        <p:origin x="-84" y="-426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commentAuthors" Target="commentAuthors.xml"/><Relationship Id="rId3" Type="http://schemas.openxmlformats.org/officeDocument/2006/relationships/slide" Target="slides/slide1.xml"/><Relationship Id="rId21" Type="http://schemas.openxmlformats.org/officeDocument/2006/relationships/theme" Target="theme/them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handoutMaster" Target="handoutMasters/handoutMaster1.xml"/><Relationship Id="rId2" Type="http://schemas.openxmlformats.org/officeDocument/2006/relationships/slideMaster" Target="slideMasters/slideMaster1.xml"/><Relationship Id="rId16" Type="http://schemas.openxmlformats.org/officeDocument/2006/relationships/notesMaster" Target="notesMasters/notesMaster1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2.6.2015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2.6.2015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Logopedie T -M</a:t>
            </a:r>
            <a:br>
              <a:rPr lang="cs-CZ" sz="3600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</a:br>
            <a:endParaRPr lang="cs-CZ" sz="36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dirty="0" smtClean="0"/>
              <a:t>JAZYK A ŘEČ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987899" y="4803820"/>
            <a:ext cx="6220495" cy="1587836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9105363" y="0"/>
            <a:ext cx="3086637" cy="1390918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49624"/>
          <a:stretch/>
        </p:blipFill>
        <p:spPr>
          <a:xfrm>
            <a:off x="1590663" y="521244"/>
            <a:ext cx="8620137" cy="5332554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/>
          </a:sp3d>
        </p:spPr>
      </p:pic>
    </p:spTree>
    <p:extLst>
      <p:ext uri="{BB962C8B-B14F-4D97-AF65-F5344CB8AC3E}">
        <p14:creationId xmlns:p14="http://schemas.microsoft.com/office/powerpoint/2010/main" xmlns="" val="11392298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987899" y="4803820"/>
            <a:ext cx="6220495" cy="1587836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9105363" y="0"/>
            <a:ext cx="3086637" cy="1390918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65915" r="52264"/>
          <a:stretch/>
        </p:blipFill>
        <p:spPr>
          <a:xfrm>
            <a:off x="3201099" y="3314698"/>
            <a:ext cx="1719897" cy="2337515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7378" t="65915"/>
          <a:stretch/>
        </p:blipFill>
        <p:spPr>
          <a:xfrm>
            <a:off x="6771715" y="3938231"/>
            <a:ext cx="1895908" cy="2337515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-521" t="32301" r="50119" b="33333"/>
          <a:stretch/>
        </p:blipFill>
        <p:spPr>
          <a:xfrm>
            <a:off x="5470177" y="591075"/>
            <a:ext cx="1815921" cy="2356834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8808" t="32676" b="33896"/>
          <a:stretch/>
        </p:blipFill>
        <p:spPr>
          <a:xfrm>
            <a:off x="9424905" y="3374264"/>
            <a:ext cx="1844393" cy="2292439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3098" b="68826"/>
          <a:stretch/>
        </p:blipFill>
        <p:spPr>
          <a:xfrm>
            <a:off x="8500872" y="671568"/>
            <a:ext cx="1689846" cy="2137893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50476" b="67887"/>
          <a:stretch/>
        </p:blipFill>
        <p:spPr>
          <a:xfrm>
            <a:off x="1866621" y="503210"/>
            <a:ext cx="1784291" cy="2202287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</p:spTree>
    <p:extLst>
      <p:ext uri="{BB962C8B-B14F-4D97-AF65-F5344CB8AC3E}">
        <p14:creationId xmlns:p14="http://schemas.microsoft.com/office/powerpoint/2010/main" xmlns="" val="8395208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3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4</a:t>
            </a:fld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987899" y="4803820"/>
            <a:ext cx="6220495" cy="1587836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9105363" y="0"/>
            <a:ext cx="3086637" cy="1390918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0376"/>
          <a:stretch/>
        </p:blipFill>
        <p:spPr>
          <a:xfrm>
            <a:off x="2009105" y="695459"/>
            <a:ext cx="8386691" cy="5266724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/>
          </a:sp3d>
        </p:spPr>
      </p:pic>
    </p:spTree>
    <p:extLst>
      <p:ext uri="{BB962C8B-B14F-4D97-AF65-F5344CB8AC3E}">
        <p14:creationId xmlns:p14="http://schemas.microsoft.com/office/powerpoint/2010/main" xmlns="" val="22303131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987899" y="4803820"/>
            <a:ext cx="6220495" cy="1587836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9105363" y="0"/>
            <a:ext cx="3086637" cy="1390918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8731" r="60363" b="51961"/>
          <a:stretch/>
        </p:blipFill>
        <p:spPr>
          <a:xfrm>
            <a:off x="1341120" y="695459"/>
            <a:ext cx="2163651" cy="1655888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8547" t="47665" r="60731" b="2643"/>
          <a:stretch/>
        </p:blipFill>
        <p:spPr>
          <a:xfrm>
            <a:off x="2880144" y="3483735"/>
            <a:ext cx="2150771" cy="1712890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8901" r="29641" b="51588"/>
          <a:stretch/>
        </p:blipFill>
        <p:spPr>
          <a:xfrm>
            <a:off x="4997002" y="280515"/>
            <a:ext cx="2202288" cy="1668767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0175" t="48786"/>
          <a:stretch/>
        </p:blipFill>
        <p:spPr>
          <a:xfrm>
            <a:off x="9369381" y="3629356"/>
            <a:ext cx="2087955" cy="1765357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9991" b="51214"/>
          <a:stretch/>
        </p:blipFill>
        <p:spPr>
          <a:xfrm>
            <a:off x="8970924" y="854082"/>
            <a:ext cx="2100834" cy="1681646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9085" t="47665" r="30009"/>
          <a:stretch/>
        </p:blipFill>
        <p:spPr>
          <a:xfrm>
            <a:off x="6236990" y="2536186"/>
            <a:ext cx="2163650" cy="1803994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</p:spTree>
    <p:extLst>
      <p:ext uri="{BB962C8B-B14F-4D97-AF65-F5344CB8AC3E}">
        <p14:creationId xmlns:p14="http://schemas.microsoft.com/office/powerpoint/2010/main" xmlns="" val="4362948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0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3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6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9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987899" y="4803820"/>
            <a:ext cx="6220495" cy="1587836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9105363" y="0"/>
            <a:ext cx="3086637" cy="1390918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8731" r="60363" b="51961"/>
          <a:stretch/>
        </p:blipFill>
        <p:spPr>
          <a:xfrm>
            <a:off x="2283213" y="-12840"/>
            <a:ext cx="2163651" cy="1655888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8547" t="47665" r="60731" b="2643"/>
          <a:stretch/>
        </p:blipFill>
        <p:spPr>
          <a:xfrm>
            <a:off x="2201068" y="2131712"/>
            <a:ext cx="2150771" cy="1712890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8901" r="29641" b="51588"/>
          <a:stretch/>
        </p:blipFill>
        <p:spPr>
          <a:xfrm>
            <a:off x="5537915" y="292993"/>
            <a:ext cx="2202288" cy="1668767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0175" t="48786"/>
          <a:stretch/>
        </p:blipFill>
        <p:spPr>
          <a:xfrm>
            <a:off x="9806902" y="2605905"/>
            <a:ext cx="2087955" cy="1765357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9991" b="51214"/>
          <a:stretch/>
        </p:blipFill>
        <p:spPr>
          <a:xfrm>
            <a:off x="2480789" y="4394278"/>
            <a:ext cx="2100834" cy="1681646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9085" t="47665" r="30009"/>
          <a:stretch/>
        </p:blipFill>
        <p:spPr>
          <a:xfrm>
            <a:off x="6923093" y="2514204"/>
            <a:ext cx="2163650" cy="1803994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65915" r="52264"/>
          <a:stretch/>
        </p:blipFill>
        <p:spPr>
          <a:xfrm>
            <a:off x="481171" y="3848594"/>
            <a:ext cx="1719897" cy="2337515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14" name="Obrázek 13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7378" t="65915"/>
          <a:stretch/>
        </p:blipFill>
        <p:spPr>
          <a:xfrm>
            <a:off x="8260440" y="24021"/>
            <a:ext cx="1895908" cy="2337515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15" name="Obrázek 14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-521" t="32301" r="50119" b="33333"/>
          <a:stretch/>
        </p:blipFill>
        <p:spPr>
          <a:xfrm>
            <a:off x="4823138" y="2878267"/>
            <a:ext cx="1815921" cy="2356834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16" name="Obrázek 15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8808" t="32676" b="33896"/>
          <a:stretch/>
        </p:blipFill>
        <p:spPr>
          <a:xfrm>
            <a:off x="8389775" y="4565561"/>
            <a:ext cx="1844393" cy="2292439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17" name="Obrázek 16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3098" b="68826"/>
          <a:stretch/>
        </p:blipFill>
        <p:spPr>
          <a:xfrm>
            <a:off x="10413358" y="58431"/>
            <a:ext cx="1689846" cy="2137893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18" name="Obrázek 17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50476" b="67887"/>
          <a:stretch/>
        </p:blipFill>
        <p:spPr>
          <a:xfrm>
            <a:off x="104373" y="403618"/>
            <a:ext cx="1784291" cy="2202287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</p:spTree>
    <p:extLst>
      <p:ext uri="{BB962C8B-B14F-4D97-AF65-F5344CB8AC3E}">
        <p14:creationId xmlns:p14="http://schemas.microsoft.com/office/powerpoint/2010/main" xmlns="" val="38588721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3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37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42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47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52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5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6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Použité zdroje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 smtClean="0"/>
              <a:t>Vlastní ilustrace</a:t>
            </a:r>
            <a:endParaRPr lang="cs-CZ" b="1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4500035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jazyk a řeč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Vizuální podklad pro logopedickou práci</a:t>
            </a:r>
          </a:p>
          <a:p>
            <a:r>
              <a:rPr lang="cs-CZ" b="1" dirty="0"/>
              <a:t>Očekávání a cíle</a:t>
            </a:r>
          </a:p>
          <a:p>
            <a:r>
              <a:rPr lang="cs-CZ" dirty="0" smtClean="0"/>
              <a:t>Podpora jazykového rozvoje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87954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875342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Snímek slouží jako vizuální podklad pro práci logopeda. Na prvním snímku se děti učí správné poloze zubů, jazyka a rtů</a:t>
            </a:r>
          </a:p>
          <a:p>
            <a:r>
              <a:rPr lang="cs-CZ" dirty="0" smtClean="0"/>
              <a:t>Následný snímek ukazuje obrázky, které má dítě zřetelně pojmenovat </a:t>
            </a:r>
          </a:p>
          <a:p>
            <a:r>
              <a:rPr lang="cs-CZ" dirty="0" smtClean="0"/>
              <a:t>na kliknutí se objeví následný obrázek </a:t>
            </a:r>
            <a:r>
              <a:rPr lang="cs-CZ" dirty="0" smtClean="0"/>
              <a:t>(celkem </a:t>
            </a:r>
            <a:r>
              <a:rPr lang="cs-CZ" dirty="0" smtClean="0"/>
              <a:t>až 6 k </a:t>
            </a:r>
            <a:r>
              <a:rPr lang="cs-CZ" dirty="0" smtClean="0"/>
              <a:t>písmenu)</a:t>
            </a:r>
            <a:endParaRPr lang="cs-CZ" dirty="0" smtClean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878476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Práce s didaktickým kufříkem KUMUČ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Obrázky mají děti </a:t>
            </a:r>
            <a:r>
              <a:rPr lang="cs-CZ" dirty="0" err="1" smtClean="0"/>
              <a:t>zalaminovány</a:t>
            </a:r>
            <a:r>
              <a:rPr lang="cs-CZ" dirty="0" smtClean="0"/>
              <a:t>, třídí na hromádky podle písmen, která právě procvičují</a:t>
            </a:r>
          </a:p>
          <a:p>
            <a:r>
              <a:rPr lang="cs-CZ" dirty="0" smtClean="0"/>
              <a:t>Obrázky si děti mohu také nastříhat.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086613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Správně vyslovovat, ovládat dech, tempo i intonaci řeči</a:t>
            </a:r>
          </a:p>
          <a:p>
            <a:r>
              <a:rPr lang="cs-CZ" dirty="0"/>
              <a:t>Pojmenovat většinu toho, čím je obklopeno</a:t>
            </a:r>
          </a:p>
          <a:p>
            <a:r>
              <a:rPr lang="cs-CZ" dirty="0"/>
              <a:t> Porozumět slyšenému </a:t>
            </a:r>
          </a:p>
          <a:p>
            <a:r>
              <a:rPr lang="cs-CZ" dirty="0"/>
              <a:t>Rozkládat slova na slabiky</a:t>
            </a:r>
          </a:p>
          <a:p>
            <a:r>
              <a:rPr lang="cs-CZ" dirty="0"/>
              <a:t>Vyčlenit hlásku na počátku a na konci slova</a:t>
            </a:r>
          </a:p>
          <a:p>
            <a:r>
              <a:rPr lang="cs-CZ" dirty="0"/>
              <a:t>Rozlišit krátké a dlouhé </a:t>
            </a:r>
            <a:r>
              <a:rPr lang="cs-CZ" dirty="0" smtClean="0"/>
              <a:t>samohlásky</a:t>
            </a:r>
          </a:p>
          <a:p>
            <a:r>
              <a:rPr lang="cs-CZ" dirty="0"/>
              <a:t>Zacházet s předměty digitální technologie, využívat nejzákladnější funkce počítače (zapnout-vypnout, práce s myší, jednoduchou klávesnicí)</a:t>
            </a:r>
          </a:p>
          <a:p>
            <a:pPr marL="45720" indent="0">
              <a:buNone/>
            </a:pP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85942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13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349</Words>
  <Application>Microsoft Office PowerPoint</Application>
  <PresentationFormat>Vlastní</PresentationFormat>
  <Paragraphs>68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Sheer Green 16x9</vt:lpstr>
      <vt:lpstr>Logopedie T -M </vt:lpstr>
      <vt:lpstr>Snímek 2</vt:lpstr>
      <vt:lpstr>Snímek 3</vt:lpstr>
      <vt:lpstr>Snímek 4</vt:lpstr>
      <vt:lpstr>Snímek 5</vt:lpstr>
      <vt:lpstr>Snímek 6</vt:lpstr>
      <vt:lpstr>Použité zdroje </vt:lpstr>
      <vt:lpstr>Metodický pokyn Integrovaný blok: jazyk a řeč</vt:lpstr>
      <vt:lpstr>Studijní materiály </vt:lpstr>
      <vt:lpstr>   Práce s interaktivním výukovým materiálem </vt:lpstr>
      <vt:lpstr>Práce s didaktickým kufříkem KUMUČ </vt:lpstr>
      <vt:lpstr>Prvky polytechnické výchovy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2015-06-02T07:47:28Z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