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5" r:id="rId4"/>
    <p:sldId id="292" r:id="rId5"/>
    <p:sldId id="298" r:id="rId6"/>
    <p:sldId id="299" r:id="rId7"/>
    <p:sldId id="297" r:id="rId8"/>
    <p:sldId id="286" r:id="rId9"/>
    <p:sldId id="287" r:id="rId10"/>
    <p:sldId id="288" r:id="rId11"/>
    <p:sldId id="289" r:id="rId12"/>
    <p:sldId id="290" r:id="rId13"/>
    <p:sldId id="291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  <a:srgbClr val="FFFFFF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Logopedie P - L</a:t>
            </a:r>
            <a:b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5372" y="428737"/>
            <a:ext cx="8197706" cy="51000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13922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671" b="53484"/>
          <a:stretch/>
        </p:blipFill>
        <p:spPr>
          <a:xfrm>
            <a:off x="1576272" y="804813"/>
            <a:ext cx="2119964" cy="15906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153" r="67683"/>
          <a:stretch/>
        </p:blipFill>
        <p:spPr>
          <a:xfrm>
            <a:off x="864398" y="4282166"/>
            <a:ext cx="2055570" cy="17387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953" b="51601"/>
          <a:stretch/>
        </p:blipFill>
        <p:spPr>
          <a:xfrm>
            <a:off x="9105363" y="648399"/>
            <a:ext cx="2038398" cy="16550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550" t="-1519" r="32414" b="52851"/>
          <a:stretch/>
        </p:blipFill>
        <p:spPr>
          <a:xfrm>
            <a:off x="6490951" y="81845"/>
            <a:ext cx="2163651" cy="16484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953" t="48776"/>
          <a:stretch/>
        </p:blipFill>
        <p:spPr>
          <a:xfrm>
            <a:off x="5138670" y="3979096"/>
            <a:ext cx="2038398" cy="17516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127" t="48023" r="33059" b="-373"/>
          <a:stretch/>
        </p:blipFill>
        <p:spPr>
          <a:xfrm>
            <a:off x="2919968" y="2912494"/>
            <a:ext cx="2150771" cy="17901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324521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6" t="59531" r="49523" b="19999"/>
          <a:stretch/>
        </p:blipFill>
        <p:spPr>
          <a:xfrm>
            <a:off x="2739006" y="716644"/>
            <a:ext cx="7791834" cy="48810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6110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27" r="65588" b="3111"/>
          <a:stretch/>
        </p:blipFill>
        <p:spPr>
          <a:xfrm>
            <a:off x="3561723" y="3007732"/>
            <a:ext cx="1448158" cy="18347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739" t="24259" r="35645"/>
          <a:stretch/>
        </p:blipFill>
        <p:spPr>
          <a:xfrm rot="5239683">
            <a:off x="5778622" y="1782271"/>
            <a:ext cx="1854559" cy="2283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867"/>
          <a:stretch/>
        </p:blipFill>
        <p:spPr>
          <a:xfrm>
            <a:off x="10772627" y="5315605"/>
            <a:ext cx="1145566" cy="15423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408" r="29348" b="74272"/>
          <a:stretch/>
        </p:blipFill>
        <p:spPr>
          <a:xfrm>
            <a:off x="5318976" y="0"/>
            <a:ext cx="1957588" cy="17644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226" t="74742" r="31150"/>
          <a:stretch/>
        </p:blipFill>
        <p:spPr>
          <a:xfrm rot="16200000">
            <a:off x="-79952" y="4239939"/>
            <a:ext cx="2150771" cy="17322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6244" r="68774"/>
          <a:stretch/>
        </p:blipFill>
        <p:spPr>
          <a:xfrm>
            <a:off x="1341120" y="2315234"/>
            <a:ext cx="1785046" cy="16291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8" t="47324" r="68098" b="22253"/>
          <a:stretch/>
        </p:blipFill>
        <p:spPr>
          <a:xfrm>
            <a:off x="3304749" y="414014"/>
            <a:ext cx="1738649" cy="20863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6" t="15587" r="67197" b="52864"/>
          <a:stretch/>
        </p:blipFill>
        <p:spPr>
          <a:xfrm>
            <a:off x="47724" y="65338"/>
            <a:ext cx="1841680" cy="216365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55" t="24977" r="30475" b="51174"/>
          <a:stretch/>
        </p:blipFill>
        <p:spPr>
          <a:xfrm>
            <a:off x="10228301" y="2602015"/>
            <a:ext cx="1970469" cy="16356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300" t="10329" b="60376"/>
          <a:stretch/>
        </p:blipFill>
        <p:spPr>
          <a:xfrm>
            <a:off x="10071278" y="283335"/>
            <a:ext cx="1754994" cy="20091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27" t="39249" b="29014"/>
          <a:stretch/>
        </p:blipFill>
        <p:spPr>
          <a:xfrm>
            <a:off x="8102546" y="335795"/>
            <a:ext cx="1222039" cy="16227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201" t="69484"/>
          <a:stretch/>
        </p:blipFill>
        <p:spPr>
          <a:xfrm>
            <a:off x="8102546" y="3416867"/>
            <a:ext cx="1703478" cy="20928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368660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671" b="53484"/>
          <a:stretch/>
        </p:blipFill>
        <p:spPr>
          <a:xfrm>
            <a:off x="281138" y="595589"/>
            <a:ext cx="2119964" cy="15906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153" r="67683"/>
          <a:stretch/>
        </p:blipFill>
        <p:spPr>
          <a:xfrm>
            <a:off x="266925" y="4288666"/>
            <a:ext cx="2055570" cy="17387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953" b="51601"/>
          <a:stretch/>
        </p:blipFill>
        <p:spPr>
          <a:xfrm>
            <a:off x="9191601" y="733979"/>
            <a:ext cx="2038398" cy="16550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550" t="-1519" r="32414" b="52851"/>
          <a:stretch/>
        </p:blipFill>
        <p:spPr>
          <a:xfrm>
            <a:off x="6581103" y="94723"/>
            <a:ext cx="2163651" cy="16484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953" t="48776"/>
          <a:stretch/>
        </p:blipFill>
        <p:spPr>
          <a:xfrm>
            <a:off x="9831681" y="4833197"/>
            <a:ext cx="2038398" cy="17516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127" t="48023" r="33059" b="-373"/>
          <a:stretch/>
        </p:blipFill>
        <p:spPr>
          <a:xfrm>
            <a:off x="3845610" y="1416677"/>
            <a:ext cx="2150771" cy="17901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2341483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Vlastní ilustrace</a:t>
            </a:r>
            <a:endParaRPr lang="cs-CZ" b="1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5000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jazyk a řeč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Vizuální podklad pro logopedickou práci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Podpora jazykového rozvoje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79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753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Snímek slouží jako vizuální podklad pro práci logopeda. Na prvním snímku se děti učí správné poloze zubů, jazyka a rtů</a:t>
            </a:r>
          </a:p>
          <a:p>
            <a:r>
              <a:rPr lang="cs-CZ" dirty="0" smtClean="0"/>
              <a:t>Následný snímek ukazuje obrázky, které má dítě zřetelně pojmenovat </a:t>
            </a:r>
            <a:r>
              <a:rPr lang="cs-CZ" dirty="0" smtClean="0"/>
              <a:t>(na </a:t>
            </a:r>
            <a:r>
              <a:rPr lang="cs-CZ" dirty="0" smtClean="0"/>
              <a:t>kliknutí se objeví následný obrázek </a:t>
            </a:r>
            <a:r>
              <a:rPr lang="cs-CZ" dirty="0" smtClean="0"/>
              <a:t>(celkem </a:t>
            </a:r>
            <a:r>
              <a:rPr lang="cs-CZ" dirty="0" smtClean="0"/>
              <a:t>6 ke každému </a:t>
            </a:r>
            <a:r>
              <a:rPr lang="cs-CZ" dirty="0" smtClean="0"/>
              <a:t>písmen)</a:t>
            </a: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784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 mají děti </a:t>
            </a:r>
            <a:r>
              <a:rPr lang="cs-CZ" dirty="0" err="1" smtClean="0"/>
              <a:t>zalaminovány</a:t>
            </a:r>
            <a:r>
              <a:rPr lang="cs-CZ" dirty="0" smtClean="0"/>
              <a:t>, třídí na hromádky podle písmen, která právě procvičují</a:t>
            </a:r>
          </a:p>
          <a:p>
            <a:r>
              <a:rPr lang="cs-CZ" dirty="0" smtClean="0"/>
              <a:t>Obrázky si děti mohu také nastříhat.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08661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Pojmenovat většinu toho, čím je obklopeno</a:t>
            </a:r>
          </a:p>
          <a:p>
            <a:r>
              <a:rPr lang="cs-CZ" dirty="0"/>
              <a:t> Porozumět slyšenému </a:t>
            </a:r>
          </a:p>
          <a:p>
            <a:r>
              <a:rPr lang="cs-CZ" dirty="0"/>
              <a:t>Rozkládat slova na slabiky</a:t>
            </a:r>
          </a:p>
          <a:p>
            <a:r>
              <a:rPr lang="cs-CZ" dirty="0"/>
              <a:t>Vyčlenit hlásku na počátku a na konci slova</a:t>
            </a:r>
          </a:p>
          <a:p>
            <a:r>
              <a:rPr lang="cs-CZ" dirty="0"/>
              <a:t>Rozlišit krátké a dlouhé </a:t>
            </a:r>
            <a:r>
              <a:rPr lang="cs-CZ" dirty="0" smtClean="0"/>
              <a:t>samohlásky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859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350</Words>
  <Application>Microsoft Office PowerPoint</Application>
  <PresentationFormat>Vlastní</PresentationFormat>
  <Paragraphs>67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Logopedie P - L </vt:lpstr>
      <vt:lpstr>Snímek 2</vt:lpstr>
      <vt:lpstr>Snímek 3</vt:lpstr>
      <vt:lpstr>Snímek 4</vt:lpstr>
      <vt:lpstr>Snímek 5</vt:lpstr>
      <vt:lpstr>Snímek 6</vt:lpstr>
      <vt:lpstr>Použité zdroje </vt:lpstr>
      <vt:lpstr>Metodický pokyn Integrovaný blok: jazyk a řeč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2015-06-02T07:49:41Z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