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91" r:id="rId4"/>
    <p:sldId id="285" r:id="rId5"/>
    <p:sldId id="286" r:id="rId6"/>
    <p:sldId id="287" r:id="rId7"/>
    <p:sldId id="288" r:id="rId8"/>
    <p:sldId id="297" r:id="rId9"/>
    <p:sldId id="292" r:id="rId10"/>
    <p:sldId id="293" r:id="rId11"/>
    <p:sldId id="294" r:id="rId12"/>
    <p:sldId id="295" r:id="rId13"/>
    <p:sldId id="296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FFFFF"/>
    <a:srgbClr val="FEF8E5"/>
    <a:srgbClr val="FDFEE6"/>
    <a:srgbClr val="FDFEE2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Logopedie R - Ř</a:t>
            </a:r>
            <a:b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18" t="74366" r="52744" b="7794"/>
          <a:stretch/>
        </p:blipFill>
        <p:spPr>
          <a:xfrm>
            <a:off x="1999571" y="553793"/>
            <a:ext cx="8449628" cy="546064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23786826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5282" r="51738"/>
          <a:stretch/>
        </p:blipFill>
        <p:spPr>
          <a:xfrm>
            <a:off x="2655602" y="3283698"/>
            <a:ext cx="2265394" cy="233333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2835" b="67294"/>
          <a:stretch/>
        </p:blipFill>
        <p:spPr>
          <a:xfrm>
            <a:off x="761141" y="995859"/>
            <a:ext cx="2213878" cy="21981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44" r="5094" b="66911"/>
          <a:stretch/>
        </p:blipFill>
        <p:spPr>
          <a:xfrm>
            <a:off x="9427866" y="313109"/>
            <a:ext cx="2331076" cy="222385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" t="31939" r="51189" b="34909"/>
          <a:stretch/>
        </p:blipFill>
        <p:spPr>
          <a:xfrm>
            <a:off x="5692462" y="712519"/>
            <a:ext cx="2266682" cy="222804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11" t="32323" b="35293"/>
          <a:stretch/>
        </p:blipFill>
        <p:spPr>
          <a:xfrm>
            <a:off x="8230560" y="2940564"/>
            <a:ext cx="2402768" cy="217653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139229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786" t="74179" r="14769" b="8920"/>
          <a:stretch/>
        </p:blipFill>
        <p:spPr>
          <a:xfrm>
            <a:off x="2524259" y="712519"/>
            <a:ext cx="7559516" cy="482522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xmlns="" val="41302071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103"/>
          <a:stretch/>
        </p:blipFill>
        <p:spPr>
          <a:xfrm>
            <a:off x="4005245" y="2557344"/>
            <a:ext cx="2086462" cy="174331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205"/>
          <a:stretch/>
        </p:blipFill>
        <p:spPr>
          <a:xfrm>
            <a:off x="8704613" y="814032"/>
            <a:ext cx="2082169" cy="174331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84108" y="712519"/>
            <a:ext cx="2029800" cy="165492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459314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13216" y="4928259"/>
            <a:ext cx="5391397" cy="137753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9393382" y="0"/>
            <a:ext cx="2798618" cy="1425039"/>
          </a:xfrm>
          <a:prstGeom prst="rect">
            <a:avLst/>
          </a:prstGeom>
          <a:solidFill>
            <a:srgbClr val="FEF8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5282" r="51738"/>
          <a:stretch/>
        </p:blipFill>
        <p:spPr>
          <a:xfrm>
            <a:off x="2655602" y="3283698"/>
            <a:ext cx="2265394" cy="233333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2835" b="67294"/>
          <a:stretch/>
        </p:blipFill>
        <p:spPr>
          <a:xfrm>
            <a:off x="761141" y="995859"/>
            <a:ext cx="2213878" cy="219810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244" r="5094" b="66911"/>
          <a:stretch/>
        </p:blipFill>
        <p:spPr>
          <a:xfrm>
            <a:off x="9427866" y="313109"/>
            <a:ext cx="2331076" cy="2223859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21" t="31939" r="51189" b="34909"/>
          <a:stretch/>
        </p:blipFill>
        <p:spPr>
          <a:xfrm>
            <a:off x="5692462" y="712519"/>
            <a:ext cx="2266682" cy="2228045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2" name="Obrázek 2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8811" t="32323" b="35293"/>
          <a:stretch/>
        </p:blipFill>
        <p:spPr>
          <a:xfrm>
            <a:off x="8226482" y="2723265"/>
            <a:ext cx="2402768" cy="2176530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50103"/>
          <a:stretch/>
        </p:blipFill>
        <p:spPr>
          <a:xfrm>
            <a:off x="5258614" y="4382069"/>
            <a:ext cx="2086462" cy="174331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4" name="Obrázek 2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205"/>
          <a:stretch/>
        </p:blipFill>
        <p:spPr>
          <a:xfrm>
            <a:off x="9993922" y="5086092"/>
            <a:ext cx="2082169" cy="1743312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23510" y="168395"/>
            <a:ext cx="2029800" cy="1654927"/>
          </a:xfrm>
          <a:prstGeom prst="rect">
            <a:avLst/>
          </a:prstGeom>
          <a:scene3d>
            <a:camera prst="orthographicFront"/>
            <a:lightRig rig="threePt" dir="t"/>
          </a:scene3d>
          <a:sp3d>
            <a:bevelT prst="angle"/>
          </a:sp3d>
        </p:spPr>
      </p:pic>
    </p:spTree>
    <p:extLst>
      <p:ext uri="{BB962C8B-B14F-4D97-AF65-F5344CB8AC3E}">
        <p14:creationId xmlns:p14="http://schemas.microsoft.com/office/powerpoint/2010/main" xmlns="" val="13598722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Vlastní ilustrace</a:t>
            </a:r>
            <a:endParaRPr lang="cs-CZ" b="1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7581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jazyk a řeč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Vizuální podklad pro logopedickou práci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Podpora jazykového rozvoje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91527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55185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Snímek slouží jako vizuální podklad pro práci logopeda. Na prvním snímku se děti učí správné poloze zubů, jazyka a rtů</a:t>
            </a:r>
          </a:p>
          <a:p>
            <a:r>
              <a:rPr lang="cs-CZ" dirty="0" smtClean="0"/>
              <a:t>Následný snímek ukazuje obrázky, které má dítě zřetelně pojmenovat        </a:t>
            </a:r>
            <a:r>
              <a:rPr lang="cs-CZ" dirty="0" smtClean="0"/>
              <a:t>(na </a:t>
            </a:r>
            <a:r>
              <a:rPr lang="cs-CZ" dirty="0" smtClean="0"/>
              <a:t>kliknutí se objeví následný </a:t>
            </a:r>
            <a:r>
              <a:rPr lang="cs-CZ" dirty="0" smtClean="0"/>
              <a:t>obrázek)</a:t>
            </a: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85263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Obrázky mají děti </a:t>
            </a:r>
            <a:r>
              <a:rPr lang="cs-CZ" dirty="0" err="1" smtClean="0"/>
              <a:t>zalaminovány</a:t>
            </a:r>
            <a:r>
              <a:rPr lang="cs-CZ" dirty="0" smtClean="0"/>
              <a:t>, třídí na hromádky podle písmen, která právě procvičují</a:t>
            </a:r>
          </a:p>
          <a:p>
            <a:r>
              <a:rPr lang="cs-CZ" dirty="0" smtClean="0"/>
              <a:t>Obrázky si děti mohu také nastříhat.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0248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Správně vyslovovat, ovládat dech, tempo i intonaci řeči</a:t>
            </a:r>
          </a:p>
          <a:p>
            <a:r>
              <a:rPr lang="cs-CZ" dirty="0"/>
              <a:t>Pojmenovat většinu toho, čím je obklopeno</a:t>
            </a:r>
          </a:p>
          <a:p>
            <a:r>
              <a:rPr lang="cs-CZ" dirty="0"/>
              <a:t> Porozumět slyšenému </a:t>
            </a:r>
          </a:p>
          <a:p>
            <a:r>
              <a:rPr lang="cs-CZ" dirty="0"/>
              <a:t>Rozkládat slova na slabiky</a:t>
            </a:r>
          </a:p>
          <a:p>
            <a:r>
              <a:rPr lang="cs-CZ" dirty="0"/>
              <a:t>Vyčlenit hlásku na počátku a na konci slova</a:t>
            </a:r>
          </a:p>
          <a:p>
            <a:r>
              <a:rPr lang="cs-CZ" dirty="0"/>
              <a:t>Rozlišit krátké a dlouhé </a:t>
            </a:r>
            <a:r>
              <a:rPr lang="cs-CZ" dirty="0" smtClean="0"/>
              <a:t>samohlásky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4873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344</Words>
  <Application>Microsoft Office PowerPoint</Application>
  <PresentationFormat>Vlastní</PresentationFormat>
  <Paragraphs>67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Logopedie R - Ř </vt:lpstr>
      <vt:lpstr>Snímek 2</vt:lpstr>
      <vt:lpstr>Snímek 3</vt:lpstr>
      <vt:lpstr>Snímek 4</vt:lpstr>
      <vt:lpstr>Snímek 5</vt:lpstr>
      <vt:lpstr>Snímek 6</vt:lpstr>
      <vt:lpstr>Použité zdroje </vt:lpstr>
      <vt:lpstr>Metodický pokyn Integrovaný blok: jazyk a řeč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2015-06-02T07:50:44Z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