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310" r:id="rId5"/>
    <p:sldId id="326" r:id="rId6"/>
    <p:sldId id="325" r:id="rId7"/>
    <p:sldId id="327" r:id="rId8"/>
    <p:sldId id="329" r:id="rId9"/>
    <p:sldId id="331" r:id="rId10"/>
    <p:sldId id="332" r:id="rId11"/>
    <p:sldId id="333" r:id="rId12"/>
    <p:sldId id="324" r:id="rId13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6866" autoAdjust="0"/>
  </p:normalViewPr>
  <p:slideViewPr>
    <p:cSldViewPr>
      <p:cViewPr>
        <p:scale>
          <a:sx n="100" d="100"/>
          <a:sy n="100" d="100"/>
        </p:scale>
        <p:origin x="-318" y="-83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t>1.6.2015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t>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chantedlearning.com/matching/math.shtml" TargetMode="External"/><Relationship Id="rId7" Type="http://schemas.openxmlformats.org/officeDocument/2006/relationships/hyperlink" Target="http://www.mathx.net/read-write-numbers-words/" TargetMode="External"/><Relationship Id="rId2" Type="http://schemas.openxmlformats.org/officeDocument/2006/relationships/hyperlink" Target="https://www.youtube.com/watch?v=e0dJWfQHF8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nchantedlearning.com/bingo/numbers/tens0-110/snowflake/1.shtml" TargetMode="External"/><Relationship Id="rId5" Type="http://schemas.openxmlformats.org/officeDocument/2006/relationships/hyperlink" Target="http://www.enchantedlearning.com/math/counting/balloons/http:/www.enchantedlearning.com/bingo/numbers/tens0-110/snowflake/" TargetMode="External"/><Relationship Id="rId4" Type="http://schemas.openxmlformats.org/officeDocument/2006/relationships/hyperlink" Target="http://www.enchantedlearning.com/bingo/number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2800" dirty="0" smtClean="0">
                <a:latin typeface="+mj-lt"/>
              </a:rPr>
              <a:t>Název materiálu:   </a:t>
            </a:r>
            <a:r>
              <a:rPr lang="cs-CZ" sz="5400" b="1" dirty="0" smtClean="0">
                <a:solidFill>
                  <a:schemeClr val="accent1">
                    <a:lumMod val="75000"/>
                  </a:schemeClr>
                </a:solidFill>
                <a:latin typeface="Copperplate Gothic Light" panose="020E0507020206020404" pitchFamily="34" charset="0"/>
              </a:rPr>
              <a:t>NUMBERS</a:t>
            </a:r>
            <a:endParaRPr lang="en-GB" sz="5400" b="1" dirty="0" smtClean="0">
              <a:solidFill>
                <a:schemeClr val="accent1">
                  <a:lumMod val="75000"/>
                </a:schemeClr>
              </a:solidFill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   Základní škola a mateřská škola, Hlušice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  PaedDr. Vaňková Marcela</a:t>
            </a:r>
          </a:p>
          <a:p>
            <a:pPr algn="l"/>
            <a:r>
              <a:rPr lang="cs-CZ" dirty="0" smtClean="0"/>
              <a:t>Předmět:  Anglický jazyk,  1. stupeň ZŠ</a:t>
            </a:r>
          </a:p>
          <a:p>
            <a:pPr algn="l"/>
            <a:endParaRPr lang="cs-CZ" dirty="0"/>
          </a:p>
          <a:p>
            <a:pPr algn="l"/>
            <a:r>
              <a:rPr lang="cs-CZ" dirty="0" smtClean="0"/>
              <a:t>Anotace:   Výukový materiál k procvičení slovní zásoby:  </a:t>
            </a:r>
            <a:r>
              <a:rPr lang="cs-CZ" dirty="0" err="1" smtClean="0"/>
              <a:t>Numbers</a:t>
            </a:r>
            <a:r>
              <a:rPr lang="cs-CZ" dirty="0" smtClean="0"/>
              <a:t>.</a:t>
            </a:r>
            <a:r>
              <a:rPr lang="en-GB" dirty="0" smtClean="0"/>
              <a:t> </a:t>
            </a:r>
          </a:p>
          <a:p>
            <a:pPr algn="l"/>
            <a:r>
              <a:rPr lang="cs-CZ" dirty="0" smtClean="0"/>
              <a:t>Písnička, sestavování čísel z písmen, doplňování, vyhledávání, uplatnění aplikace</a:t>
            </a:r>
          </a:p>
          <a:p>
            <a:pPr algn="l"/>
            <a:r>
              <a:rPr lang="cs-CZ" dirty="0" err="1"/>
              <a:t>Nsquared</a:t>
            </a:r>
            <a:r>
              <a:rPr lang="cs-CZ" dirty="0"/>
              <a:t> </a:t>
            </a:r>
            <a:r>
              <a:rPr lang="cs-CZ" dirty="0" err="1" smtClean="0"/>
              <a:t>Numbers</a:t>
            </a:r>
            <a:r>
              <a:rPr lang="cs-CZ" dirty="0" smtClean="0"/>
              <a:t>, hra Bingo. </a:t>
            </a:r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i="1" dirty="0" smtClean="0"/>
              <a:t>Základní informace</a:t>
            </a:r>
            <a:endParaRPr lang="cs-CZ" sz="3200" b="1" i="1" dirty="0"/>
          </a:p>
        </p:txBody>
      </p:sp>
    </p:spTree>
    <p:extLst>
      <p:ext uri="{BB962C8B-B14F-4D97-AF65-F5344CB8AC3E}">
        <p14:creationId xmlns:p14="http://schemas.microsoft.com/office/powerpoint/2010/main" val="39610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i="1" dirty="0" smtClean="0"/>
              <a:t>Metodický pokyn</a:t>
            </a:r>
            <a:endParaRPr lang="cs-CZ" b="1" i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materiálem:</a:t>
            </a:r>
          </a:p>
          <a:p>
            <a:pPr marL="0" indent="0">
              <a:buNone/>
            </a:pPr>
            <a:r>
              <a:rPr lang="cs-CZ" sz="1800" dirty="0"/>
              <a:t> </a:t>
            </a:r>
            <a:r>
              <a:rPr lang="cs-CZ" sz="1800" dirty="0" smtClean="0"/>
              <a:t>     - postupovat dle pokynů na jednotlivých stránkách prezentace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</a:p>
          <a:p>
            <a:pPr marL="0" indent="0">
              <a:buNone/>
            </a:pPr>
            <a:endParaRPr lang="cs-CZ" sz="1800" i="1" dirty="0"/>
          </a:p>
          <a:p>
            <a:r>
              <a:rPr lang="cs-CZ" sz="1800" dirty="0" smtClean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příprava</a:t>
            </a:r>
            <a:endParaRPr lang="cs-CZ" sz="1800" i="1" dirty="0"/>
          </a:p>
          <a:p>
            <a:r>
              <a:rPr lang="cs-CZ" sz="1800" dirty="0" smtClean="0"/>
              <a:t>Očekávání a cíle:  osvojení a procvičení slovní zásoby </a:t>
            </a:r>
            <a:r>
              <a:rPr lang="en-GB" sz="1800" dirty="0" smtClean="0"/>
              <a:t>Numbers</a:t>
            </a:r>
          </a:p>
        </p:txBody>
      </p:sp>
    </p:spTree>
    <p:extLst>
      <p:ext uri="{BB962C8B-B14F-4D97-AF65-F5344CB8AC3E}">
        <p14:creationId xmlns:p14="http://schemas.microsoft.com/office/powerpoint/2010/main" val="145264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7632848" cy="432048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GB" sz="2800" b="1" dirty="0" smtClean="0">
                <a:solidFill>
                  <a:srgbClr val="0070C0"/>
                </a:solidFill>
              </a:rPr>
              <a:t>Numbers</a:t>
            </a:r>
            <a:endParaRPr lang="en-GB" sz="2800" b="1" dirty="0">
              <a:solidFill>
                <a:srgbClr val="0070C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noProof="1" smtClean="0"/>
              <a:t>The Big Numbers Song</a:t>
            </a:r>
          </a:p>
          <a:p>
            <a:r>
              <a:rPr lang="en-GB" sz="1400" noProof="1" smtClean="0"/>
              <a:t>https://www.youtube.com/watch?v=e0dJWfQHF8Y</a:t>
            </a:r>
          </a:p>
          <a:p>
            <a:r>
              <a:rPr lang="en-GB" noProof="1" smtClean="0"/>
              <a:t>Aplikace:  </a:t>
            </a:r>
            <a:r>
              <a:rPr lang="cs-CZ" noProof="1" smtClean="0"/>
              <a:t>The Numbers from 1 to 100</a:t>
            </a:r>
            <a:endParaRPr lang="en-GB" noProof="1" smtClean="0"/>
          </a:p>
          <a:p>
            <a:r>
              <a:rPr lang="cs-CZ" sz="1400" noProof="1"/>
              <a:t>I</a:t>
            </a:r>
            <a:r>
              <a:rPr lang="en-GB" sz="1400" noProof="1" smtClean="0"/>
              <a:t>ndividuální práce nebo ve skupině (1 – 4 hráči)</a:t>
            </a:r>
            <a:r>
              <a:rPr lang="cs-CZ" sz="1400" noProof="1" smtClean="0"/>
              <a:t> – hra s čísly</a:t>
            </a:r>
            <a:endParaRPr lang="en-GB" sz="1400" noProof="1" smtClean="0"/>
          </a:p>
          <a:p>
            <a:r>
              <a:rPr lang="en-GB" sz="1400" noProof="1" smtClean="0"/>
              <a:t>Cena: 0 CZK</a:t>
            </a:r>
          </a:p>
          <a:p>
            <a:r>
              <a:rPr lang="en-GB" sz="1400" noProof="1" smtClean="0"/>
              <a:t>Velikost: </a:t>
            </a:r>
            <a:r>
              <a:rPr lang="cs-CZ" sz="1400" noProof="1" smtClean="0"/>
              <a:t>20,71</a:t>
            </a:r>
            <a:r>
              <a:rPr lang="en-GB" sz="1400" noProof="1" smtClean="0"/>
              <a:t> </a:t>
            </a:r>
            <a:r>
              <a:rPr lang="en-GB" sz="1400" noProof="1" smtClean="0"/>
              <a:t>MB</a:t>
            </a:r>
          </a:p>
          <a:p>
            <a:r>
              <a:rPr lang="en-GB" sz="1400" noProof="1" smtClean="0"/>
              <a:t>OS: </a:t>
            </a:r>
            <a:r>
              <a:rPr lang="cs-CZ" sz="1400" noProof="1"/>
              <a:t> </a:t>
            </a:r>
            <a:r>
              <a:rPr lang="cs-CZ" sz="1400" noProof="1" smtClean="0"/>
              <a:t> Android</a:t>
            </a:r>
            <a:endParaRPr lang="en-GB" sz="1400" noProof="1" smtClean="0"/>
          </a:p>
          <a:p>
            <a:r>
              <a:rPr lang="en-GB" noProof="1" smtClean="0"/>
              <a:t>Bingo - Numbers</a:t>
            </a:r>
            <a:endParaRPr lang="en-GB" noProof="1"/>
          </a:p>
        </p:txBody>
      </p:sp>
    </p:spTree>
    <p:extLst>
      <p:ext uri="{BB962C8B-B14F-4D97-AF65-F5344CB8AC3E}">
        <p14:creationId xmlns:p14="http://schemas.microsoft.com/office/powerpoint/2010/main" val="69121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843558"/>
            <a:ext cx="7776864" cy="36004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cs-CZ" sz="1800" dirty="0" smtClean="0"/>
              <a:t>     </a:t>
            </a:r>
            <a:r>
              <a:rPr lang="en-GB" sz="1800" dirty="0" smtClean="0"/>
              <a:t>Find and write numbers</a:t>
            </a:r>
            <a:endParaRPr lang="en-GB" sz="18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4577704" y="2903729"/>
            <a:ext cx="35226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_________________________________________________________________________________________________________________________________________________</a:t>
            </a:r>
            <a:endParaRPr lang="cs-C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25876"/>
            <a:ext cx="3425562" cy="3434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4563987" y="1491629"/>
            <a:ext cx="3378672" cy="1169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noProof="1" smtClean="0"/>
              <a:t>neo      neeelv       yttirh       ytffi       enves</a:t>
            </a:r>
          </a:p>
          <a:p>
            <a:endParaRPr lang="en-GB" sz="1400" noProof="1" smtClean="0"/>
          </a:p>
          <a:p>
            <a:r>
              <a:rPr lang="en-GB" sz="1400" noProof="1" smtClean="0"/>
              <a:t>wytten      net      tghie      xis      eeenintn</a:t>
            </a:r>
          </a:p>
          <a:p>
            <a:endParaRPr lang="en-GB" sz="1400" noProof="1" smtClean="0"/>
          </a:p>
          <a:p>
            <a:r>
              <a:rPr lang="en-GB" sz="1400" noProof="1" smtClean="0"/>
              <a:t>ffeetni      wevlet     drednhu     tyorf      wot  </a:t>
            </a:r>
          </a:p>
        </p:txBody>
      </p:sp>
    </p:spTree>
    <p:extLst>
      <p:ext uri="{BB962C8B-B14F-4D97-AF65-F5344CB8AC3E}">
        <p14:creationId xmlns:p14="http://schemas.microsoft.com/office/powerpoint/2010/main" val="320342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GB" sz="2000" dirty="0" smtClean="0"/>
              <a:t> Numbers – How many… ?         Draw your balloons.</a:t>
            </a:r>
            <a:endParaRPr lang="en-GB" sz="20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539356"/>
            <a:ext cx="2118288" cy="2832594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3863727" y="1563638"/>
            <a:ext cx="4032448" cy="286232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6" name="Ovál 5"/>
          <p:cNvSpPr/>
          <p:nvPr/>
        </p:nvSpPr>
        <p:spPr>
          <a:xfrm>
            <a:off x="4427984" y="1779662"/>
            <a:ext cx="432048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7"/>
          <p:cNvSpPr/>
          <p:nvPr/>
        </p:nvSpPr>
        <p:spPr>
          <a:xfrm>
            <a:off x="4629150" y="2362200"/>
            <a:ext cx="298502" cy="700564"/>
          </a:xfrm>
          <a:custGeom>
            <a:avLst/>
            <a:gdLst>
              <a:gd name="connsiteX0" fmla="*/ 0 w 298502"/>
              <a:gd name="connsiteY0" fmla="*/ 0 h 700564"/>
              <a:gd name="connsiteX1" fmla="*/ 285750 w 298502"/>
              <a:gd name="connsiteY1" fmla="*/ 361950 h 700564"/>
              <a:gd name="connsiteX2" fmla="*/ 247650 w 298502"/>
              <a:gd name="connsiteY2" fmla="*/ 685800 h 700564"/>
              <a:gd name="connsiteX3" fmla="*/ 238125 w 298502"/>
              <a:gd name="connsiteY3" fmla="*/ 647700 h 70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502" h="700564">
                <a:moveTo>
                  <a:pt x="0" y="0"/>
                </a:moveTo>
                <a:cubicBezTo>
                  <a:pt x="122237" y="123825"/>
                  <a:pt x="244475" y="247650"/>
                  <a:pt x="285750" y="361950"/>
                </a:cubicBezTo>
                <a:cubicBezTo>
                  <a:pt x="327025" y="476250"/>
                  <a:pt x="255587" y="638175"/>
                  <a:pt x="247650" y="685800"/>
                </a:cubicBezTo>
                <a:cubicBezTo>
                  <a:pt x="239713" y="733425"/>
                  <a:pt x="228600" y="650875"/>
                  <a:pt x="238125" y="6477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5292080" y="1778521"/>
            <a:ext cx="432048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vál 28"/>
          <p:cNvSpPr/>
          <p:nvPr/>
        </p:nvSpPr>
        <p:spPr>
          <a:xfrm>
            <a:off x="7020272" y="2095128"/>
            <a:ext cx="432048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vál 29"/>
          <p:cNvSpPr/>
          <p:nvPr/>
        </p:nvSpPr>
        <p:spPr>
          <a:xfrm>
            <a:off x="6228184" y="1923678"/>
            <a:ext cx="432048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Volný tvar 10"/>
          <p:cNvSpPr/>
          <p:nvPr/>
        </p:nvSpPr>
        <p:spPr>
          <a:xfrm>
            <a:off x="6448425" y="2505075"/>
            <a:ext cx="278114" cy="723900"/>
          </a:xfrm>
          <a:custGeom>
            <a:avLst/>
            <a:gdLst>
              <a:gd name="connsiteX0" fmla="*/ 0 w 278114"/>
              <a:gd name="connsiteY0" fmla="*/ 0 h 723900"/>
              <a:gd name="connsiteX1" fmla="*/ 257175 w 278114"/>
              <a:gd name="connsiteY1" fmla="*/ 295275 h 723900"/>
              <a:gd name="connsiteX2" fmla="*/ 257175 w 278114"/>
              <a:gd name="connsiteY2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8114" h="723900">
                <a:moveTo>
                  <a:pt x="0" y="0"/>
                </a:moveTo>
                <a:cubicBezTo>
                  <a:pt x="107156" y="87312"/>
                  <a:pt x="214313" y="174625"/>
                  <a:pt x="257175" y="295275"/>
                </a:cubicBezTo>
                <a:cubicBezTo>
                  <a:pt x="300038" y="415925"/>
                  <a:pt x="265113" y="652463"/>
                  <a:pt x="257175" y="7239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Volný tvar 11"/>
          <p:cNvSpPr/>
          <p:nvPr/>
        </p:nvSpPr>
        <p:spPr>
          <a:xfrm>
            <a:off x="5495925" y="2371725"/>
            <a:ext cx="253609" cy="771525"/>
          </a:xfrm>
          <a:custGeom>
            <a:avLst/>
            <a:gdLst>
              <a:gd name="connsiteX0" fmla="*/ 0 w 253609"/>
              <a:gd name="connsiteY0" fmla="*/ 0 h 771525"/>
              <a:gd name="connsiteX1" fmla="*/ 247650 w 253609"/>
              <a:gd name="connsiteY1" fmla="*/ 400050 h 771525"/>
              <a:gd name="connsiteX2" fmla="*/ 152400 w 253609"/>
              <a:gd name="connsiteY2" fmla="*/ 771525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609" h="771525">
                <a:moveTo>
                  <a:pt x="0" y="0"/>
                </a:moveTo>
                <a:cubicBezTo>
                  <a:pt x="111125" y="135731"/>
                  <a:pt x="222250" y="271462"/>
                  <a:pt x="247650" y="400050"/>
                </a:cubicBezTo>
                <a:cubicBezTo>
                  <a:pt x="273050" y="528638"/>
                  <a:pt x="212725" y="650081"/>
                  <a:pt x="152400" y="77152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Volný tvar 13"/>
          <p:cNvSpPr/>
          <p:nvPr/>
        </p:nvSpPr>
        <p:spPr>
          <a:xfrm>
            <a:off x="7258050" y="2667000"/>
            <a:ext cx="163410" cy="742950"/>
          </a:xfrm>
          <a:custGeom>
            <a:avLst/>
            <a:gdLst>
              <a:gd name="connsiteX0" fmla="*/ 0 w 163410"/>
              <a:gd name="connsiteY0" fmla="*/ 0 h 742950"/>
              <a:gd name="connsiteX1" fmla="*/ 161925 w 163410"/>
              <a:gd name="connsiteY1" fmla="*/ 381000 h 742950"/>
              <a:gd name="connsiteX2" fmla="*/ 66675 w 163410"/>
              <a:gd name="connsiteY2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410" h="742950">
                <a:moveTo>
                  <a:pt x="0" y="0"/>
                </a:moveTo>
                <a:cubicBezTo>
                  <a:pt x="75406" y="128587"/>
                  <a:pt x="150812" y="257175"/>
                  <a:pt x="161925" y="381000"/>
                </a:cubicBezTo>
                <a:cubicBezTo>
                  <a:pt x="173038" y="504825"/>
                  <a:pt x="119856" y="623887"/>
                  <a:pt x="66675" y="74295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127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7632848" cy="432048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GB" sz="2400" dirty="0" smtClean="0"/>
              <a:t>Ordinal numbers – Match, Draw lines</a:t>
            </a:r>
            <a:endParaRPr lang="en-GB" sz="24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91629"/>
            <a:ext cx="2520280" cy="3370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logo.com/files/ss/original/889/88966237/win-winner-loser-glo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35646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11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843558"/>
            <a:ext cx="7200800" cy="504056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GB" sz="2800" dirty="0" smtClean="0"/>
              <a:t>Snowflake  Bingo</a:t>
            </a:r>
            <a:endParaRPr lang="en-GB" sz="28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635646"/>
            <a:ext cx="2491311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snowflake bin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63638"/>
            <a:ext cx="2520280" cy="254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52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699542"/>
            <a:ext cx="8229600" cy="36004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203598"/>
            <a:ext cx="7848872" cy="3528392"/>
          </a:xfrm>
        </p:spPr>
        <p:txBody>
          <a:bodyPr>
            <a:normAutofit fontScale="55000" lnSpcReduction="20000"/>
          </a:bodyPr>
          <a:lstStyle/>
          <a:p>
            <a:r>
              <a:rPr lang="cs-CZ" dirty="0" smtClean="0"/>
              <a:t>Archiv autora</a:t>
            </a:r>
          </a:p>
          <a:p>
            <a:r>
              <a:rPr lang="cs-CZ" dirty="0">
                <a:hlinkClick r:id="rId2"/>
              </a:rPr>
              <a:t>https://</a:t>
            </a:r>
            <a:r>
              <a:rPr lang="cs-CZ" dirty="0" smtClean="0">
                <a:hlinkClick r:id="rId2"/>
              </a:rPr>
              <a:t>www.youtube.com/watch?v=e0dJWfQHF8Y</a:t>
            </a:r>
            <a:endParaRPr lang="cs-CZ" dirty="0" smtClean="0"/>
          </a:p>
          <a:p>
            <a:r>
              <a:rPr lang="cs-CZ" dirty="0"/>
              <a:t>https://</a:t>
            </a:r>
            <a:r>
              <a:rPr lang="cs-CZ" dirty="0" smtClean="0"/>
              <a:t>www.google.cz/search?q=numbers+in+words+worksheets&amp;sa=X&amp;espv=2&amp;biw=1366&amp;bih=643&amp;tbm=isch&amp;tbo=u&amp;source=univ&amp;ei=vd5pVcz9DoqBUeGxgIAL&amp;ved=0CB8QsAQ#imgrc=X4ZOKJbuaFnuGM%253A%3BsKKbap0fy2d8sM%3Bhttp%253A%252F%252Fwww.mathx.net%252Fimage%252Fread_write_numbers_with_words.jpg%3Bhttp%253A%252F%252Fwww.mathx.net%252Fread-write-numbers-words%252F%3B401%3B402</a:t>
            </a:r>
          </a:p>
          <a:p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www.enchantedlearning.com/matching/math.shtml</a:t>
            </a:r>
            <a:endParaRPr lang="cs-CZ" dirty="0" smtClean="0"/>
          </a:p>
          <a:p>
            <a:r>
              <a:rPr lang="cs-CZ" dirty="0"/>
              <a:t>http://www.enchantedlearning.com/matching/math/ordinals/</a:t>
            </a:r>
            <a:endParaRPr lang="cs-CZ" dirty="0" smtClean="0"/>
          </a:p>
          <a:p>
            <a:r>
              <a:rPr lang="cs-CZ" dirty="0">
                <a:hlinkClick r:id="rId4"/>
              </a:rPr>
              <a:t>http://www.enchantedlearning.com/bingo/numbers</a:t>
            </a:r>
            <a:r>
              <a:rPr lang="cs-CZ" dirty="0" smtClean="0">
                <a:hlinkClick r:id="rId4"/>
              </a:rPr>
              <a:t>/</a:t>
            </a:r>
            <a:endParaRPr lang="cs-CZ" dirty="0" smtClean="0"/>
          </a:p>
          <a:p>
            <a:r>
              <a:rPr lang="cs-CZ" dirty="0">
                <a:hlinkClick r:id="rId5"/>
              </a:rPr>
              <a:t>http://www.enchantedlearning.com/math/counting/balloons/http://www.enchantedlearning.com/bingo/numbers/tens0-110/snowflake</a:t>
            </a:r>
            <a:r>
              <a:rPr lang="cs-CZ" dirty="0" smtClean="0">
                <a:hlinkClick r:id="rId5"/>
              </a:rPr>
              <a:t>/</a:t>
            </a:r>
            <a:endParaRPr lang="cs-CZ" dirty="0" smtClean="0"/>
          </a:p>
          <a:p>
            <a:r>
              <a:rPr lang="cs-CZ" dirty="0"/>
              <a:t>http://www.enchantedlearning.com/bingo/numbers/0-11/snowflake/1.shtml</a:t>
            </a:r>
            <a:endParaRPr lang="cs-CZ" dirty="0" smtClean="0"/>
          </a:p>
          <a:p>
            <a:r>
              <a:rPr lang="cs-CZ" dirty="0">
                <a:hlinkClick r:id="rId6"/>
              </a:rPr>
              <a:t>http://</a:t>
            </a:r>
            <a:r>
              <a:rPr lang="cs-CZ" dirty="0" smtClean="0">
                <a:hlinkClick r:id="rId6"/>
              </a:rPr>
              <a:t>www.enchantedlearning.com/bingo/numbers/tens0-110/snowflake/1.shtml</a:t>
            </a:r>
            <a:endParaRPr lang="cs-CZ" dirty="0" smtClean="0"/>
          </a:p>
          <a:p>
            <a:r>
              <a:rPr lang="cs-CZ" dirty="0">
                <a:hlinkClick r:id="rId7"/>
              </a:rPr>
              <a:t>http://www.mathx.net/read-write-numbers-words</a:t>
            </a:r>
            <a:r>
              <a:rPr lang="cs-CZ" dirty="0" smtClean="0">
                <a:hlinkClick r:id="rId7"/>
              </a:rPr>
              <a:t>/</a:t>
            </a:r>
            <a:endParaRPr lang="cs-CZ" dirty="0" smtClean="0"/>
          </a:p>
          <a:p>
            <a:r>
              <a:rPr lang="cs-CZ" dirty="0"/>
              <a:t>http://cz.clipartlogo.com/premium/detail/win-winner-loser-glory_88966237.html</a:t>
            </a:r>
            <a:endParaRPr lang="cs-CZ" dirty="0" smtClean="0"/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75236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purl.org/dc/terms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d19d6491-b662-4d98-996c-1e38fe9d0183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235</Words>
  <Application>Microsoft Office PowerPoint</Application>
  <PresentationFormat>Předvádění na obrazovce (16:9)</PresentationFormat>
  <Paragraphs>60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boxed_powerpoint_16x9_2012-08</vt:lpstr>
      <vt:lpstr>  Dotkněte se inovací CZ.1.07/1.3.00/51.0024  </vt:lpstr>
      <vt:lpstr>Prezentace aplikace PowerPoint</vt:lpstr>
      <vt:lpstr>Metodický pokyn</vt:lpstr>
      <vt:lpstr>Numbers</vt:lpstr>
      <vt:lpstr>     Find and write numbers</vt:lpstr>
      <vt:lpstr> Numbers – How many… ?         Draw your balloons.</vt:lpstr>
      <vt:lpstr>Ordinal numbers – Match, Draw lines</vt:lpstr>
      <vt:lpstr>Snowflake  Bingo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Marcela Vaňková</cp:lastModifiedBy>
  <cp:revision>62</cp:revision>
  <dcterms:created xsi:type="dcterms:W3CDTF">2014-10-07T08:27:59Z</dcterms:created>
  <dcterms:modified xsi:type="dcterms:W3CDTF">2015-06-01T13:41:45Z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