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ink/ink1.xml" ContentType="application/inkml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3" r:id="rId5"/>
    <p:sldId id="284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8E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4095" units="cm"/>
          <inkml:channel name="Y" type="integer" max="4095" units="cm"/>
          <inkml:channel name="T" type="integer" max="2.14748E9" units="dev"/>
        </inkml:traceFormat>
        <inkml:channelProperties>
          <inkml:channelProperty channel="X" name="resolution" value="159.96094" units="1/cm"/>
          <inkml:channelProperty channel="Y" name="resolution" value="284.375" units="1/cm"/>
          <inkml:channelProperty channel="T" name="resolution" value="1" units="1/dev"/>
        </inkml:channelProperties>
      </inkml:inkSource>
      <inkml:timestamp xml:id="ts0" timeString="2015-04-13T19:12:10.177"/>
    </inkml:context>
    <inkml:brush xml:id="br0">
      <inkml:brushProperty name="width" value="0.05292" units="cm"/>
      <inkml:brushProperty name="height" value="0.05292" units="cm"/>
      <inkml:brushProperty name="color" value="#002060"/>
    </inkml:brush>
  </inkml:definitions>
  <inkml:trace contextRef="#ctx0" brushRef="#br0">18129 982 0,'0'0'0,"0"0"0,0 0 0,0 0 0,0 0 16,0 0-1,0 0-15,0 0 0,-199 0 16,158 0 0,8 0-16,-8 0 15,7 0-15,-7 0 16,-9 0-16,1 0 15,-9 0-15,-8 0 16,-25 0-16,-25 0 16,25 0-16,0 0 15,0 0-15,-9 0 16,9 0-16,-16 0 16,-1 0-16,17 69 15,0-41-15,9 0 16,-9 9-16,-34 5 15,18-5-15,-42 33 16,33-14-16,25-9 16,-25-1-16,-33 15 15,25-10-15,8 0 16,-8 42-16,8-9 16,-8-38-16,-33 61 15,49-37-15,9 14 16,0-1-16,0 24 15,-17-37-15,16 47 16,1-34-16,16 1 16,1 14-16,-9 23 15,0 4-15,0-22 16,-9-1 0,1-18-16,8 13 15,17-27-15,-17 79 0,41-65 16,0-10-1,-8 29-15,-16 18 16,-1-19-16,34-42 16,-33 85-16,32-66 15,1-5-15,-1 0 0,9 6 16,0 45 0,17-50-16,-1 8 15,1 1-15,7-14 16,1 23-16,0-19 15,-9 15-15,9 8 16,-9-13-16,1-9 16,-1 4-16,1 4 15,-1 1-15,-8 42 16,17-43-16,-8 15 16,-1-9-16,0-15 15,-7 5-15,-26 23 16,25-36-16,0 41 15,25-33-15,-8-9 16,-8-9-16,-1-10 16,9 6-16,-1-15 15,1 33-15,0-29 16,8-13-16,-8 0 16,8-4-1,-25 36-15,17-18 16,-26 18-16,34-60 15</inkml:trace>
  <inkml:trace contextRef="#ctx0" brushRef="#br0" timeOffset="1515.8567">16226 2517 0,'0'0'0,"0"0"0,0 0 15,0 0-15,0 0 16,0 0-16,-141 111 15,92-73-15,-1-1 16,-8-9 0,8 18-16,-8-4 0,-8 14 15,0 32 1,8-13-16,-16-15 16,-17 19-16,-17-9 0,17 0 15,-8 14 1,-1 18-16,1 24 15,16-38-15,1 5 16,-18 9-16,-49 47 16,42-9-16,32-29 0,-16 15 15,17-14 1,-42 13-16,33 19 16,-16-13-16,25-20 15,-1 1-15,-8 74 16,25-42-16,-16-4 15,-50 32-15,74-79 16,-16 112-16,0-52 16,0-9-16,8 19 15,16-23-15,-7-5 16,7 23-16,-7 23 16,7-46-16,1-4 15,-50 27-15,50-84 16,-42 103-16,41-61 15,34 47-15,-41-79 16,-1 51-16,17-38 16,0-18-16,8 1 15,8-20-15,9-4 16,-8-24 0,-1 20-16,9-20 15,-1-9-15,1-4 16,8-5-16,0-5 15,0-4-15,0 9 16,0-5-16,0-9 16</inkml:trace>
  <inkml:trace contextRef="#ctx0" brushRef="#br0" timeOffset="2547.1552">16201 4471 0,'0'0'0,"0"0"0,0 0 0,0 0 15,0 0-15,0 0 16,-182 0-16,132 69 15,1-50 1,-1 0-16,-8 8 16,0 20-16,-8 23 0,16 4 15,-16-4 1,8 4-16,-24 1 16,-1 27-16,-33 19 15,33 5-15,17-24 16,8 0-16,-16 29 15,7-6-15,-15 52 16,-9-61-16,-9-13 16,18 4-16,-18 60 15,34-46-15,0 14 16,0 19-16,8-1 16,-33 52-16,8-38 15,-24 5-15,16 52 16,33-66-16,-9-9 15,1 27-15,8-55 16,-16 0-16,-17-4 16,25 27-16,-67 65 15,75-88-15,0 5 16,-8 79-16,17-75 16,7 33-16,17-10 15,-16 52-15,0-42 16,24-42-16,-8 111 15,-16-36-15,24-66 16,1 42-16,-1 42 16,17-112-16,0-4 15,0-98 1</inkml:trace>
  <inkml:trace contextRef="#ctx0" brushRef="#br0" timeOffset="3625.3315">16350 6122 0,'0'0'0,"0"0"0,0 0 16,0 0-16,0 0 16,0 107-16,0-51 15,-124 9-15,91 28 16,8 9-16,-16-13 16,-1-15-16,-16 5 15,9 5-15,-42 42 16,16 22-16,34-54 15,-1 3-15,1 6 16,0 4-16,-17 97 16,25-97-16,-17 14 15,17 14-15,-17 60 16,1-46-16,-18-23 16,-15 51-1,24 27-15,16-41 16,1-14-16,-9 56 15,17-42-15,8-5 16,-8 14-16,0-5 16,8-41-16,-8 9 15,-8 56-15,-9-52 16,-24-18-16,-9-19 16,0-8-16,-8 26 15,0 25-15,17-43 16,-1-4-16,-40 27 15,40 1-15,-24 79 16,49-89-16,9-14 16,-1 75-16,9-9 15,17-29-15,-9 10 16,8 32-16,17-13 16,0-29-16,0 57 15,0 22-15,108-78 16,33 88-16,-141-228 15</inkml:trace>
  <inkml:trace contextRef="#ctx0" brushRef="#br0" timeOffset="4687.8816">17707 847 0,'0'0'0,"0"0"0,0 0 16,0 0-16,0 0 15,0 0-15,0 0 16,0 0-16,0 0 16,0 0-16,0 0 15,0 0 1,0 0-16,0 0 0,-182-56 16,149 56-1,-33 0-15,8-9 16,0-19-16,-25 0 15,9 9-15,16 14 16,-9-13-16,1-10 16,17 9-16,-51 10 15,26 0-15,-17-10 16,-8-18-16,8 23 16,0 5-16,-25 9 15,-17 0-15,-32 0 16,16 69-16,0-3 15,-50-25-15,-16 62 16,66-24-16,-74 56 16,74-33-16,-58 38 15,50-10-15,-42 14 16,199-144 0</inkml:trace>
  <inkml:trace contextRef="#ctx0" brushRef="#br0" timeOffset="6125.4447">13297 3540 0,'0'0'0,"0"0"0,0 0 16,0 0-16,0 0 16,0 0-16,0 0 15,0 140-15,0-103 16,0 5-16,-116 0 16,99 9-16,-7 14 15,7-9-15,-8 23 16,9 9-16,-9-13 15,8 8-15,1-13 16,-9 5-16,0 4 16,0 9-16,9 38 15,-9-29-15,8-4 16,1 10-16,8 18 16,8 18-16,0-36 15,0-6 1,0-4-16,0-9 15,0 5-15,0 31 16,-9-31-16,-16 9 16,1-24-16,-18 10 0,-24-1 15,-33 76 1,33-43-16,8-23 16,16-23-16,-7 37 15,-1 0-15,-8 65 16,25-33-16,8-27 0,0 97 15,25-209 1</inkml:trace>
  <inkml:trace contextRef="#ctx0" brushRef="#br0" timeOffset="7375.5061">13669 6215 0,'0'0'0,"0"0"0,0 0 16,0 0-16,0 0 16,0 0-16,0 0 15,0 0-15,0 0 16,0 0-16,-107 112 16,90-89-16,0 10 15,1-6-15,-9 20 16,9 13-16,-9 1 15,0-1-15,-8-4 16,0-9-16,-9 4 16,1 0-16,0 10 15,-9 22-15,0 34 16,9-15-16,16-9 16,-8 5-16,-8 18 15,8-18-15,8 13 16,8-22-16,-8-6 15,9-13-15,-1-5 16,17-4-16,0-1 16,0 15-16,0-5 15,0-10-15,0-9 16,0-9-16,0-5 16,0 10-1,0-5-15,108 0 16,-92 4-16,1-4 0,-1 28 15,1 9 1,-9 9-16,9 1 16,-9-15-16,-8 24 15,0-10-15,0 42 16,0-13-16,0-29 0,0 10 16,-124-15-1,99 24-15,0 33 16,-8-19-16,0-5 15,17-4-15,-18 46 16,-7 28-16,0-65 0,16-14 16,-8 23-1,-9 66-15,9-75 16,25-47-16,0 33 16,-17 93-16,25-56 15,-8-55-15,8 8 16,0 24-16,0-121 15</inkml:trace>
  <inkml:trace contextRef="#ctx0" brushRef="#br0" timeOffset="8313.05">14066 7881 0,'0'0'0,"0"0"16,0 0-16,0 0 15,0 0-15,0 0 16,0 139-16,0-78 0,0 22 16,0-13-1,0 32-15,0-4 16,0-28-16,-140 9 16,107 5-16,-17 18 15,0 56-15,25-51 16,1 14-16,-1-5 15,8 43-15,1-20 16,7-9-16,-7-9 16,-9 84-16,8-56 15,-7-19-15,-1-13 16,0 41-16,0 5 16,-8-61-16,17-14 15,-9 29-15,0 55 16,0-42-16,17-28 15,8 5 1,0 51-16,0 24 16,0-61-16,116-10 15,-75 15-15,9 74 16,-50-200 0</inkml:trace>
  <inkml:trace contextRef="#ctx0" brushRef="#br0" timeOffset="9250.5887">14844 11998 0,'0'0'0,"0"0"0,0 0 15,0 125-15,0-64 16,0 27-16,0 33 15,0-14-15,0-23 16,-124-15 0,99 1-16,-8-9 15,-17 60-15,17 14 16,0-14-16,17-28 16,-9 0-16,0 9 15,-8 61-15,16-52 16,1-36-16,-17 18 15,0-5-15,8 43 16,0 17-16,8 1 16,1-14-16,8 70 15,-1-24-15,9-50 16,0-20-16,0 61 16,0-37-16,0-51 15,0-5-15,108 19 16,-17 116-16,-91-214 15</inkml:trace>
  <inkml:trace contextRef="#ctx0" brushRef="#br0" timeOffset="10219.3833">17409 8732 0,'0'0'0,"0"0"16,0 0-16,0 0 15,-107 177-15,49-98 16,16-19-16,1 1 0,8-6 16,-9 6-1,-7 9-15,-1 32 16,0 19-16,9-23 16,-9-1-16,17 15 15,-16 42-15,-9 18 16,-8-51-16,8-28 15,8 14-15,-8 42 16,25 4-16,8-32 16,9-9-16,-17 60 15,16 5-15,17-47 16,0 9-16,-8 34 16,8-11-16,0-50 15,0-10-15,0 29 16,0 31-16,0-41 15,0-32-15,0 8 16,0 15 0,0 70-16,0-71 15,140-27-15,-73 0 16,-1 37-16,17 46 16,-34-55-16,-7-24 15,-1-23-15,-41-65 16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231413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08906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61285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78213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2.xml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3.xml"/><Relationship Id="rId5" Type="http://schemas.openxmlformats.org/officeDocument/2006/relationships/image" Target="../media/image7.emf"/><Relationship Id="rId4" Type="http://schemas.openxmlformats.org/officeDocument/2006/relationships/customXml" Target="../ink/ink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Domaluj druhou polovinu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>
                <a:latin typeface="Times New Roman" charset="0"/>
                <a:cs typeface="Times New Roman" charset="0"/>
              </a:rPr>
              <a:t>          Rozlišování obrazných znaků a symbolů, grafické vyjadřování</a:t>
            </a: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D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9630" b="86667" l="21979" r="84375">
                        <a14:backgroundMark x1="34375" y1="69815" x2="82240" y2="59167"/>
                        <a14:backgroundMark x1="33177" y1="84352" x2="22865" y2="78056"/>
                        <a14:backgroundMark x1="59167" y1="85648" x2="59167" y2="85648"/>
                        <a14:backgroundMark x1="59948" y1="84537" x2="53958" y2="85370"/>
                        <a14:backgroundMark x1="82396" y1="84074" x2="73906" y2="801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563" t="34659" r="15554" b="14130"/>
          <a:stretch/>
        </p:blipFill>
        <p:spPr>
          <a:xfrm rot="5400000">
            <a:off x="1889566" y="1358212"/>
            <a:ext cx="6809601" cy="4093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D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100000" l="7187" r="82344">
                        <a14:backgroundMark x1="13906" y1="36759" x2="78750" y2="36759"/>
                        <a14:backgroundMark x1="11823" y1="95093" x2="10469" y2="61759"/>
                        <a14:backgroundMark x1="66198" y1="93519" x2="79740" y2="74722"/>
                        <a14:backgroundMark x1="27500" y1="88333" x2="27500" y2="88333"/>
                        <a14:backgroundMark x1="50729" y1="92963" x2="15469" y2="91111"/>
                        <a14:backgroundMark x1="21302" y1="86759" x2="19219" y2="64167"/>
                        <a14:backgroundMark x1="33177" y1="88611" x2="30417" y2="68241"/>
                        <a14:backgroundMark x1="23698" y1="63889" x2="21979" y2="4601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68" r="17680"/>
          <a:stretch/>
        </p:blipFill>
        <p:spPr>
          <a:xfrm rot="5400000">
            <a:off x="1945260" y="989572"/>
            <a:ext cx="6694363" cy="4715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8744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D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1081826" y="-32197"/>
            <a:ext cx="5125792" cy="6796506"/>
            <a:chOff x="2073499" y="61494"/>
            <a:chExt cx="5125792" cy="6796506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2891" t="42643" r="7042"/>
            <a:stretch/>
          </p:blipFill>
          <p:spPr>
            <a:xfrm rot="5400000">
              <a:off x="1238142" y="896851"/>
              <a:ext cx="6796506" cy="5125792"/>
            </a:xfrm>
            <a:prstGeom prst="rect">
              <a:avLst/>
            </a:prstGeom>
          </p:spPr>
        </p:pic>
        <mc:AlternateContent xmlns:mc="http://schemas.openxmlformats.org/markup-compatibility/2006">
          <mc:Choice xmlns:p14="http://schemas.microsoft.com/office/powerpoint/2010/main" xmlns="" Requires="p14">
            <p:contentPart p14:bwMode="auto" r:id="rId4">
              <p14:nvContentPartPr>
                <p14:cNvPr id="7" name="Rukopis 6"/>
                <p14:cNvContentPartPr/>
                <p14:nvPr/>
              </p14:nvContentPartPr>
              <p14:xfrm>
                <a:off x="4283280" y="194400"/>
                <a:ext cx="2243520" cy="5548680"/>
              </p14:xfrm>
            </p:contentPart>
          </mc:Choice>
          <mc:Fallback>
            <p:pic>
              <p:nvPicPr>
                <p:cNvPr id="7" name="Rukopis 6"/>
                <p:cNvPicPr/>
                <p:nvPr/>
              </p:nvPicPr>
              <p:blipFill>
                <a:blip r:embed="rId5" cstate="print"/>
                <a:stretch>
                  <a:fillRect/>
                </a:stretch>
              </p:blipFill>
              <p:spPr>
                <a:xfrm>
                  <a:off x="4273920" y="185040"/>
                  <a:ext cx="2262240" cy="55674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xmlns="" val="11896757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err="1" smtClean="0"/>
              <a:t>grafomotorika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Materiál je určen pro rozvoj jemné motoriky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a rozvoj </a:t>
            </a:r>
            <a:r>
              <a:rPr lang="cs-CZ" dirty="0" err="1" smtClean="0"/>
              <a:t>grafomotoriky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snímcích jsou naznačeny poloviny stromů </a:t>
            </a:r>
            <a:r>
              <a:rPr lang="cs-CZ" dirty="0" smtClean="0"/>
              <a:t>(různé druhy). </a:t>
            </a:r>
            <a:r>
              <a:rPr lang="cs-CZ" dirty="0" smtClean="0"/>
              <a:t>Děti mají za úkol dokreslit druhou polovinu pomocí interaktivního pera.</a:t>
            </a:r>
          </a:p>
          <a:p>
            <a:r>
              <a:rPr lang="cs-CZ" dirty="0" smtClean="0"/>
              <a:t>Zároveň s dětmi procházíme atlas stromů a snažíme se dohledat, jaký strom děti malují.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Práce s výukovými kartičkami, děti dohledávají plody a listy vyhledaných stromů.</a:t>
            </a:r>
          </a:p>
          <a:p>
            <a:r>
              <a:rPr lang="cs-CZ" dirty="0" smtClean="0"/>
              <a:t>Možné využití i magnetické tabulky, na kterou děti kreslí celé stromy</a:t>
            </a:r>
          </a:p>
          <a:p>
            <a:r>
              <a:rPr lang="cs-CZ" dirty="0" smtClean="0"/>
              <a:t>Vytrhávání listů z papíru a následné lepení na papírový strom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Zacházet s běžnými předměty denní potřeby, hračkami, pomůckami,  </a:t>
            </a:r>
            <a:r>
              <a:rPr lang="cs-CZ" dirty="0" smtClean="0"/>
              <a:t>nástroji </a:t>
            </a:r>
            <a:r>
              <a:rPr lang="cs-CZ" dirty="0"/>
              <a:t>a </a:t>
            </a:r>
            <a:r>
              <a:rPr lang="cs-CZ" dirty="0" smtClean="0"/>
              <a:t>materiály</a:t>
            </a:r>
          </a:p>
          <a:p>
            <a:r>
              <a:rPr lang="cs-CZ" dirty="0"/>
              <a:t>Upřednostňovat užívání pravé či levé ruky při kreslení či v jiných činnostech, kde se preference ruky uplatňuje</a:t>
            </a:r>
          </a:p>
          <a:p>
            <a:r>
              <a:rPr lang="cs-CZ" dirty="0"/>
              <a:t>Tužku držet správně, tj. dvěma prsty, třetí podložený, s uvolněným zápěstím</a:t>
            </a:r>
          </a:p>
          <a:p>
            <a:r>
              <a:rPr lang="cs-CZ" dirty="0"/>
              <a:t>Vést stopu tužky při kresbě, apod</a:t>
            </a:r>
            <a:r>
              <a:rPr lang="cs-CZ" dirty="0" smtClean="0"/>
              <a:t>.</a:t>
            </a:r>
          </a:p>
          <a:p>
            <a:r>
              <a:rPr lang="cs-CZ" dirty="0"/>
              <a:t>Experimentovat s výtvarně netradičními materiály</a:t>
            </a:r>
          </a:p>
          <a:p>
            <a:r>
              <a:rPr lang="cs-CZ" dirty="0"/>
              <a:t>Využívat tvůrčí a výtvarné techniky k výzdobě prostředí</a:t>
            </a:r>
          </a:p>
          <a:p>
            <a:r>
              <a:rPr lang="cs-CZ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268</Words>
  <Application>Microsoft Office PowerPoint</Application>
  <PresentationFormat>Vlastní</PresentationFormat>
  <Paragraphs>59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Domaluj druhou polovinu</vt:lpstr>
      <vt:lpstr>Snímek 2</vt:lpstr>
      <vt:lpstr>Snímek 3</vt:lpstr>
      <vt:lpstr>Snímek 4</vt:lpstr>
      <vt:lpstr>Použité odkazy</vt:lpstr>
      <vt:lpstr>Metodický pokyn Integrovaný blok: grafomotorika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Jablka a hrušky</dc:title>
  <dc:creator/>
  <cp:lastModifiedBy/>
  <cp:revision>3</cp:revision>
  <dcterms:created xsi:type="dcterms:W3CDTF">2014-08-05T12:38:58Z</dcterms:created>
  <dcterms:modified xsi:type="dcterms:W3CDTF">2015-06-03T06:40:46Z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