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3"/>
  </p:notesMasterIdLst>
  <p:handoutMasterIdLst>
    <p:handoutMasterId r:id="rId14"/>
  </p:handoutMasterIdLst>
  <p:sldIdLst>
    <p:sldId id="272" r:id="rId3"/>
    <p:sldId id="282" r:id="rId4"/>
    <p:sldId id="283" r:id="rId5"/>
    <p:sldId id="275" r:id="rId6"/>
    <p:sldId id="276" r:id="rId7"/>
    <p:sldId id="277" r:id="rId8"/>
    <p:sldId id="278" r:id="rId9"/>
    <p:sldId id="279" r:id="rId10"/>
    <p:sldId id="280" r:id="rId11"/>
    <p:sldId id="28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utor" initials="A" lastIdx="2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EF8E4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>
        <p:scale>
          <a:sx n="80" d="100"/>
          <a:sy n="80" d="100"/>
        </p:scale>
        <p:origin x="-324" y="-55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commentAuthors" Target="commentAuthors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handoutMaster" Target="handoutMasters/handoutMaster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2">
    <p:pos x="7680" y="-4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3.6.2015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3.6.2015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2314133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20865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678213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9.png"/><Relationship Id="rId18" Type="http://schemas.microsoft.com/office/2007/relationships/hdphoto" Target="../media/hdphoto8.wdp"/><Relationship Id="rId26" Type="http://schemas.microsoft.com/office/2007/relationships/hdphoto" Target="../media/hdphoto12.wdp"/><Relationship Id="rId3" Type="http://schemas.openxmlformats.org/officeDocument/2006/relationships/image" Target="../media/image4.png"/><Relationship Id="rId21" Type="http://schemas.openxmlformats.org/officeDocument/2006/relationships/image" Target="../media/image13.png"/><Relationship Id="rId7" Type="http://schemas.openxmlformats.org/officeDocument/2006/relationships/image" Target="../media/image6.png"/><Relationship Id="rId12" Type="http://schemas.microsoft.com/office/2007/relationships/hdphoto" Target="../media/hdphoto5.wdp"/><Relationship Id="rId17" Type="http://schemas.openxmlformats.org/officeDocument/2006/relationships/image" Target="../media/image11.png"/><Relationship Id="rId25" Type="http://schemas.openxmlformats.org/officeDocument/2006/relationships/image" Target="../media/image15.png"/><Relationship Id="rId2" Type="http://schemas.openxmlformats.org/officeDocument/2006/relationships/notesSlide" Target="../notesSlides/notesSlide2.xml"/><Relationship Id="rId16" Type="http://schemas.microsoft.com/office/2007/relationships/hdphoto" Target="../media/hdphoto7.wdp"/><Relationship Id="rId20" Type="http://schemas.microsoft.com/office/2007/relationships/hdphoto" Target="../media/hdphoto9.wdp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11" Type="http://schemas.openxmlformats.org/officeDocument/2006/relationships/image" Target="../media/image8.png"/><Relationship Id="rId24" Type="http://schemas.microsoft.com/office/2007/relationships/hdphoto" Target="../media/hdphoto11.wdp"/><Relationship Id="rId5" Type="http://schemas.openxmlformats.org/officeDocument/2006/relationships/image" Target="../media/image5.png"/><Relationship Id="rId15" Type="http://schemas.openxmlformats.org/officeDocument/2006/relationships/image" Target="../media/image10.png"/><Relationship Id="rId23" Type="http://schemas.openxmlformats.org/officeDocument/2006/relationships/image" Target="../media/image14.png"/><Relationship Id="rId10" Type="http://schemas.microsoft.com/office/2007/relationships/hdphoto" Target="../media/hdphoto4.wdp"/><Relationship Id="rId19" Type="http://schemas.openxmlformats.org/officeDocument/2006/relationships/image" Target="../media/image12.png"/><Relationship Id="rId4" Type="http://schemas.microsoft.com/office/2007/relationships/hdphoto" Target="../media/hdphoto1.wdp"/><Relationship Id="rId9" Type="http://schemas.openxmlformats.org/officeDocument/2006/relationships/image" Target="../media/image7.png"/><Relationship Id="rId14" Type="http://schemas.microsoft.com/office/2007/relationships/hdphoto" Target="../media/hdphoto6.wdp"/><Relationship Id="rId22" Type="http://schemas.microsoft.com/office/2007/relationships/hdphoto" Target="../media/hdphoto10.wdp"/><Relationship Id="rId27" Type="http://schemas.openxmlformats.org/officeDocument/2006/relationships/comments" Target="../comments/comment1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15.wdp"/><Relationship Id="rId13" Type="http://schemas.openxmlformats.org/officeDocument/2006/relationships/image" Target="../media/image21.png"/><Relationship Id="rId18" Type="http://schemas.microsoft.com/office/2007/relationships/hdphoto" Target="../media/hdphoto2.wdp"/><Relationship Id="rId26" Type="http://schemas.microsoft.com/office/2007/relationships/hdphoto" Target="../media/hdphoto20.wdp"/><Relationship Id="rId3" Type="http://schemas.openxmlformats.org/officeDocument/2006/relationships/image" Target="../media/image16.png"/><Relationship Id="rId21" Type="http://schemas.openxmlformats.org/officeDocument/2006/relationships/image" Target="../media/image7.png"/><Relationship Id="rId7" Type="http://schemas.openxmlformats.org/officeDocument/2006/relationships/image" Target="../media/image18.png"/><Relationship Id="rId12" Type="http://schemas.microsoft.com/office/2007/relationships/hdphoto" Target="../media/hdphoto17.wdp"/><Relationship Id="rId17" Type="http://schemas.openxmlformats.org/officeDocument/2006/relationships/image" Target="../media/image5.png"/><Relationship Id="rId25" Type="http://schemas.openxmlformats.org/officeDocument/2006/relationships/image" Target="../media/image23.png"/><Relationship Id="rId2" Type="http://schemas.openxmlformats.org/officeDocument/2006/relationships/notesSlide" Target="../notesSlides/notesSlide3.xml"/><Relationship Id="rId16" Type="http://schemas.microsoft.com/office/2007/relationships/hdphoto" Target="../media/hdphoto1.wdp"/><Relationship Id="rId20" Type="http://schemas.microsoft.com/office/2007/relationships/hdphoto" Target="../media/hdphoto3.wdp"/><Relationship Id="rId1" Type="http://schemas.openxmlformats.org/officeDocument/2006/relationships/slideLayout" Target="../slideLayouts/slideLayout6.xml"/><Relationship Id="rId6" Type="http://schemas.microsoft.com/office/2007/relationships/hdphoto" Target="../media/hdphoto14.wdp"/><Relationship Id="rId11" Type="http://schemas.openxmlformats.org/officeDocument/2006/relationships/image" Target="../media/image20.png"/><Relationship Id="rId24" Type="http://schemas.microsoft.com/office/2007/relationships/hdphoto" Target="../media/hdphoto19.wdp"/><Relationship Id="rId5" Type="http://schemas.openxmlformats.org/officeDocument/2006/relationships/image" Target="../media/image17.png"/><Relationship Id="rId15" Type="http://schemas.openxmlformats.org/officeDocument/2006/relationships/image" Target="../media/image4.png"/><Relationship Id="rId23" Type="http://schemas.openxmlformats.org/officeDocument/2006/relationships/image" Target="../media/image22.png"/><Relationship Id="rId10" Type="http://schemas.microsoft.com/office/2007/relationships/hdphoto" Target="../media/hdphoto16.wdp"/><Relationship Id="rId19" Type="http://schemas.openxmlformats.org/officeDocument/2006/relationships/image" Target="../media/image6.png"/><Relationship Id="rId4" Type="http://schemas.microsoft.com/office/2007/relationships/hdphoto" Target="../media/hdphoto13.wdp"/><Relationship Id="rId9" Type="http://schemas.openxmlformats.org/officeDocument/2006/relationships/image" Target="../media/image19.png"/><Relationship Id="rId14" Type="http://schemas.microsoft.com/office/2007/relationships/hdphoto" Target="../media/hdphoto18.wdp"/><Relationship Id="rId22" Type="http://schemas.microsoft.com/office/2007/relationships/hdphoto" Target="../media/hdphoto4.wdp"/><Relationship Id="rId27" Type="http://schemas.openxmlformats.org/officeDocument/2006/relationships/comments" Target="../comments/commen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První písmenko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smtClean="0"/>
              <a:t>JAZYK A ŘEČ,</a:t>
            </a:r>
            <a:r>
              <a:rPr lang="cs-CZ" sz="2400" b="0" i="0" dirty="0" smtClean="0"/>
              <a:t> VNÍMÁNÍ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11793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36061" b="60667" l="28889" r="7444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253" t="33091" r="25498" b="36204"/>
          <a:stretch/>
        </p:blipFill>
        <p:spPr>
          <a:xfrm rot="16200000">
            <a:off x="10590629" y="101449"/>
            <a:ext cx="1597449" cy="141813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33061" b="62896" l="33283" r="7899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7569" t="29332" r="15289" b="33375"/>
          <a:stretch/>
        </p:blipFill>
        <p:spPr>
          <a:xfrm rot="16200000">
            <a:off x="-169769" y="4508133"/>
            <a:ext cx="2115236" cy="230079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20796" b="51575" l="28251" r="7130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869" t="16948" r="23315" b="44578"/>
          <a:stretch/>
        </p:blipFill>
        <p:spPr>
          <a:xfrm rot="16200000">
            <a:off x="9883295" y="4404687"/>
            <a:ext cx="2214390" cy="263853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13697" b="61636" l="26061" r="8252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147" t="7750" r="20147" b="32330"/>
          <a:stretch/>
        </p:blipFill>
        <p:spPr>
          <a:xfrm rot="5400000">
            <a:off x="391668" y="-816177"/>
            <a:ext cx="2064863" cy="345378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19711" b="84631" l="39992" r="86890">
                        <a14:foregroundMark x1="51075" y1="51482" x2="47146" y2="76154"/>
                        <a14:foregroundMark x1="54921" y1="50930" x2="62821" y2="6078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943" t="17525" r="12550" b="15663"/>
          <a:stretch/>
        </p:blipFill>
        <p:spPr>
          <a:xfrm rot="9551500">
            <a:off x="2951663" y="1506983"/>
            <a:ext cx="1867156" cy="151190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25569" b="78842" l="29694" r="7965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7827" t="24297" r="17190" b="18319"/>
          <a:stretch/>
        </p:blipFill>
        <p:spPr>
          <a:xfrm rot="10800000">
            <a:off x="2748386" y="2958305"/>
            <a:ext cx="2562065" cy="160434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backgroundRemoval t="12750" b="86975" l="42432" r="7398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0116" t="9173" r="24489" b="10369"/>
          <a:stretch/>
        </p:blipFill>
        <p:spPr>
          <a:xfrm rot="2192015">
            <a:off x="5818796" y="2602313"/>
            <a:ext cx="1698327" cy="231632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17" cstate="print">
            <a:extLst>
              <a:ext uri="{BEBA8EAE-BF5A-486C-A8C5-ECC9F3942E4B}">
                <a14:imgProps xmlns:a14="http://schemas.microsoft.com/office/drawing/2010/main" xmlns="">
                  <a14:imgLayer r:embed="rId18">
                    <a14:imgEffect>
                      <a14:backgroundRemoval t="7926" b="74087" l="28619" r="7952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8562" t="26053" r="18334" b="20163"/>
          <a:stretch/>
        </p:blipFill>
        <p:spPr>
          <a:xfrm rot="12459241">
            <a:off x="7719638" y="2827298"/>
            <a:ext cx="2283375" cy="138758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19" cstate="print">
            <a:extLst>
              <a:ext uri="{BEBA8EAE-BF5A-486C-A8C5-ECC9F3942E4B}">
                <a14:imgProps xmlns:a14="http://schemas.microsoft.com/office/drawing/2010/main" xmlns="">
                  <a14:imgLayer r:embed="rId20">
                    <a14:imgEffect>
                      <a14:backgroundRemoval t="9993" b="89938" l="34574" r="6389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5699" t="14578" r="33470" b="8996"/>
          <a:stretch/>
        </p:blipFill>
        <p:spPr>
          <a:xfrm rot="10987624">
            <a:off x="4774693" y="969268"/>
            <a:ext cx="1577396" cy="2346087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21" cstate="print">
            <a:extLst>
              <a:ext uri="{BEBA8EAE-BF5A-486C-A8C5-ECC9F3942E4B}">
                <a14:imgProps xmlns:a14="http://schemas.microsoft.com/office/drawing/2010/main" xmlns="">
                  <a14:imgLayer r:embed="rId22">
                    <a14:imgEffect>
                      <a14:backgroundRemoval t="8132" b="89938" l="46030" r="8999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5545" t="5709" r="25208" b="3546"/>
          <a:stretch/>
        </p:blipFill>
        <p:spPr>
          <a:xfrm rot="15114163">
            <a:off x="4795886" y="3993184"/>
            <a:ext cx="1422642" cy="2648391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23" cstate="print">
            <a:extLst>
              <a:ext uri="{BEBA8EAE-BF5A-486C-A8C5-ECC9F3942E4B}">
                <a14:imgProps xmlns:a14="http://schemas.microsoft.com/office/drawing/2010/main" xmlns="">
                  <a14:imgLayer r:embed="rId24">
                    <a14:imgEffect>
                      <a14:backgroundRemoval t="29576" b="67758" l="12727" r="7323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018" t="29070" r="24387" b="31888"/>
          <a:stretch/>
        </p:blipFill>
        <p:spPr>
          <a:xfrm rot="17800916">
            <a:off x="6623536" y="560615"/>
            <a:ext cx="2105736" cy="208884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25" cstate="print">
            <a:extLst>
              <a:ext uri="{BEBA8EAE-BF5A-486C-A8C5-ECC9F3942E4B}">
                <a14:imgProps xmlns:a14="http://schemas.microsoft.com/office/drawing/2010/main" xmlns="">
                  <a14:imgLayer r:embed="rId26">
                    <a14:imgEffect>
                      <a14:backgroundRemoval t="25697" b="71030" l="27172" r="74848">
                        <a14:foregroundMark x1="59091" y1="45636" x2="60404" y2="45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63" t="24267" r="19032" b="26426"/>
          <a:stretch/>
        </p:blipFill>
        <p:spPr>
          <a:xfrm rot="15879908">
            <a:off x="7276803" y="3448692"/>
            <a:ext cx="2029332" cy="2793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08333E-7 -1.11111E-6 L -0.26706 0.2914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359" y="1456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1.48148E-6 L 0.39688 -0.08912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844" y="-44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91667E-6 4.07407E-6 L 0.0586 -0.48264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30" y="-241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1.85185E-6 L -0.27474 0.34954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737" y="174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25E-6 1.85185E-6 L -0.17357 0.24444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685" y="122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0833E-6 -1.48148E-6 L 0.47839 -0.40555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919" y="-202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6 2.22222E-6 L 0.28567 0.42222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284" y="211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875E-6 -1.48148E-6 L -0.43294 -0.57106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654" y="-2856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8848" b="54788" l="38788" r="82929">
                        <a14:foregroundMark x1="61010" y1="38061" x2="69596" y2="36970"/>
                        <a14:foregroundMark x1="49798" y1="39818" x2="54040" y2="39818"/>
                        <a14:foregroundMark x1="45253" y1="38242" x2="47576" y2="36000"/>
                        <a14:foregroundMark x1="63131" y1="32303" x2="70101" y2="33273"/>
                        <a14:foregroundMark x1="73535" y1="50606" x2="76263" y2="44848"/>
                        <a14:foregroundMark x1="65051" y1="45152" x2="72828" y2="43394"/>
                        <a14:foregroundMark x1="55152" y1="46909" x2="62121" y2="46727"/>
                        <a14:foregroundMark x1="51111" y1="50606" x2="56970" y2="5139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974" t="27308" r="15818" b="42009"/>
          <a:stretch/>
        </p:blipFill>
        <p:spPr>
          <a:xfrm>
            <a:off x="3535042" y="2912240"/>
            <a:ext cx="1608462" cy="178010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26061" b="79273" l="37071" r="7757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6524" t="25141" r="20906" b="20161"/>
          <a:stretch/>
        </p:blipFill>
        <p:spPr>
          <a:xfrm rot="15736053">
            <a:off x="4654404" y="745098"/>
            <a:ext cx="1310848" cy="280719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20061" b="74364" l="8182" r="8131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-2409" t="17991" r="17960" b="25623"/>
          <a:stretch/>
        </p:blipFill>
        <p:spPr>
          <a:xfrm rot="16611625">
            <a:off x="3170828" y="4516116"/>
            <a:ext cx="1920602" cy="213727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18788" b="58970" l="22929" r="8393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387" t="16896" r="12072" b="39920"/>
          <a:stretch/>
        </p:blipFill>
        <p:spPr>
          <a:xfrm rot="16955989">
            <a:off x="6442809" y="2303417"/>
            <a:ext cx="1951377" cy="204913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34970" b="64727" l="1818" r="90000">
                        <a14:foregroundMark x1="47778" y1="39697" x2="51010" y2="40182"/>
                        <a14:foregroundMark x1="44040" y1="54788" x2="50707" y2="45818"/>
                        <a14:foregroundMark x1="47778" y1="61515" x2="53131" y2="58970"/>
                        <a14:foregroundMark x1="63333" y1="54303" x2="68687" y2="4642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33027" b="33946"/>
          <a:stretch/>
        </p:blipFill>
        <p:spPr>
          <a:xfrm rot="16406224">
            <a:off x="7806917" y="2072093"/>
            <a:ext cx="3287616" cy="180970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30364" b="61455" l="15354" r="7989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672" t="28858" r="17394" b="36764"/>
          <a:stretch/>
        </p:blipFill>
        <p:spPr>
          <a:xfrm rot="16200000">
            <a:off x="4932275" y="3025139"/>
            <a:ext cx="2034798" cy="174179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backgroundRemoval t="36061" b="60667" l="28889" r="7444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253" t="33091" r="25498" b="36204"/>
          <a:stretch/>
        </p:blipFill>
        <p:spPr>
          <a:xfrm rot="16200000">
            <a:off x="10590629" y="101449"/>
            <a:ext cx="1597449" cy="141813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17" cstate="print">
            <a:extLst>
              <a:ext uri="{BEBA8EAE-BF5A-486C-A8C5-ECC9F3942E4B}">
                <a14:imgProps xmlns:a14="http://schemas.microsoft.com/office/drawing/2010/main" xmlns="">
                  <a14:imgLayer r:embed="rId18">
                    <a14:imgEffect>
                      <a14:backgroundRemoval t="33061" b="62896" l="33283" r="7899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7569" t="29332" r="15289" b="33375"/>
          <a:stretch/>
        </p:blipFill>
        <p:spPr>
          <a:xfrm rot="16200000">
            <a:off x="-169769" y="4508133"/>
            <a:ext cx="2115236" cy="230079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19" cstate="print">
            <a:extLst>
              <a:ext uri="{BEBA8EAE-BF5A-486C-A8C5-ECC9F3942E4B}">
                <a14:imgProps xmlns:a14="http://schemas.microsoft.com/office/drawing/2010/main" xmlns="">
                  <a14:imgLayer r:embed="rId20">
                    <a14:imgEffect>
                      <a14:backgroundRemoval t="20796" b="51575" l="28251" r="7130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869" t="16948" r="23315" b="44578"/>
          <a:stretch/>
        </p:blipFill>
        <p:spPr>
          <a:xfrm rot="16200000">
            <a:off x="9883295" y="4404687"/>
            <a:ext cx="2214390" cy="263853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21" cstate="print">
            <a:extLst>
              <a:ext uri="{BEBA8EAE-BF5A-486C-A8C5-ECC9F3942E4B}">
                <a14:imgProps xmlns:a14="http://schemas.microsoft.com/office/drawing/2010/main" xmlns="">
                  <a14:imgLayer r:embed="rId22">
                    <a14:imgEffect>
                      <a14:backgroundRemoval t="13697" b="61636" l="26061" r="8252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147" t="7750" r="20147" b="32330"/>
          <a:stretch/>
        </p:blipFill>
        <p:spPr>
          <a:xfrm rot="5400000">
            <a:off x="391668" y="-816177"/>
            <a:ext cx="2064863" cy="345378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23" cstate="print">
            <a:extLst>
              <a:ext uri="{BEBA8EAE-BF5A-486C-A8C5-ECC9F3942E4B}">
                <a14:imgProps xmlns:a14="http://schemas.microsoft.com/office/drawing/2010/main" xmlns="">
                  <a14:imgLayer r:embed="rId24">
                    <a14:imgEffect>
                      <a14:backgroundRemoval t="2757" b="80427" l="24690" r="7837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109" r="17588" b="16392"/>
          <a:stretch/>
        </p:blipFill>
        <p:spPr>
          <a:xfrm rot="10800000">
            <a:off x="6878216" y="313157"/>
            <a:ext cx="2476555" cy="1994053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25" cstate="print">
            <a:extLst>
              <a:ext uri="{BEBA8EAE-BF5A-486C-A8C5-ECC9F3942E4B}">
                <a14:imgProps xmlns:a14="http://schemas.microsoft.com/office/drawing/2010/main" xmlns="">
                  <a14:imgLayer r:embed="rId26">
                    <a14:imgEffect>
                      <a14:backgroundRemoval t="7099" b="72502" l="39041" r="82754">
                        <a14:backgroundMark x1="61989" y1="64341" x2="46004" y2="5224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285" r="16383" b="27163"/>
          <a:stretch/>
        </p:blipFill>
        <p:spPr>
          <a:xfrm rot="10561903">
            <a:off x="5165663" y="4741381"/>
            <a:ext cx="2071450" cy="1953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875777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9167E-6 -2.22222E-6 L -0.47995 0.6090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997" y="304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75E-6 3.7037E-6 L 0.42214 -0.59746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107" y="-298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54167E-6 4.81481E-6 L -0.54908 -0.10834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461" y="-54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125E-6 -4.44444E-6 L 0.41458 0.37107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729" y="185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08333E-7 2.22222E-6 L -0.58138 -0.24722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076" y="-1236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7 1.85185E-6 L 0.57852 0.07778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919" y="38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234 0.01597 L -0.16146 -0.45973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190" y="-2379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08333E-6 -1.85185E-6 L 0.41276 0.07107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638" y="35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vnímání, jazyk a řeč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hledají dle zadání obrázek, který souvisí s prvním písmenkem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Podpora </a:t>
            </a:r>
            <a:r>
              <a:rPr lang="cs-CZ" dirty="0" err="1" smtClean="0"/>
              <a:t>předčtenářské</a:t>
            </a:r>
            <a:r>
              <a:rPr lang="cs-CZ" dirty="0" smtClean="0"/>
              <a:t> </a:t>
            </a:r>
            <a:r>
              <a:rPr lang="cs-CZ" dirty="0" smtClean="0"/>
              <a:t>dovednosti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/>
              <a:t>Děti hledají dle </a:t>
            </a:r>
            <a:r>
              <a:rPr lang="cs-CZ" dirty="0" smtClean="0"/>
              <a:t>pokynu </a:t>
            </a:r>
            <a:r>
              <a:rPr lang="cs-CZ" dirty="0"/>
              <a:t>obrázek, který souvisí s prvním </a:t>
            </a:r>
            <a:r>
              <a:rPr lang="cs-CZ" dirty="0" smtClean="0"/>
              <a:t>písmenkem.</a:t>
            </a:r>
          </a:p>
          <a:p>
            <a:r>
              <a:rPr lang="cs-CZ" dirty="0" smtClean="0"/>
              <a:t>Kliknutím na vybraný obrázek se tento zařadí k hledanému písmenku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Děti vybírají z výukových kartiček všechny obrázky, které také začínají hledaným písmenkem.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Zacházet s předměty digitální technologie, využívat nejzákladnější funkce počítače (zapnout-vypnout, práce s myší, jednoduchou klávesnicí)</a:t>
            </a:r>
          </a:p>
          <a:p>
            <a:r>
              <a:rPr lang="cs-CZ" dirty="0"/>
              <a:t>Rozkládat slova na slabiky</a:t>
            </a:r>
          </a:p>
          <a:p>
            <a:r>
              <a:rPr lang="cs-CZ" dirty="0"/>
              <a:t>Vyčlenit hlásku na počátku a na konci slova</a:t>
            </a:r>
          </a:p>
          <a:p>
            <a:r>
              <a:rPr lang="cs-CZ" dirty="0"/>
              <a:t>Mít přiměřeně bohatou slovní zásobu, dokázat osvojená slova aktivně uplatnit v řeči, používat větší množství slovních obratů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229</Words>
  <Application>Microsoft Office PowerPoint</Application>
  <PresentationFormat>Vlastní</PresentationFormat>
  <Paragraphs>53</Paragraphs>
  <Slides>10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Sheer Green 16x9</vt:lpstr>
      <vt:lpstr>První písmenko</vt:lpstr>
      <vt:lpstr>Snímek 2</vt:lpstr>
      <vt:lpstr>Snímek 3</vt:lpstr>
      <vt:lpstr>Použité odkazy</vt:lpstr>
      <vt:lpstr>Metodický pokyn Integrovaný blok: vnímání, jazyk a řeč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Jablka a hrušky</dc:title>
  <dc:creator/>
  <cp:lastModifiedBy/>
  <cp:revision>2</cp:revision>
  <dcterms:created xsi:type="dcterms:W3CDTF">2014-08-05T12:38:58Z</dcterms:created>
  <dcterms:modified xsi:type="dcterms:W3CDTF">2015-06-03T06:42:47Z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