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s/comment6.xml" ContentType="application/vnd.openxmlformats-officedocument.presentationml.comment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72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75" r:id="rId12"/>
    <p:sldId id="276" r:id="rId13"/>
    <p:sldId id="277" r:id="rId14"/>
    <p:sldId id="278" r:id="rId15"/>
    <p:sldId id="279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AE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5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3.6.2015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3.6.2015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3141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91632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0986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6771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323149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71667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4830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75788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67821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9342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54664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74147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00115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8854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microsoft.com/office/2007/relationships/hdphoto" Target="../media/hdphoto11.wdp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.png"/><Relationship Id="rId20" Type="http://schemas.openxmlformats.org/officeDocument/2006/relationships/image" Target="../media/image13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microsoft.com/office/2007/relationships/hdphoto" Target="../media/hdphoto12.wdp"/><Relationship Id="rId30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microsoft.com/office/2007/relationships/hdphoto" Target="../media/hdphoto11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0" Type="http://schemas.openxmlformats.org/officeDocument/2006/relationships/image" Target="../media/image13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4" Type="http://schemas.openxmlformats.org/officeDocument/2006/relationships/image" Target="../media/image18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microsoft.com/office/2007/relationships/hdphoto" Target="../media/hdphoto12.wdp"/><Relationship Id="rId30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6.wdp"/><Relationship Id="rId18" Type="http://schemas.openxmlformats.org/officeDocument/2006/relationships/image" Target="../media/image13.png"/><Relationship Id="rId26" Type="http://schemas.openxmlformats.org/officeDocument/2006/relationships/image" Target="../media/image8.png"/><Relationship Id="rId3" Type="http://schemas.openxmlformats.org/officeDocument/2006/relationships/image" Target="../media/image4.jpeg"/><Relationship Id="rId21" Type="http://schemas.microsoft.com/office/2007/relationships/hdphoto" Target="../media/hdphoto10.wdp"/><Relationship Id="rId7" Type="http://schemas.microsoft.com/office/2007/relationships/hdphoto" Target="../media/hdphoto2.wdp"/><Relationship Id="rId12" Type="http://schemas.openxmlformats.org/officeDocument/2006/relationships/image" Target="../media/image10.png"/><Relationship Id="rId17" Type="http://schemas.microsoft.com/office/2007/relationships/hdphoto" Target="../media/hdphoto8.wdp"/><Relationship Id="rId25" Type="http://schemas.microsoft.com/office/2007/relationships/hdphoto" Target="../media/hdphoto12.wdp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2.png"/><Relationship Id="rId20" Type="http://schemas.openxmlformats.org/officeDocument/2006/relationships/image" Target="../media/image14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24" Type="http://schemas.openxmlformats.org/officeDocument/2006/relationships/image" Target="../media/image16.png"/><Relationship Id="rId5" Type="http://schemas.microsoft.com/office/2007/relationships/hdphoto" Target="../media/hdphoto1.wdp"/><Relationship Id="rId15" Type="http://schemas.microsoft.com/office/2007/relationships/hdphoto" Target="../media/hdphoto7.wdp"/><Relationship Id="rId23" Type="http://schemas.microsoft.com/office/2007/relationships/hdphoto" Target="../media/hdphoto11.wdp"/><Relationship Id="rId28" Type="http://schemas.openxmlformats.org/officeDocument/2006/relationships/image" Target="../media/image17.png"/><Relationship Id="rId10" Type="http://schemas.openxmlformats.org/officeDocument/2006/relationships/image" Target="../media/image9.png"/><Relationship Id="rId19" Type="http://schemas.microsoft.com/office/2007/relationships/hdphoto" Target="../media/hdphoto9.wdp"/><Relationship Id="rId4" Type="http://schemas.openxmlformats.org/officeDocument/2006/relationships/image" Target="../media/image20.png"/><Relationship Id="rId9" Type="http://schemas.microsoft.com/office/2007/relationships/hdphoto" Target="../media/hdphoto3.wdp"/><Relationship Id="rId14" Type="http://schemas.openxmlformats.org/officeDocument/2006/relationships/image" Target="../media/image21.png"/><Relationship Id="rId22" Type="http://schemas.openxmlformats.org/officeDocument/2006/relationships/image" Target="../media/image15.png"/><Relationship Id="rId27" Type="http://schemas.microsoft.com/office/2007/relationships/hdphoto" Target="../media/hdphoto4.wdp"/><Relationship Id="rId30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24.png"/><Relationship Id="rId26" Type="http://schemas.openxmlformats.org/officeDocument/2006/relationships/image" Target="../media/image16.png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microsoft.com/office/2007/relationships/hdphoto" Target="../media/hdphoto11.wdp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3.png"/><Relationship Id="rId20" Type="http://schemas.openxmlformats.org/officeDocument/2006/relationships/image" Target="../media/image13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11" Type="http://schemas.microsoft.com/office/2007/relationships/hdphoto" Target="../media/hdphoto4.wdp"/><Relationship Id="rId24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31" Type="http://schemas.openxmlformats.org/officeDocument/2006/relationships/comments" Target="../comments/comment4.xml"/><Relationship Id="rId4" Type="http://schemas.openxmlformats.org/officeDocument/2006/relationships/image" Target="../media/image5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microsoft.com/office/2007/relationships/hdphoto" Target="../media/hdphoto12.wdp"/><Relationship Id="rId30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microsoft.com/office/2007/relationships/hdphoto" Target="../media/hdphoto5.wdp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microsoft.com/office/2007/relationships/hdphoto" Target="../media/hdphoto11.wdp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9.png"/><Relationship Id="rId20" Type="http://schemas.openxmlformats.org/officeDocument/2006/relationships/image" Target="../media/image13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11" Type="http://schemas.microsoft.com/office/2007/relationships/hdphoto" Target="../media/hdphoto4.wdp"/><Relationship Id="rId24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31" Type="http://schemas.openxmlformats.org/officeDocument/2006/relationships/comments" Target="../comments/comment5.xml"/><Relationship Id="rId4" Type="http://schemas.openxmlformats.org/officeDocument/2006/relationships/image" Target="../media/image26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microsoft.com/office/2007/relationships/hdphoto" Target="../media/hdphoto12.wdp"/><Relationship Id="rId30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12.png"/><Relationship Id="rId26" Type="http://schemas.openxmlformats.org/officeDocument/2006/relationships/image" Target="../media/image16.png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microsoft.com/office/2007/relationships/hdphoto" Target="../media/hdphoto11.wdp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1.png"/><Relationship Id="rId20" Type="http://schemas.openxmlformats.org/officeDocument/2006/relationships/image" Target="../media/image13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31" Type="http://schemas.openxmlformats.org/officeDocument/2006/relationships/comments" Target="../comments/comment6.xml"/><Relationship Id="rId4" Type="http://schemas.openxmlformats.org/officeDocument/2006/relationships/image" Target="../media/image18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microsoft.com/office/2007/relationships/hdphoto" Target="../media/hdphoto12.wdp"/><Relationship Id="rId30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35.png"/><Relationship Id="rId26" Type="http://schemas.openxmlformats.org/officeDocument/2006/relationships/image" Target="../media/image16.png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microsoft.com/office/2007/relationships/hdphoto" Target="../media/hdphoto11.wdp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9.png"/><Relationship Id="rId20" Type="http://schemas.openxmlformats.org/officeDocument/2006/relationships/image" Target="../media/image13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31" Type="http://schemas.openxmlformats.org/officeDocument/2006/relationships/comments" Target="../comments/comment7.xml"/><Relationship Id="rId4" Type="http://schemas.openxmlformats.org/officeDocument/2006/relationships/image" Target="../media/image33.png"/><Relationship Id="rId9" Type="http://schemas.microsoft.com/office/2007/relationships/hdphoto" Target="../media/hdphoto3.wdp"/><Relationship Id="rId14" Type="http://schemas.openxmlformats.org/officeDocument/2006/relationships/image" Target="../media/image34.png"/><Relationship Id="rId22" Type="http://schemas.openxmlformats.org/officeDocument/2006/relationships/image" Target="../media/image14.png"/><Relationship Id="rId27" Type="http://schemas.microsoft.com/office/2007/relationships/hdphoto" Target="../media/hdphoto12.wdp"/><Relationship Id="rId30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5.wdp"/><Relationship Id="rId18" Type="http://schemas.openxmlformats.org/officeDocument/2006/relationships/image" Target="../media/image38.png"/><Relationship Id="rId26" Type="http://schemas.openxmlformats.org/officeDocument/2006/relationships/image" Target="../media/image16.png"/><Relationship Id="rId3" Type="http://schemas.openxmlformats.org/officeDocument/2006/relationships/image" Target="../media/image4.jpe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microsoft.com/office/2007/relationships/hdphoto" Target="../media/hdphoto11.wdp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9.png"/><Relationship Id="rId20" Type="http://schemas.openxmlformats.org/officeDocument/2006/relationships/image" Target="../media/image13.png"/><Relationship Id="rId29" Type="http://schemas.microsoft.com/office/2007/relationships/hdphoto" Target="../media/hdphoto13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4.wdp"/><Relationship Id="rId24" Type="http://schemas.openxmlformats.org/officeDocument/2006/relationships/image" Target="../media/image15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28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microsoft.com/office/2007/relationships/hdphoto" Target="../media/hdphoto8.wdp"/><Relationship Id="rId4" Type="http://schemas.openxmlformats.org/officeDocument/2006/relationships/image" Target="../media/image37.png"/><Relationship Id="rId9" Type="http://schemas.microsoft.com/office/2007/relationships/hdphoto" Target="../media/hdphoto3.wdp"/><Relationship Id="rId14" Type="http://schemas.openxmlformats.org/officeDocument/2006/relationships/image" Target="../media/image10.png"/><Relationship Id="rId22" Type="http://schemas.openxmlformats.org/officeDocument/2006/relationships/image" Target="../media/image14.png"/><Relationship Id="rId27" Type="http://schemas.microsoft.com/office/2007/relationships/hdphoto" Target="../media/hdphoto12.wdp"/><Relationship Id="rId30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Sova – najdi dvě stejné sovy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10513562" y="4878178"/>
            <a:ext cx="1252818" cy="16678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6314393" y="190479"/>
            <a:ext cx="1413967" cy="20799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3085344" y="1375066"/>
            <a:ext cx="1076477" cy="17583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4139782" y="723924"/>
            <a:ext cx="1557517" cy="829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7180019" y="3225864"/>
            <a:ext cx="1413981" cy="874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2227774" y="4989282"/>
            <a:ext cx="1779321" cy="161242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314218" y="643651"/>
            <a:ext cx="1745575" cy="150795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-323827" y="3159740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8279482" y="546493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4196225" y="2331126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10012989" y="2653573"/>
            <a:ext cx="1833522" cy="167843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8715892" y="2770332"/>
            <a:ext cx="1557517" cy="82939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24463" y="5190186"/>
            <a:ext cx="6125599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9350062" y="3860387"/>
            <a:ext cx="998910" cy="132979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6314393" y="190479"/>
            <a:ext cx="1413967" cy="20799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3085344" y="1375066"/>
            <a:ext cx="1076477" cy="17583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4139782" y="723924"/>
            <a:ext cx="1557517" cy="829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6581401" y="3068752"/>
            <a:ext cx="1413981" cy="874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2105501" y="-27224"/>
            <a:ext cx="1494967" cy="135473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314218" y="643651"/>
            <a:ext cx="1745575" cy="150795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7716452" y="3120354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8279482" y="546493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4196225" y="2331126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10012989" y="2653573"/>
            <a:ext cx="1833522" cy="16784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-92335" y="2696214"/>
            <a:ext cx="1413981" cy="87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216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176337" y="5190186"/>
            <a:ext cx="6173725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8948840" y="2503923"/>
            <a:ext cx="802444" cy="106825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6314393" y="190479"/>
            <a:ext cx="1413967" cy="20799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1882727" y="1970240"/>
            <a:ext cx="1076477" cy="175835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7180019" y="3225864"/>
            <a:ext cx="1413981" cy="874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2906744" y="1137235"/>
            <a:ext cx="1118542" cy="101362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314218" y="643651"/>
            <a:ext cx="1745575" cy="150795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-323827" y="3159740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8279482" y="546493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4196225" y="2331126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10010398" y="2202614"/>
            <a:ext cx="1833522" cy="167843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10987620" y="4227146"/>
            <a:ext cx="1557517" cy="82939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4093556" y="190479"/>
            <a:ext cx="1064218" cy="131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5476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08421" y="5190186"/>
            <a:ext cx="6141641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6158101" y="304716"/>
            <a:ext cx="1252818" cy="16678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1412348" y="2066583"/>
            <a:ext cx="869998" cy="127976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3085344" y="1375066"/>
            <a:ext cx="1076477" cy="17583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4139782" y="723924"/>
            <a:ext cx="1557517" cy="829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7180019" y="3225864"/>
            <a:ext cx="1413981" cy="874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1656455" y="49077"/>
            <a:ext cx="1327090" cy="120260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8735530" y="2988686"/>
            <a:ext cx="1167082" cy="100821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-323827" y="3159740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8279482" y="546493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4196225" y="2331126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10012989" y="2653573"/>
            <a:ext cx="1833522" cy="16784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321258" y="540033"/>
            <a:ext cx="1181268" cy="1012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30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144253" y="5190186"/>
            <a:ext cx="6205809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2963305" y="2225137"/>
            <a:ext cx="1018446" cy="13558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8842247" y="694652"/>
            <a:ext cx="1009082" cy="148435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4689660" y="2480757"/>
            <a:ext cx="885464" cy="144634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4139782" y="723924"/>
            <a:ext cx="1557517" cy="829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7180019" y="3225864"/>
            <a:ext cx="1413981" cy="874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7162417" y="136302"/>
            <a:ext cx="1134585" cy="102816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314218" y="643651"/>
            <a:ext cx="1745575" cy="150795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-323827" y="3159740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1851981" y="384350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5201155" y="1273439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9383991" y="2013320"/>
            <a:ext cx="1833522" cy="16784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11265064" y="1713485"/>
            <a:ext cx="836705" cy="111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872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40505" y="5190186"/>
            <a:ext cx="6109557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8901119" y="3469363"/>
            <a:ext cx="998910" cy="132979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6314393" y="190479"/>
            <a:ext cx="1413967" cy="20799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3085344" y="1375066"/>
            <a:ext cx="1076477" cy="17583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4139782" y="723924"/>
            <a:ext cx="1557517" cy="829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7201994" y="2231634"/>
            <a:ext cx="1413981" cy="874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6209498" y="3357616"/>
            <a:ext cx="1166669" cy="105723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314218" y="643651"/>
            <a:ext cx="1745575" cy="150795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-323827" y="3159740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8279482" y="546493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4196225" y="2331126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10012989" y="2653573"/>
            <a:ext cx="1833522" cy="16784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1776381" y="2110029"/>
            <a:ext cx="810927" cy="119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882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08148" y="5190186"/>
            <a:ext cx="6141914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-15777" y="2040889"/>
            <a:ext cx="842280" cy="112128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6314393" y="190479"/>
            <a:ext cx="1413967" cy="20799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1689222" y="2037412"/>
            <a:ext cx="1076477" cy="17583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4139782" y="723924"/>
            <a:ext cx="1557517" cy="829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9893973" y="2472524"/>
            <a:ext cx="1914578" cy="118398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6847182" y="2671646"/>
            <a:ext cx="1494967" cy="135473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2976797" y="1974610"/>
            <a:ext cx="1436228" cy="124072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8511161" y="3054808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8279482" y="546493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4196225" y="2331126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395459" y="237852"/>
            <a:ext cx="1833522" cy="16784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30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3142937" y="162073"/>
            <a:ext cx="1390442" cy="126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239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970" b="92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066" r="21596"/>
          <a:stretch/>
        </p:blipFill>
        <p:spPr>
          <a:xfrm>
            <a:off x="1760817" y="2167040"/>
            <a:ext cx="721989" cy="96114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3758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8" r="28216"/>
          <a:stretch/>
        </p:blipFill>
        <p:spPr>
          <a:xfrm>
            <a:off x="6314393" y="190479"/>
            <a:ext cx="1413967" cy="20799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82" b="9387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67" r="35117"/>
          <a:stretch/>
        </p:blipFill>
        <p:spPr>
          <a:xfrm>
            <a:off x="3085344" y="1375066"/>
            <a:ext cx="1076477" cy="17583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3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93" t="22347" r="6666" b="20751"/>
          <a:stretch/>
        </p:blipFill>
        <p:spPr>
          <a:xfrm rot="5559504">
            <a:off x="4139782" y="723924"/>
            <a:ext cx="1557517" cy="82939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1000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009" t="5822" r="19906" b="5164"/>
          <a:stretch/>
        </p:blipFill>
        <p:spPr>
          <a:xfrm>
            <a:off x="10607862" y="455746"/>
            <a:ext cx="1064218" cy="131364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10000" b="90000" l="10000" r="989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70" t="13520" b="14555"/>
          <a:stretch/>
        </p:blipFill>
        <p:spPr>
          <a:xfrm rot="5062114">
            <a:off x="7180019" y="3225864"/>
            <a:ext cx="1413981" cy="87441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10000" b="91818" l="10000" r="951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37"/>
          <a:stretch/>
        </p:blipFill>
        <p:spPr>
          <a:xfrm rot="5400000" flipV="1">
            <a:off x="2024112" y="260593"/>
            <a:ext cx="1494967" cy="135473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8" cstate="print">
            <a:extLst>
              <a:ext uri="{BEBA8EAE-BF5A-486C-A8C5-ECC9F3942E4B}">
                <a14:imgProps xmlns:a14="http://schemas.microsoft.com/office/drawing/2010/main" xmlns="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49" t="12632" r="13333" b="10176"/>
          <a:stretch/>
        </p:blipFill>
        <p:spPr>
          <a:xfrm rot="5400000">
            <a:off x="8667597" y="3354512"/>
            <a:ext cx="1364930" cy="117912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 xmlns="">
                  <a14:imgLayer r:embed="rId21">
                    <a14:imgEffect>
                      <a14:backgroundRemoval t="10000" b="90000" l="10000" r="93000">
                        <a14:foregroundMark x1="21227" y1="30667" x2="71227" y2="57758"/>
                        <a14:foregroundMark x1="26318" y1="68303" x2="26318" y2="68303"/>
                        <a14:foregroundMark x1="22818" y1="62242" x2="47545" y2="49576"/>
                        <a14:foregroundMark x1="35773" y1="25939" x2="72636" y2="4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982" t="21052" r="6492" b="21872"/>
          <a:stretch/>
        </p:blipFill>
        <p:spPr>
          <a:xfrm rot="5400000">
            <a:off x="-323827" y="3159740"/>
            <a:ext cx="1935381" cy="102883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 xmlns="">
                  <a14:imgLayer r:embed="rId23">
                    <a14:imgEffect>
                      <a14:backgroundRemoval t="10000" b="100000" l="10000" r="93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14" t="10994" r="7720"/>
          <a:stretch/>
        </p:blipFill>
        <p:spPr>
          <a:xfrm rot="5400000">
            <a:off x="8279482" y="546493"/>
            <a:ext cx="1732548" cy="150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 xmlns="">
                  <a14:imgLayer r:embed="rId25">
                    <a14:imgEffect>
                      <a14:backgroundRemoval t="10000" b="90000" l="10000" r="96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35" t="5146" r="2982"/>
          <a:stretch/>
        </p:blipFill>
        <p:spPr>
          <a:xfrm rot="5400000">
            <a:off x="4196225" y="2331126"/>
            <a:ext cx="2112617" cy="18111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10012989" y="2653573"/>
            <a:ext cx="1833522" cy="16784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 xmlns="">
                  <a14:imgLayer r:embed="rId29">
                    <a14:imgEffect>
                      <a14:backgroundRemoval t="10000" b="94242" l="10000" r="90000">
                        <a14:foregroundMark x1="21773" y1="49576" x2="64727" y2="56848"/>
                        <a14:foregroundMark x1="48409" y1="18970" x2="56136" y2="61515"/>
                        <a14:foregroundMark x1="49455" y1="87515" x2="49455" y2="87515"/>
                        <a14:foregroundMark x1="57000" y1="62485" x2="50000" y2="85394"/>
                        <a14:foregroundMark x1="57727" y1="21515" x2="57727" y2="21515"/>
                        <a14:foregroundMark x1="58773" y1="25515" x2="58773" y2="22485"/>
                        <a14:foregroundMark x1="67909" y1="29455" x2="67909" y2="29455"/>
                        <a14:foregroundMark x1="71045" y1="41879" x2="70682" y2="44909"/>
                        <a14:foregroundMark x1="63318" y1="46788" x2="63136" y2="49576"/>
                        <a14:foregroundMark x1="65636" y1="64121" x2="65955" y2="67576"/>
                        <a14:foregroundMark x1="59455" y1="84182" x2="59818" y2="82364"/>
                        <a14:foregroundMark x1="67364" y1="80000" x2="69136" y2="79273"/>
                        <a14:foregroundMark x1="75091" y1="69455" x2="74045" y2="74606"/>
                        <a14:foregroundMark x1="77545" y1="59879" x2="79136" y2="57515"/>
                        <a14:foregroundMark x1="80364" y1="46545" x2="80364" y2="46545"/>
                        <a14:foregroundMark x1="84045" y1="64121" x2="85455" y2="61030"/>
                        <a14:foregroundMark x1="20182" y1="62909" x2="31773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-114279" y="4957346"/>
            <a:ext cx="2524005" cy="189300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26" cstate="print"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ackgroundRemoval t="10000" b="95697" l="10000" r="918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70"/>
          <a:stretch/>
        </p:blipFill>
        <p:spPr>
          <a:xfrm rot="5400000">
            <a:off x="-53539" y="353894"/>
            <a:ext cx="1833522" cy="167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1782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dirty="0" smtClean="0"/>
              <a:t>Vlastní ilustrace</a:t>
            </a:r>
          </a:p>
          <a:p>
            <a:r>
              <a:rPr lang="cs-CZ" dirty="0" smtClean="0"/>
              <a:t>Obrázek lesa se souhlasem autora p. Bělohlávková</a:t>
            </a:r>
          </a:p>
          <a:p>
            <a:r>
              <a:rPr lang="cs-CZ" dirty="0" smtClean="0"/>
              <a:t>Obrázek muchomůrky se souhlasem autora p. </a:t>
            </a:r>
            <a:r>
              <a:rPr lang="cs-CZ" dirty="0" err="1" smtClean="0"/>
              <a:t>Filipková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vnímání, soustředění, pozornost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mají za úkol najít dvě stejné sovy</a:t>
            </a:r>
          </a:p>
          <a:p>
            <a:r>
              <a:rPr lang="cs-CZ" b="1" dirty="0"/>
              <a:t>Očekávání a </a:t>
            </a:r>
            <a:r>
              <a:rPr lang="cs-CZ" b="1" dirty="0" smtClean="0"/>
              <a:t>cíle</a:t>
            </a:r>
          </a:p>
          <a:p>
            <a:r>
              <a:rPr lang="cs-CZ" dirty="0" smtClean="0"/>
              <a:t>Rozvoj postřehu a vnímání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Na snímku jsou nakreslené sovy, děti hledají dvě </a:t>
            </a:r>
            <a:r>
              <a:rPr lang="cs-CZ" dirty="0" smtClean="0"/>
              <a:t>stejné</a:t>
            </a:r>
          </a:p>
          <a:p>
            <a:r>
              <a:rPr lang="cs-CZ" dirty="0" smtClean="0"/>
              <a:t>Kliknutím na vybranou sovu se dětem nabízí zpětná vazba pomocí animačních efektů</a:t>
            </a:r>
          </a:p>
          <a:p>
            <a:r>
              <a:rPr lang="cs-CZ" dirty="0" smtClean="0"/>
              <a:t>Když najdou děti dvě stejné sovy – kliknutím na </a:t>
            </a:r>
            <a:r>
              <a:rPr lang="cs-CZ" dirty="0" smtClean="0"/>
              <a:t>muchomůrku </a:t>
            </a:r>
            <a:r>
              <a:rPr lang="cs-CZ" dirty="0" smtClean="0"/>
              <a:t>všechny ostatní zmizí</a:t>
            </a:r>
          </a:p>
          <a:p>
            <a:r>
              <a:rPr lang="cs-CZ" dirty="0" smtClean="0"/>
              <a:t>Je možno i prvně použít interaktivního pera, kterým sovy zakroužkujeme a kliknutím na obrázek získáváme následně zpětnou vazbu</a:t>
            </a:r>
            <a:endParaRPr lang="cs-CZ" dirty="0"/>
          </a:p>
          <a:p>
            <a:r>
              <a:rPr lang="cs-CZ" dirty="0"/>
              <a:t>Materiál je určen pro práci na dotykových zařízeních.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74171" y="1673352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připravených pracovních listech děti pomocí pastelek spojují dvě stejné sovy.</a:t>
            </a:r>
          </a:p>
          <a:p>
            <a:r>
              <a:rPr lang="cs-CZ" dirty="0" smtClean="0"/>
              <a:t>Sovy jsou i v </a:t>
            </a:r>
            <a:r>
              <a:rPr lang="cs-CZ" dirty="0" err="1" smtClean="0"/>
              <a:t>zalaminované</a:t>
            </a:r>
            <a:r>
              <a:rPr lang="cs-CZ" dirty="0" smtClean="0"/>
              <a:t> podobě a děti vyhledávají správnou do třetice – připínají na </a:t>
            </a:r>
            <a:r>
              <a:rPr lang="cs-CZ" smtClean="0"/>
              <a:t>magnetickou tabulku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Záměrně se soustředit a udržet pozornost</a:t>
            </a:r>
          </a:p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Vědomě využívat všech smyslů, záměrně pozorovat, postřehovat, všímat si (nového, změněného, chybějícího)  </a:t>
            </a: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339</Words>
  <Application>Microsoft Office PowerPoint</Application>
  <PresentationFormat>Vlastní</PresentationFormat>
  <Paragraphs>70</Paragraphs>
  <Slides>16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Sheer Green 16x9</vt:lpstr>
      <vt:lpstr>Sova – najdi dvě stejné sovy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odkazy</vt:lpstr>
      <vt:lpstr>Metodický pokyn Integrovaný blok: vnímání, soustředění, pozornost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Jablka a hrušky</dc:title>
  <dc:creator/>
  <cp:lastModifiedBy/>
  <cp:revision>5</cp:revision>
  <dcterms:created xsi:type="dcterms:W3CDTF">2014-08-05T12:38:58Z</dcterms:created>
  <dcterms:modified xsi:type="dcterms:W3CDTF">2015-06-03T09:55:21Z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