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201"/>
    <a:srgbClr val="FF33CC"/>
    <a:srgbClr val="FEFAE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314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8070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2471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3493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9491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61050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8779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7080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782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microsoft.com/office/2007/relationships/hdphoto" Target="../media/hdphoto11.wdp"/><Relationship Id="rId3" Type="http://schemas.openxmlformats.org/officeDocument/2006/relationships/image" Target="../media/image4.pn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jpe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26" Type="http://schemas.openxmlformats.org/officeDocument/2006/relationships/image" Target="../media/image15.jpeg"/><Relationship Id="rId3" Type="http://schemas.openxmlformats.org/officeDocument/2006/relationships/image" Target="../media/image4.png"/><Relationship Id="rId21" Type="http://schemas.microsoft.com/office/2007/relationships/hdphoto" Target="../media/hdphoto8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11.wdp"/><Relationship Id="rId23" Type="http://schemas.microsoft.com/office/2007/relationships/hdphoto" Target="../media/hdphoto9.wdp"/><Relationship Id="rId10" Type="http://schemas.openxmlformats.org/officeDocument/2006/relationships/image" Target="../media/image8.png"/><Relationship Id="rId19" Type="http://schemas.microsoft.com/office/2007/relationships/hdphoto" Target="../media/hdphoto7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6.png"/><Relationship Id="rId22" Type="http://schemas.openxmlformats.org/officeDocument/2006/relationships/image" Target="../media/image13.png"/><Relationship Id="rId27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Sova – přidej počet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2" cstate="email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2" cstate="email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4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 smtClean="0">
                  <a:solidFill>
                    <a:schemeClr val="tx1"/>
                  </a:solidFill>
                </a:rPr>
                <a:t>4</a:t>
              </a:r>
              <a:endParaRPr lang="cs-CZ" sz="80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459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67695 0.517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41" y="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3.7037E-6 L 0.54636 0.2395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18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111E-6 L 0.13255 0.3474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28" y="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33333E-6 L 0.46888 0.13588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38" y="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" fill="hold">
                      <p:stCondLst>
                        <p:cond delay="0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FF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3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652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81481E-6 L 0.45704 0.583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52" y="2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17956 0.57083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71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1.48148E-6 L 0.7082 0.41227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04" y="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FF620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2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34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0.67474 0.0631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37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0.74909 0.3203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48" y="1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5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370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4082 -0.0884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04" y="-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0.30586 0.52547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6" y="2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3889E-18 4.81481E-6 L 0.71068 0.07337 " pathEditMode="relative" rAng="0" ptsTypes="AA">
                                      <p:cBhvr>
                                        <p:cTn id="1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34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85208 -0.13982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604" y="-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33333E-6 L 0.16992 0.24676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2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24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1.11111E-6 L 0.66145 0.3002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3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0.48125 0.12291 " pathEditMode="relative" rAng="0" ptsTypes="AA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62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3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447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26081 0.421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4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7037E-6 L 0.21237 0.5745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12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07407E-6 L 0.69427 0.59491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14" y="2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>
                  <a:solidFill>
                    <a:schemeClr val="tx1"/>
                  </a:solidFill>
                </a:rPr>
                <a:t>5</a:t>
              </a: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009124" y="5456183"/>
            <a:ext cx="1326637" cy="111776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736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0.66432 -0.0997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16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2.96296E-6 L 0.58581 -0.1159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84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7037E-7 L 0.40612 0.6120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9" y="3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0.29375 0.27476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" y="1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0.39401 0.00324 " pathEditMode="relative" rAng="0" ptsTypes="AA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email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73288" y1="94231" x2="96575" y2="75481"/>
                        <a14:backgroundMark x1="0" y1="91346" x2="6164" y2="99519"/>
                        <a14:backgroundMark x1="62329" y1="0" x2="99315" y2="10096"/>
                        <a14:backgroundMark x1="53425" y1="97596" x2="79452" y2="94231"/>
                        <a14:backgroundMark x1="0" y1="29327" x2="685" y2="29327"/>
                        <a14:backgroundMark x1="88356" y1="25962" x2="99315" y2="39423"/>
                        <a14:backgroundMark x1="99315" y1="22596" x2="92466" y2="28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186623" y="3313056"/>
            <a:ext cx="2757012" cy="395328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704130" y="164757"/>
            <a:ext cx="1303239" cy="10493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17837" y="2083666"/>
            <a:ext cx="1512728" cy="9850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513678" y="219863"/>
            <a:ext cx="1560372" cy="986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418267" y="201268"/>
            <a:ext cx="1326637" cy="1117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65732" y="429520"/>
            <a:ext cx="1655155" cy="9388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98659">
                        <a14:backgroundMark x1="6536" y1="78302" x2="6536" y2="78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282995" y="328257"/>
            <a:ext cx="1456519" cy="10076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166534" y="1811502"/>
            <a:ext cx="1719781" cy="100484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3563" y="371130"/>
            <a:ext cx="1144201" cy="874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5998" y="997357"/>
            <a:ext cx="10197125" cy="64976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13220" y="2733043"/>
            <a:ext cx="10413288" cy="6497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259905" y="4537874"/>
            <a:ext cx="8406962" cy="64976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802465" y="127643"/>
            <a:ext cx="1560372" cy="986877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968761" y="1865933"/>
            <a:ext cx="1560372" cy="986877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52148" y="2085802"/>
            <a:ext cx="1655155" cy="9388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282857" y="2038471"/>
            <a:ext cx="1324500" cy="87616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7327738" y="1982972"/>
            <a:ext cx="1655155" cy="93884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527164" y="1902108"/>
            <a:ext cx="1326637" cy="1117762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699182" y="1929037"/>
            <a:ext cx="1144201" cy="874977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413010" y="1948008"/>
            <a:ext cx="1303239" cy="104936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5302" y="3746871"/>
            <a:ext cx="1303239" cy="104936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188891" y="3886172"/>
            <a:ext cx="1144201" cy="87497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097281" y="3736933"/>
            <a:ext cx="1512728" cy="98503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4" cstate="email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242229" y="3822837"/>
            <a:ext cx="1324500" cy="87616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952956" y="3889506"/>
            <a:ext cx="1655155" cy="93884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274502" y="3651498"/>
            <a:ext cx="1326637" cy="111776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323576" y="3611815"/>
            <a:ext cx="1719781" cy="1004848"/>
          </a:xfrm>
          <a:prstGeom prst="rect">
            <a:avLst/>
          </a:prstGeom>
        </p:spPr>
      </p:pic>
      <p:grpSp>
        <p:nvGrpSpPr>
          <p:cNvPr id="41" name="Skupina 40"/>
          <p:cNvGrpSpPr/>
          <p:nvPr/>
        </p:nvGrpSpPr>
        <p:grpSpPr>
          <a:xfrm>
            <a:off x="9770940" y="0"/>
            <a:ext cx="2421060" cy="2355983"/>
            <a:chOff x="9770940" y="0"/>
            <a:chExt cx="2421060" cy="2355983"/>
          </a:xfrm>
        </p:grpSpPr>
        <p:sp>
          <p:nvSpPr>
            <p:cNvPr id="39" name="Zaoblený obdélník 38"/>
            <p:cNvSpPr/>
            <p:nvPr/>
          </p:nvSpPr>
          <p:spPr>
            <a:xfrm>
              <a:off x="9770940" y="0"/>
              <a:ext cx="2421060" cy="2355983"/>
            </a:xfrm>
            <a:prstGeom prst="roundRect">
              <a:avLst/>
            </a:prstGeom>
            <a:blipFill>
              <a:blip r:embed="rId26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Zaoblený obdélník 39"/>
            <p:cNvSpPr/>
            <p:nvPr/>
          </p:nvSpPr>
          <p:spPr>
            <a:xfrm>
              <a:off x="10131023" y="349216"/>
              <a:ext cx="1757534" cy="1606223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8000" b="1" dirty="0" smtClean="0">
                  <a:solidFill>
                    <a:schemeClr val="tx1"/>
                  </a:solidFill>
                </a:rPr>
                <a:t>3</a:t>
              </a:r>
              <a:endParaRPr lang="cs-CZ" sz="80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57273" b="72182" l="13091" r="692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08" t="57496" r="29792" b="27677"/>
          <a:stretch/>
        </p:blipFill>
        <p:spPr>
          <a:xfrm>
            <a:off x="-191584" y="6228010"/>
            <a:ext cx="8406962" cy="649761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4352549" y="5502083"/>
            <a:ext cx="1303239" cy="104936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6769644" y="5536460"/>
            <a:ext cx="1144201" cy="874977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5483493" y="5369562"/>
            <a:ext cx="1512728" cy="9850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1941170" y="5595037"/>
            <a:ext cx="1655155" cy="938849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48681" y="5539219"/>
            <a:ext cx="1303239" cy="1049361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99552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48042" y="5439495"/>
            <a:ext cx="1326637" cy="111776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 rotWithShape="1">
          <a:blip r:embed="rId20" cstate="email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0" b="100000" l="0" r="1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277391" y="189224"/>
            <a:ext cx="1144201" cy="874977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18" cstate="email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2646" r="100000">
                        <a14:backgroundMark x1="6878" y1="59459" x2="4762" y2="28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854135" y="5413990"/>
            <a:ext cx="1719781" cy="100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057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0.26862 0.110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4" y="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48148E-6 L 0.34948 0.36667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74" y="1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 L 0.77045 -0.19676 " pathEditMode="relative" rAng="0" ptsTypes="AA">
                                      <p:cBhvr>
                                        <p:cTn id="2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16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</a:p>
          <a:p>
            <a:r>
              <a:rPr lang="cs-CZ" dirty="0" smtClean="0"/>
              <a:t>Obrázek větve se souhlasem autora p. Filípková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vnímání, pozornost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Na snímcích děti přiřazují daný počet soviček do hnízda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Zlepšení matematické gramotnosti, upevněni pozornosti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snímku přiřazují daný počet soviček do hnízd.</a:t>
            </a:r>
          </a:p>
          <a:p>
            <a:r>
              <a:rPr lang="cs-CZ" dirty="0" smtClean="0"/>
              <a:t>Kliknutím do prázdného místa na snímku se objeví požadovaný počet a barva soviček</a:t>
            </a:r>
          </a:p>
          <a:p>
            <a:r>
              <a:rPr lang="cs-CZ" dirty="0" smtClean="0"/>
              <a:t>Děti vybírají zleva doprava správné sovičky. </a:t>
            </a:r>
          </a:p>
          <a:p>
            <a:r>
              <a:rPr lang="cs-CZ" dirty="0" smtClean="0"/>
              <a:t>Díky animačním efektům se dětem po kliknutí na sovu zobrazí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Cílem práce je zapojit co nejvíce dětí za pomoci magnetických tabulek</a:t>
            </a:r>
            <a:r>
              <a:rPr lang="cs-CZ" dirty="0" smtClean="0"/>
              <a:t>, magnetků, pastelek, fixů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Rozlišit </a:t>
            </a:r>
            <a:r>
              <a:rPr lang="cs-CZ" dirty="0" smtClean="0"/>
              <a:t>tvary </a:t>
            </a:r>
            <a:r>
              <a:rPr lang="cs-CZ" dirty="0"/>
              <a:t>předmětů, základní geometrické tvary, základní </a:t>
            </a:r>
            <a:r>
              <a:rPr lang="cs-CZ" dirty="0" smtClean="0"/>
              <a:t>barvy</a:t>
            </a:r>
          </a:p>
          <a:p>
            <a:r>
              <a:rPr lang="cs-CZ" dirty="0"/>
              <a:t>Rozpoznat odlišnosti v detailech </a:t>
            </a:r>
            <a:endParaRPr lang="cs-CZ" dirty="0" smtClean="0"/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Vyvinout volní úsilí, soustředit se na činnost a její dokončení</a:t>
            </a:r>
          </a:p>
          <a:p>
            <a:r>
              <a:rPr lang="cs-CZ" dirty="0"/>
              <a:t>Dokončit hru (neodbíhat od ní) i rozdělanou činnost</a:t>
            </a:r>
          </a:p>
          <a:p>
            <a:r>
              <a:rPr lang="cs-CZ" dirty="0"/>
              <a:t>Udržet pozornost i při méně atraktivních činnostech</a:t>
            </a:r>
          </a:p>
          <a:p>
            <a:r>
              <a:rPr lang="cs-CZ" dirty="0"/>
              <a:t>Uposlechnout pokynu dospělého a řídit se jím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291</Words>
  <Application>Microsoft Office PowerPoint</Application>
  <PresentationFormat>Vlastní</PresentationFormat>
  <Paragraphs>75</Paragraphs>
  <Slides>16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Sheer Green 16x9</vt:lpstr>
      <vt:lpstr>Sova – přidej počet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vnímání, pozornost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Jablka a hrušky</dc:title>
  <dc:creator/>
  <cp:lastModifiedBy/>
  <cp:revision>2</cp:revision>
  <dcterms:created xsi:type="dcterms:W3CDTF">2014-08-05T12:38:58Z</dcterms:created>
  <dcterms:modified xsi:type="dcterms:W3CDTF">2015-06-03T09:53:04Z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