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comments/comment3.xml" ContentType="application/vnd.openxmlformats-officedocument.presentationml.comments+xml"/>
  <Override PartName="/ppt/comments/comment4.xml" ContentType="application/vnd.openxmlformats-officedocument.presentationml.comment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comments/comment2.xml" ContentType="application/vnd.openxmlformats-officedocument.presentationml.comment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5"/>
  </p:notesMasterIdLst>
  <p:handoutMasterIdLst>
    <p:handoutMasterId r:id="rId16"/>
  </p:handoutMasterIdLst>
  <p:sldIdLst>
    <p:sldId id="272" r:id="rId3"/>
    <p:sldId id="282" r:id="rId4"/>
    <p:sldId id="284" r:id="rId5"/>
    <p:sldId id="285" r:id="rId6"/>
    <p:sldId id="283" r:id="rId7"/>
    <p:sldId id="275" r:id="rId8"/>
    <p:sldId id="276" r:id="rId9"/>
    <p:sldId id="277" r:id="rId10"/>
    <p:sldId id="278" r:id="rId11"/>
    <p:sldId id="279" r:id="rId12"/>
    <p:sldId id="280" r:id="rId13"/>
    <p:sldId id="28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EFAEB"/>
    <a:srgbClr val="FFFFFF"/>
    <a:srgbClr val="FDFEE6"/>
    <a:srgbClr val="FDFEE2"/>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353" autoAdjust="0"/>
    <p:restoredTop sz="94918" autoAdjust="0"/>
  </p:normalViewPr>
  <p:slideViewPr>
    <p:cSldViewPr snapToGrid="0">
      <p:cViewPr varScale="1">
        <p:scale>
          <a:sx n="86" d="100"/>
          <a:sy n="86" d="100"/>
        </p:scale>
        <p:origin x="-84" y="-30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commentAuthors" Target="commentAuthors.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3.6.2015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3.6.2015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image" Target="../media/image6.png"/><Relationship Id="rId5" Type="http://schemas.microsoft.com/office/2007/relationships/hdphoto" Target="../media/hdphoto2.wdp"/><Relationship Id="rId10" Type="http://schemas.openxmlformats.org/officeDocument/2006/relationships/comments" Target="../comments/comment1.xml"/><Relationship Id="rId4" Type="http://schemas.openxmlformats.org/officeDocument/2006/relationships/image" Target="../media/image5.png"/><Relationship Id="rId9" Type="http://schemas.microsoft.com/office/2007/relationships/hdphoto" Target="../media/hdphoto4.wdp"/></Relationships>
</file>

<file path=ppt/slides/_rels/slide3.xml.rels><?xml version="1.0" encoding="UTF-8" standalone="yes"?>
<Relationships xmlns="http://schemas.openxmlformats.org/package/2006/relationships"><Relationship Id="rId8" Type="http://schemas.openxmlformats.org/officeDocument/2006/relationships/image" Target="../media/image11.png"/><Relationship Id="rId3" Type="http://schemas.microsoft.com/office/2007/relationships/hdphoto" Target="../media/hdphoto5.wdp"/><Relationship Id="rId7" Type="http://schemas.microsoft.com/office/2007/relationships/hdphoto" Target="../media/hdphoto7.wdp"/><Relationship Id="rId12" Type="http://schemas.openxmlformats.org/officeDocument/2006/relationships/comments" Target="../comments/comment2.xml"/><Relationship Id="rId2" Type="http://schemas.openxmlformats.org/officeDocument/2006/relationships/image" Target="../media/image8.png"/><Relationship Id="rId1" Type="http://schemas.openxmlformats.org/officeDocument/2006/relationships/slideLayout" Target="../slideLayouts/slideLayout6.xml"/><Relationship Id="rId6" Type="http://schemas.openxmlformats.org/officeDocument/2006/relationships/image" Target="../media/image10.png"/><Relationship Id="rId11" Type="http://schemas.microsoft.com/office/2007/relationships/hdphoto" Target="../media/hdphoto9.wdp"/><Relationship Id="rId5" Type="http://schemas.microsoft.com/office/2007/relationships/hdphoto" Target="../media/hdphoto6.wdp"/><Relationship Id="rId10" Type="http://schemas.openxmlformats.org/officeDocument/2006/relationships/image" Target="../media/image12.png"/><Relationship Id="rId4" Type="http://schemas.openxmlformats.org/officeDocument/2006/relationships/image" Target="../media/image9.png"/><Relationship Id="rId9" Type="http://schemas.microsoft.com/office/2007/relationships/hdphoto" Target="../media/hdphoto8.wdp"/></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3" Type="http://schemas.microsoft.com/office/2007/relationships/hdphoto" Target="../media/hdphoto10.wdp"/><Relationship Id="rId7" Type="http://schemas.microsoft.com/office/2007/relationships/hdphoto" Target="../media/hdphoto12.wdp"/><Relationship Id="rId12" Type="http://schemas.openxmlformats.org/officeDocument/2006/relationships/comments" Target="../comments/comment3.xml"/><Relationship Id="rId2" Type="http://schemas.openxmlformats.org/officeDocument/2006/relationships/image" Target="../media/image13.png"/><Relationship Id="rId1" Type="http://schemas.openxmlformats.org/officeDocument/2006/relationships/slideLayout" Target="../slideLayouts/slideLayout6.xml"/><Relationship Id="rId6" Type="http://schemas.openxmlformats.org/officeDocument/2006/relationships/image" Target="../media/image15.png"/><Relationship Id="rId11" Type="http://schemas.microsoft.com/office/2007/relationships/hdphoto" Target="../media/hdphoto14.wdp"/><Relationship Id="rId5" Type="http://schemas.microsoft.com/office/2007/relationships/hdphoto" Target="../media/hdphoto11.wdp"/><Relationship Id="rId10" Type="http://schemas.openxmlformats.org/officeDocument/2006/relationships/image" Target="../media/image17.png"/><Relationship Id="rId4" Type="http://schemas.openxmlformats.org/officeDocument/2006/relationships/image" Target="../media/image14.png"/><Relationship Id="rId9" Type="http://schemas.microsoft.com/office/2007/relationships/hdphoto" Target="../media/hdphoto13.wdp"/></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microsoft.com/office/2007/relationships/hdphoto" Target="../media/hdphoto15.wdp"/><Relationship Id="rId7" Type="http://schemas.microsoft.com/office/2007/relationships/hdphoto" Target="../media/hdphoto17.wdp"/><Relationship Id="rId12" Type="http://schemas.openxmlformats.org/officeDocument/2006/relationships/comments" Target="../comments/comment4.xml"/><Relationship Id="rId2" Type="http://schemas.openxmlformats.org/officeDocument/2006/relationships/image" Target="../media/image18.png"/><Relationship Id="rId1" Type="http://schemas.openxmlformats.org/officeDocument/2006/relationships/slideLayout" Target="../slideLayouts/slideLayout6.xml"/><Relationship Id="rId6" Type="http://schemas.openxmlformats.org/officeDocument/2006/relationships/image" Target="../media/image20.png"/><Relationship Id="rId11" Type="http://schemas.microsoft.com/office/2007/relationships/hdphoto" Target="../media/hdphoto19.wdp"/><Relationship Id="rId5" Type="http://schemas.microsoft.com/office/2007/relationships/hdphoto" Target="../media/hdphoto16.wdp"/><Relationship Id="rId10" Type="http://schemas.openxmlformats.org/officeDocument/2006/relationships/image" Target="../media/image22.png"/><Relationship Id="rId4" Type="http://schemas.openxmlformats.org/officeDocument/2006/relationships/image" Target="../media/image19.png"/><Relationship Id="rId9" Type="http://schemas.microsoft.com/office/2007/relationships/hdphoto" Target="../media/hdphoto18.wdp"/></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err="1" smtClean="0">
                <a:solidFill>
                  <a:srgbClr val="624D38">
                    <a:lumMod val="75000"/>
                  </a:srgbClr>
                </a:solidFill>
                <a:latin typeface="Century Gothic"/>
              </a:rPr>
              <a:t>Nej</a:t>
            </a:r>
            <a:r>
              <a:rPr lang="cs-CZ" sz="3600" dirty="0" smtClean="0">
                <a:solidFill>
                  <a:srgbClr val="624D38">
                    <a:lumMod val="75000"/>
                  </a:srgbClr>
                </a:solidFill>
                <a:latin typeface="Century Gothic"/>
              </a:rPr>
              <a:t>, </a:t>
            </a:r>
            <a:r>
              <a:rPr lang="cs-CZ" sz="3600" dirty="0" err="1" smtClean="0">
                <a:solidFill>
                  <a:srgbClr val="624D38">
                    <a:lumMod val="75000"/>
                  </a:srgbClr>
                </a:solidFill>
                <a:latin typeface="Century Gothic"/>
              </a:rPr>
              <a:t>nej</a:t>
            </a:r>
            <a:r>
              <a:rPr lang="cs-CZ" sz="3600" dirty="0" smtClean="0">
                <a:solidFill>
                  <a:srgbClr val="624D38">
                    <a:lumMod val="75000"/>
                  </a:srgbClr>
                </a:solidFill>
                <a:latin typeface="Century Gothic"/>
              </a:rPr>
              <a:t>, </a:t>
            </a:r>
            <a:r>
              <a:rPr lang="cs-CZ" sz="3600" dirty="0" err="1" smtClean="0">
                <a:solidFill>
                  <a:srgbClr val="624D38">
                    <a:lumMod val="75000"/>
                  </a:srgbClr>
                </a:solidFill>
                <a:latin typeface="Century Gothic"/>
              </a:rPr>
              <a:t>nej</a:t>
            </a:r>
            <a:r>
              <a:rPr lang="cs-CZ" sz="3600" dirty="0" smtClean="0">
                <a:solidFill>
                  <a:srgbClr val="624D38">
                    <a:lumMod val="75000"/>
                  </a:srgbClr>
                </a:solidFill>
                <a:latin typeface="Century Gothic"/>
              </a:rPr>
              <a:t> – určování vzdáleností</a:t>
            </a: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dirty="0" smtClean="0"/>
              <a:t>Prostorová orientace</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A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43462" b="59927" l="17567" r="90422"/>
                    </a14:imgEffect>
                    <a14:imgEffect>
                      <a14:brightnessContrast bright="20000" contrast="20000"/>
                    </a14:imgEffect>
                  </a14:imgLayer>
                </a14:imgProps>
              </a:ext>
              <a:ext uri="{28A0092B-C50C-407E-A947-70E740481C1C}">
                <a14:useLocalDpi xmlns:a14="http://schemas.microsoft.com/office/drawing/2010/main" xmlns="" val="0"/>
              </a:ext>
            </a:extLst>
          </a:blip>
          <a:srcRect l="16133" t="41600" r="7600" b="39022"/>
          <a:stretch/>
        </p:blipFill>
        <p:spPr>
          <a:xfrm>
            <a:off x="195072" y="48055"/>
            <a:ext cx="6973824" cy="1328928"/>
          </a:xfrm>
          <a:prstGeom prst="rect">
            <a:avLst/>
          </a:prstGeom>
        </p:spPr>
      </p:pic>
      <p:pic>
        <p:nvPicPr>
          <p:cNvPr id="5" name="Obrázek 4"/>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41102" b="65073" l="18339" r="87063"/>
                    </a14:imgEffect>
                    <a14:imgEffect>
                      <a14:brightnessContrast bright="20000" contrast="20000"/>
                    </a14:imgEffect>
                  </a14:imgLayer>
                </a14:imgProps>
              </a:ext>
              <a:ext uri="{28A0092B-C50C-407E-A947-70E740481C1C}">
                <a14:useLocalDpi xmlns:a14="http://schemas.microsoft.com/office/drawing/2010/main" xmlns="" val="0"/>
              </a:ext>
            </a:extLst>
          </a:blip>
          <a:srcRect l="17467" t="38222" r="11732" b="31911"/>
          <a:stretch/>
        </p:blipFill>
        <p:spPr>
          <a:xfrm rot="20024211">
            <a:off x="6959601" y="655029"/>
            <a:ext cx="4867562" cy="1540019"/>
          </a:xfrm>
          <a:prstGeom prst="rect">
            <a:avLst/>
          </a:prstGeom>
        </p:spPr>
      </p:pic>
      <p:pic>
        <p:nvPicPr>
          <p:cNvPr id="6" name="Obrázek 5"/>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44976" b="67191" l="22515" r="82660"/>
                    </a14:imgEffect>
                    <a14:imgEffect>
                      <a14:brightnessContrast bright="20000" contrast="20000"/>
                    </a14:imgEffect>
                  </a14:imgLayer>
                </a14:imgProps>
              </a:ext>
              <a:ext uri="{28A0092B-C50C-407E-A947-70E740481C1C}">
                <a14:useLocalDpi xmlns:a14="http://schemas.microsoft.com/office/drawing/2010/main" xmlns="" val="0"/>
              </a:ext>
            </a:extLst>
          </a:blip>
          <a:srcRect l="22000" t="43911" r="15866" b="31733"/>
          <a:stretch/>
        </p:blipFill>
        <p:spPr>
          <a:xfrm rot="19774558">
            <a:off x="890015" y="2753117"/>
            <a:ext cx="3864864" cy="1272288"/>
          </a:xfrm>
          <a:prstGeom prst="rect">
            <a:avLst/>
          </a:prstGeom>
        </p:spPr>
      </p:pic>
      <p:pic>
        <p:nvPicPr>
          <p:cNvPr id="7" name="Obrázek 6"/>
          <p:cNvPicPr>
            <a:picLocks noChangeAspect="1"/>
          </p:cNvPicPr>
          <p:nvPr/>
        </p:nvPicPr>
        <p:blipFill rotWithShape="1">
          <a:blip r:embed="rId8" cstate="print">
            <a:extLst>
              <a:ext uri="{BEBA8EAE-BF5A-486C-A8C5-ECC9F3942E4B}">
                <a14:imgProps xmlns:a14="http://schemas.microsoft.com/office/drawing/2010/main" xmlns="">
                  <a14:imgLayer r:embed="rId9">
                    <a14:imgEffect>
                      <a14:backgroundRemoval t="48063" b="61985" l="5084" r="96913"/>
                    </a14:imgEffect>
                    <a14:imgEffect>
                      <a14:brightnessContrast bright="20000" contrast="20000"/>
                    </a14:imgEffect>
                  </a14:imgLayer>
                </a14:imgProps>
              </a:ext>
              <a:ext uri="{28A0092B-C50C-407E-A947-70E740481C1C}">
                <a14:useLocalDpi xmlns:a14="http://schemas.microsoft.com/office/drawing/2010/main" xmlns="" val="0"/>
              </a:ext>
            </a:extLst>
          </a:blip>
          <a:srcRect l="4534" t="46400" r="2534" b="36178"/>
          <a:stretch/>
        </p:blipFill>
        <p:spPr>
          <a:xfrm rot="20835056">
            <a:off x="2461357" y="4023799"/>
            <a:ext cx="8497824" cy="1194816"/>
          </a:xfrm>
          <a:prstGeom prst="rect">
            <a:avLst/>
          </a:prstGeom>
        </p:spPr>
      </p:pic>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A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37712" b="60472" l="11984" r="96550"/>
                    </a14:imgEffect>
                    <a14:imgEffect>
                      <a14:brightnessContrast bright="20000" contrast="40000"/>
                    </a14:imgEffect>
                  </a14:imgLayer>
                </a14:imgProps>
              </a:ext>
              <a:ext uri="{28A0092B-C50C-407E-A947-70E740481C1C}">
                <a14:useLocalDpi xmlns:a14="http://schemas.microsoft.com/office/drawing/2010/main" xmlns="" val="0"/>
              </a:ext>
            </a:extLst>
          </a:blip>
          <a:srcRect l="10666" t="36267" r="2533" b="38311"/>
          <a:stretch/>
        </p:blipFill>
        <p:spPr>
          <a:xfrm rot="5400000">
            <a:off x="5735557" y="2826122"/>
            <a:ext cx="6348220" cy="1525032"/>
          </a:xfrm>
          <a:prstGeom prst="rect">
            <a:avLst/>
          </a:prstGeom>
        </p:spPr>
      </p:pic>
      <p:pic>
        <p:nvPicPr>
          <p:cNvPr id="5" name="Obrázek 4"/>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27482" b="63801" l="14208" r="93191"/>
                    </a14:imgEffect>
                    <a14:imgEffect>
                      <a14:brightnessContrast bright="20000" contrast="20000"/>
                    </a14:imgEffect>
                  </a14:imgLayer>
                </a14:imgProps>
              </a:ext>
              <a:ext uri="{28A0092B-C50C-407E-A947-70E740481C1C}">
                <a14:useLocalDpi xmlns:a14="http://schemas.microsoft.com/office/drawing/2010/main" xmlns="" val="0"/>
              </a:ext>
            </a:extLst>
          </a:blip>
          <a:srcRect l="13599" t="26667" r="6267" b="33333"/>
          <a:stretch/>
        </p:blipFill>
        <p:spPr>
          <a:xfrm rot="5109649">
            <a:off x="4955303" y="3575273"/>
            <a:ext cx="4545764" cy="1701825"/>
          </a:xfrm>
          <a:prstGeom prst="rect">
            <a:avLst/>
          </a:prstGeom>
        </p:spPr>
      </p:pic>
      <p:pic>
        <p:nvPicPr>
          <p:cNvPr id="6" name="Obrázek 5"/>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30751" b="55327" l="11303" r="96686">
                        <a14:foregroundMark x1="40399" y1="50484" x2="42941" y2="51392"/>
                        <a14:foregroundMark x1="88924" y1="52421" x2="83069" y2="51755"/>
                        <a14:foregroundMark x1="77712" y1="50303" x2="73082" y2="49092"/>
                        <a14:foregroundMark x1="67181" y1="48184" x2="70404" y2="48366"/>
                        <a14:foregroundMark x1="78665" y1="50484" x2="82115" y2="51029"/>
                        <a14:foregroundMark x1="90649" y1="52119" x2="94780" y2="52119"/>
                      </a14:backgroundRemoval>
                    </a14:imgEffect>
                    <a14:imgEffect>
                      <a14:brightnessContrast bright="20000" contrast="20000"/>
                    </a14:imgEffect>
                  </a14:imgLayer>
                </a14:imgProps>
              </a:ext>
              <a:ext uri="{28A0092B-C50C-407E-A947-70E740481C1C}">
                <a14:useLocalDpi xmlns:a14="http://schemas.microsoft.com/office/drawing/2010/main" xmlns="" val="0"/>
              </a:ext>
            </a:extLst>
          </a:blip>
          <a:srcRect l="10933" t="29333" r="2400" b="41689"/>
          <a:stretch/>
        </p:blipFill>
        <p:spPr>
          <a:xfrm rot="5400000">
            <a:off x="1654751" y="3356611"/>
            <a:ext cx="5449824" cy="1366648"/>
          </a:xfrm>
          <a:prstGeom prst="rect">
            <a:avLst/>
          </a:prstGeom>
        </p:spPr>
      </p:pic>
      <p:pic>
        <p:nvPicPr>
          <p:cNvPr id="7" name="Obrázek 6"/>
          <p:cNvPicPr>
            <a:picLocks noChangeAspect="1"/>
          </p:cNvPicPr>
          <p:nvPr/>
        </p:nvPicPr>
        <p:blipFill rotWithShape="1">
          <a:blip r:embed="rId8" cstate="print">
            <a:extLst>
              <a:ext uri="{BEBA8EAE-BF5A-486C-A8C5-ECC9F3942E4B}">
                <a14:imgProps xmlns:a14="http://schemas.microsoft.com/office/drawing/2010/main" xmlns="">
                  <a14:imgLayer r:embed="rId9">
                    <a14:imgEffect>
                      <a14:backgroundRemoval t="28935" b="59383" l="18475" r="93600"/>
                    </a14:imgEffect>
                    <a14:imgEffect>
                      <a14:brightnessContrast bright="20000" contrast="20000"/>
                    </a14:imgEffect>
                  </a14:imgLayer>
                </a14:imgProps>
              </a:ext>
              <a:ext uri="{28A0092B-C50C-407E-A947-70E740481C1C}">
                <a14:useLocalDpi xmlns:a14="http://schemas.microsoft.com/office/drawing/2010/main" xmlns="" val="0"/>
              </a:ext>
            </a:extLst>
          </a:blip>
          <a:srcRect l="17600" t="28267" r="5466" b="38311"/>
          <a:stretch/>
        </p:blipFill>
        <p:spPr>
          <a:xfrm rot="4898749">
            <a:off x="9097172" y="3971191"/>
            <a:ext cx="4217370" cy="1374117"/>
          </a:xfrm>
          <a:prstGeom prst="rect">
            <a:avLst/>
          </a:prstGeom>
        </p:spPr>
      </p:pic>
      <p:pic>
        <p:nvPicPr>
          <p:cNvPr id="8" name="Obrázek 7"/>
          <p:cNvPicPr>
            <a:picLocks noChangeAspect="1"/>
          </p:cNvPicPr>
          <p:nvPr/>
        </p:nvPicPr>
        <p:blipFill rotWithShape="1">
          <a:blip r:embed="rId10" cstate="print">
            <a:extLst>
              <a:ext uri="{BEBA8EAE-BF5A-486C-A8C5-ECC9F3942E4B}">
                <a14:imgProps xmlns:a14="http://schemas.microsoft.com/office/drawing/2010/main" xmlns="">
                  <a14:imgLayer r:embed="rId11">
                    <a14:imgEffect>
                      <a14:backgroundRemoval t="35109" b="65073" l="8534" r="98547"/>
                    </a14:imgEffect>
                    <a14:imgEffect>
                      <a14:brightnessContrast bright="20000" contrast="20000"/>
                    </a14:imgEffect>
                  </a14:imgLayer>
                </a14:imgProps>
              </a:ext>
              <a:ext uri="{28A0092B-C50C-407E-A947-70E740481C1C}">
                <a14:useLocalDpi xmlns:a14="http://schemas.microsoft.com/office/drawing/2010/main" xmlns="" val="0"/>
              </a:ext>
            </a:extLst>
          </a:blip>
          <a:srcRect l="8001" t="34489" r="799" b="32622"/>
          <a:stretch/>
        </p:blipFill>
        <p:spPr>
          <a:xfrm rot="5400000">
            <a:off x="-1693944" y="2496598"/>
            <a:ext cx="6844383" cy="1851186"/>
          </a:xfrm>
          <a:prstGeom prst="rect">
            <a:avLst/>
          </a:prstGeom>
        </p:spPr>
      </p:pic>
    </p:spTree>
    <p:extLst>
      <p:ext uri="{BB962C8B-B14F-4D97-AF65-F5344CB8AC3E}">
        <p14:creationId xmlns:p14="http://schemas.microsoft.com/office/powerpoint/2010/main" xmlns="" val="377974783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A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22942" b="86017" l="27009" r="75352">
                        <a14:foregroundMark x1="55470" y1="24516" x2="60281" y2="26695"/>
                      </a14:backgroundRemoval>
                    </a14:imgEffect>
                    <a14:imgEffect>
                      <a14:brightnessContrast bright="20000" contrast="20000"/>
                    </a14:imgEffect>
                  </a14:imgLayer>
                </a14:imgProps>
              </a:ext>
              <a:ext uri="{28A0092B-C50C-407E-A947-70E740481C1C}">
                <a14:useLocalDpi xmlns:a14="http://schemas.microsoft.com/office/drawing/2010/main" xmlns="" val="0"/>
              </a:ext>
            </a:extLst>
          </a:blip>
          <a:srcRect l="25867" t="20089" r="23067" b="12355"/>
          <a:stretch/>
        </p:blipFill>
        <p:spPr>
          <a:xfrm>
            <a:off x="8609610" y="316992"/>
            <a:ext cx="3158081" cy="3133344"/>
          </a:xfrm>
          <a:prstGeom prst="rect">
            <a:avLst/>
          </a:prstGeom>
        </p:spPr>
      </p:pic>
      <p:pic>
        <p:nvPicPr>
          <p:cNvPr id="5" name="Obrázek 4"/>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26998" b="69310" l="35679" r="69451"/>
                    </a14:imgEffect>
                    <a14:imgEffect>
                      <a14:brightnessContrast bright="20000" contrast="20000"/>
                    </a14:imgEffect>
                  </a14:imgLayer>
                </a14:imgProps>
              </a:ext>
              <a:ext uri="{28A0092B-C50C-407E-A947-70E740481C1C}">
                <a14:useLocalDpi xmlns:a14="http://schemas.microsoft.com/office/drawing/2010/main" xmlns="" val="0"/>
              </a:ext>
            </a:extLst>
          </a:blip>
          <a:srcRect l="34667" t="26311" r="29866" b="29778"/>
          <a:stretch/>
        </p:blipFill>
        <p:spPr>
          <a:xfrm>
            <a:off x="6294738" y="3282498"/>
            <a:ext cx="3098644" cy="2877312"/>
          </a:xfrm>
          <a:prstGeom prst="rect">
            <a:avLst/>
          </a:prstGeom>
        </p:spPr>
      </p:pic>
      <p:pic>
        <p:nvPicPr>
          <p:cNvPr id="6" name="Obrázek 5"/>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12591" b="80327" l="17749" r="73718">
                        <a14:backgroundMark x1="22288" y1="36077" x2="37721" y2="46731"/>
                        <a14:backgroundMark x1="40944" y1="17252" x2="50658" y2="28632"/>
                      </a14:backgroundRemoval>
                    </a14:imgEffect>
                  </a14:imgLayer>
                </a14:imgProps>
              </a:ext>
              <a:ext uri="{28A0092B-C50C-407E-A947-70E740481C1C}">
                <a14:useLocalDpi xmlns:a14="http://schemas.microsoft.com/office/drawing/2010/main" xmlns="" val="0"/>
              </a:ext>
            </a:extLst>
          </a:blip>
          <a:srcRect l="17332" t="11555" r="24400" b="18754"/>
          <a:stretch/>
        </p:blipFill>
        <p:spPr>
          <a:xfrm>
            <a:off x="1411586" y="698758"/>
            <a:ext cx="2776110" cy="2490241"/>
          </a:xfrm>
          <a:prstGeom prst="rect">
            <a:avLst/>
          </a:prstGeom>
        </p:spPr>
      </p:pic>
      <p:pic>
        <p:nvPicPr>
          <p:cNvPr id="7" name="Obrázek 6"/>
          <p:cNvPicPr>
            <a:picLocks noChangeAspect="1"/>
          </p:cNvPicPr>
          <p:nvPr/>
        </p:nvPicPr>
        <p:blipFill rotWithShape="1">
          <a:blip r:embed="rId8" cstate="print">
            <a:extLst>
              <a:ext uri="{BEBA8EAE-BF5A-486C-A8C5-ECC9F3942E4B}">
                <a14:imgProps xmlns:a14="http://schemas.microsoft.com/office/drawing/2010/main" xmlns="">
                  <a14:imgLayer r:embed="rId9">
                    <a14:imgEffect>
                      <a14:backgroundRemoval t="22155" b="82869" l="24739" r="70813"/>
                    </a14:imgEffect>
                    <a14:imgEffect>
                      <a14:sharpenSoften amount="25000"/>
                    </a14:imgEffect>
                    <a14:imgEffect>
                      <a14:brightnessContrast bright="20000" contrast="20000"/>
                    </a14:imgEffect>
                  </a14:imgLayer>
                </a14:imgProps>
              </a:ext>
              <a:ext uri="{28A0092B-C50C-407E-A947-70E740481C1C}">
                <a14:useLocalDpi xmlns:a14="http://schemas.microsoft.com/office/drawing/2010/main" xmlns="" val="0"/>
              </a:ext>
            </a:extLst>
          </a:blip>
          <a:srcRect l="23867" t="20622" r="27600" b="15733"/>
          <a:stretch/>
        </p:blipFill>
        <p:spPr>
          <a:xfrm>
            <a:off x="5276706" y="1145883"/>
            <a:ext cx="2036064" cy="2002503"/>
          </a:xfrm>
          <a:prstGeom prst="rect">
            <a:avLst/>
          </a:prstGeom>
        </p:spPr>
      </p:pic>
      <p:pic>
        <p:nvPicPr>
          <p:cNvPr id="8" name="Obrázek 7"/>
          <p:cNvPicPr>
            <a:picLocks noChangeAspect="1"/>
          </p:cNvPicPr>
          <p:nvPr/>
        </p:nvPicPr>
        <p:blipFill rotWithShape="1">
          <a:blip r:embed="rId10" cstate="print">
            <a:extLst>
              <a:ext uri="{BEBA8EAE-BF5A-486C-A8C5-ECC9F3942E4B}">
                <a14:imgProps xmlns:a14="http://schemas.microsoft.com/office/drawing/2010/main" xmlns="">
                  <a14:imgLayer r:embed="rId11">
                    <a14:imgEffect>
                      <a14:backgroundRemoval t="23245" b="87833" l="26010" r="73990"/>
                    </a14:imgEffect>
                    <a14:imgEffect>
                      <a14:brightnessContrast bright="20000" contrast="20000"/>
                    </a14:imgEffect>
                  </a14:imgLayer>
                </a14:imgProps>
              </a:ext>
              <a:ext uri="{28A0092B-C50C-407E-A947-70E740481C1C}">
                <a14:useLocalDpi xmlns:a14="http://schemas.microsoft.com/office/drawing/2010/main" xmlns="" val="0"/>
              </a:ext>
            </a:extLst>
          </a:blip>
          <a:srcRect l="25200" t="22400" r="24400" b="10222"/>
          <a:stretch/>
        </p:blipFill>
        <p:spPr>
          <a:xfrm>
            <a:off x="2505018" y="4072819"/>
            <a:ext cx="1682678" cy="1687130"/>
          </a:xfrm>
          <a:prstGeom prst="rect">
            <a:avLst/>
          </a:prstGeom>
        </p:spPr>
      </p:pic>
    </p:spTree>
    <p:extLst>
      <p:ext uri="{BB962C8B-B14F-4D97-AF65-F5344CB8AC3E}">
        <p14:creationId xmlns:p14="http://schemas.microsoft.com/office/powerpoint/2010/main" xmlns="" val="14577585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218213" y="4916384"/>
            <a:ext cx="5391397" cy="13775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393382" y="0"/>
            <a:ext cx="2798618" cy="1425039"/>
          </a:xfrm>
          <a:prstGeom prst="rect">
            <a:avLst/>
          </a:prstGeom>
          <a:solidFill>
            <a:srgbClr val="FEFA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2" cstate="print">
            <a:extLst>
              <a:ext uri="{BEBA8EAE-BF5A-486C-A8C5-ECC9F3942E4B}">
                <a14:imgProps xmlns:a14="http://schemas.microsoft.com/office/drawing/2010/main" xmlns="">
                  <a14:imgLayer r:embed="rId3">
                    <a14:imgEffect>
                      <a14:backgroundRemoval t="13257" b="80024" l="24149" r="88379"/>
                    </a14:imgEffect>
                    <a14:imgEffect>
                      <a14:brightnessContrast bright="20000" contrast="20000"/>
                    </a14:imgEffect>
                  </a14:imgLayer>
                </a14:imgProps>
              </a:ext>
              <a:ext uri="{28A0092B-C50C-407E-A947-70E740481C1C}">
                <a14:useLocalDpi xmlns:a14="http://schemas.microsoft.com/office/drawing/2010/main" xmlns="" val="0"/>
              </a:ext>
            </a:extLst>
          </a:blip>
          <a:srcRect l="22799" t="10843" r="9334" b="16978"/>
          <a:stretch/>
        </p:blipFill>
        <p:spPr>
          <a:xfrm rot="5400000">
            <a:off x="-110584" y="580358"/>
            <a:ext cx="3703514" cy="2954080"/>
          </a:xfrm>
          <a:prstGeom prst="rect">
            <a:avLst/>
          </a:prstGeom>
        </p:spPr>
      </p:pic>
      <p:pic>
        <p:nvPicPr>
          <p:cNvPr id="5" name="Obrázek 4"/>
          <p:cNvPicPr>
            <a:picLocks noChangeAspect="1"/>
          </p:cNvPicPr>
          <p:nvPr/>
        </p:nvPicPr>
        <p:blipFill rotWithShape="1">
          <a:blip r:embed="rId4" cstate="print">
            <a:extLst>
              <a:ext uri="{BEBA8EAE-BF5A-486C-A8C5-ECC9F3942E4B}">
                <a14:imgProps xmlns:a14="http://schemas.microsoft.com/office/drawing/2010/main" xmlns="">
                  <a14:imgLayer r:embed="rId5">
                    <a14:imgEffect>
                      <a14:backgroundRemoval t="9383" b="86743" l="24921" r="72220">
                        <a14:backgroundMark x1="36859" y1="37046" x2="64821" y2="36743"/>
                      </a14:backgroundRemoval>
                    </a14:imgEffect>
                    <a14:imgEffect>
                      <a14:brightnessContrast bright="20000" contrast="20000"/>
                    </a14:imgEffect>
                  </a14:imgLayer>
                </a14:imgProps>
              </a:ext>
              <a:ext uri="{28A0092B-C50C-407E-A947-70E740481C1C}">
                <a14:useLocalDpi xmlns:a14="http://schemas.microsoft.com/office/drawing/2010/main" xmlns="" val="0"/>
              </a:ext>
            </a:extLst>
          </a:blip>
          <a:srcRect l="23467" t="7822" r="25867" b="12177"/>
          <a:stretch/>
        </p:blipFill>
        <p:spPr>
          <a:xfrm>
            <a:off x="3816096" y="205640"/>
            <a:ext cx="3048000" cy="3609474"/>
          </a:xfrm>
          <a:prstGeom prst="rect">
            <a:avLst/>
          </a:prstGeom>
        </p:spPr>
      </p:pic>
      <p:pic>
        <p:nvPicPr>
          <p:cNvPr id="6" name="Obrázek 5"/>
          <p:cNvPicPr>
            <a:picLocks noChangeAspect="1"/>
          </p:cNvPicPr>
          <p:nvPr/>
        </p:nvPicPr>
        <p:blipFill rotWithShape="1">
          <a:blip r:embed="rId6" cstate="print">
            <a:extLst>
              <a:ext uri="{BEBA8EAE-BF5A-486C-A8C5-ECC9F3942E4B}">
                <a14:imgProps xmlns:a14="http://schemas.microsoft.com/office/drawing/2010/main" xmlns="">
                  <a14:imgLayer r:embed="rId7">
                    <a14:imgEffect>
                      <a14:backgroundRemoval t="12591" b="92070" l="26555" r="76396"/>
                    </a14:imgEffect>
                    <a14:imgEffect>
                      <a14:brightnessContrast bright="20000" contrast="20000"/>
                    </a14:imgEffect>
                  </a14:imgLayer>
                </a14:imgProps>
              </a:ext>
              <a:ext uri="{28A0092B-C50C-407E-A947-70E740481C1C}">
                <a14:useLocalDpi xmlns:a14="http://schemas.microsoft.com/office/drawing/2010/main" xmlns="" val="0"/>
              </a:ext>
            </a:extLst>
          </a:blip>
          <a:srcRect l="25467" t="10489" r="22666" b="5600"/>
          <a:stretch/>
        </p:blipFill>
        <p:spPr>
          <a:xfrm>
            <a:off x="7598387" y="0"/>
            <a:ext cx="3194304" cy="3875865"/>
          </a:xfrm>
          <a:prstGeom prst="rect">
            <a:avLst/>
          </a:prstGeom>
        </p:spPr>
      </p:pic>
      <p:pic>
        <p:nvPicPr>
          <p:cNvPr id="7" name="Obrázek 6"/>
          <p:cNvPicPr>
            <a:picLocks noChangeAspect="1"/>
          </p:cNvPicPr>
          <p:nvPr/>
        </p:nvPicPr>
        <p:blipFill rotWithShape="1">
          <a:blip r:embed="rId8" cstate="print">
            <a:extLst>
              <a:ext uri="{BEBA8EAE-BF5A-486C-A8C5-ECC9F3942E4B}">
                <a14:imgProps xmlns:a14="http://schemas.microsoft.com/office/drawing/2010/main" xmlns="">
                  <a14:imgLayer r:embed="rId9">
                    <a14:imgEffect>
                      <a14:backgroundRemoval t="12954" b="87833" l="25193" r="86791">
                        <a14:backgroundMark x1="43486" y1="27542" x2="39582" y2="65254"/>
                      </a14:backgroundRemoval>
                    </a14:imgEffect>
                    <a14:imgEffect>
                      <a14:brightnessContrast bright="20000" contrast="20000"/>
                    </a14:imgEffect>
                  </a14:imgLayer>
                </a14:imgProps>
              </a:ext>
              <a:ext uri="{28A0092B-C50C-407E-A947-70E740481C1C}">
                <a14:useLocalDpi xmlns:a14="http://schemas.microsoft.com/office/drawing/2010/main" xmlns="" val="0"/>
              </a:ext>
            </a:extLst>
          </a:blip>
          <a:srcRect l="24400" t="11378" r="12133" b="12179"/>
          <a:stretch/>
        </p:blipFill>
        <p:spPr>
          <a:xfrm rot="5159921">
            <a:off x="524256" y="2974848"/>
            <a:ext cx="3603502" cy="3255264"/>
          </a:xfrm>
          <a:prstGeom prst="rect">
            <a:avLst/>
          </a:prstGeom>
        </p:spPr>
      </p:pic>
      <p:pic>
        <p:nvPicPr>
          <p:cNvPr id="8" name="Obrázek 7"/>
          <p:cNvPicPr>
            <a:picLocks noChangeAspect="1"/>
          </p:cNvPicPr>
          <p:nvPr/>
        </p:nvPicPr>
        <p:blipFill rotWithShape="1">
          <a:blip r:embed="rId10" cstate="print">
            <a:extLst>
              <a:ext uri="{BEBA8EAE-BF5A-486C-A8C5-ECC9F3942E4B}">
                <a14:imgProps xmlns:a14="http://schemas.microsoft.com/office/drawing/2010/main" xmlns="">
                  <a14:imgLayer r:embed="rId11">
                    <a14:imgEffect>
                      <a14:backgroundRemoval t="6356" b="93705" l="24013" r="77485"/>
                    </a14:imgEffect>
                    <a14:imgEffect>
                      <a14:brightnessContrast bright="20000" contrast="20000"/>
                    </a14:imgEffect>
                  </a14:imgLayer>
                </a14:imgProps>
              </a:ext>
              <a:ext uri="{28A0092B-C50C-407E-A947-70E740481C1C}">
                <a14:useLocalDpi xmlns:a14="http://schemas.microsoft.com/office/drawing/2010/main" xmlns="" val="0"/>
              </a:ext>
            </a:extLst>
          </a:blip>
          <a:srcRect l="23733" t="5510" r="22533" b="5244"/>
          <a:stretch/>
        </p:blipFill>
        <p:spPr>
          <a:xfrm>
            <a:off x="4631061" y="2798064"/>
            <a:ext cx="2897130" cy="3608832"/>
          </a:xfrm>
          <a:prstGeom prst="rect">
            <a:avLst/>
          </a:prstGeom>
        </p:spPr>
      </p:pic>
    </p:spTree>
    <p:extLst>
      <p:ext uri="{BB962C8B-B14F-4D97-AF65-F5344CB8AC3E}">
        <p14:creationId xmlns:p14="http://schemas.microsoft.com/office/powerpoint/2010/main" xmlns="" val="325050070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ilustrace</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prostorové vnímání</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a:t>Popis</a:t>
            </a:r>
          </a:p>
          <a:p>
            <a:r>
              <a:rPr lang="cs-CZ" dirty="0" smtClean="0"/>
              <a:t>Děti na pokyn vyhledávají správné obrázky</a:t>
            </a:r>
          </a:p>
          <a:p>
            <a:r>
              <a:rPr lang="cs-CZ" b="1" dirty="0"/>
              <a:t>Očekávání a cíle</a:t>
            </a:r>
          </a:p>
          <a:p>
            <a:r>
              <a:rPr lang="cs-CZ" dirty="0" smtClean="0"/>
              <a:t>Podpora a rozvoj zrakového a prostorového vnímání</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7</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8</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r>
              <a:rPr lang="cs-CZ" dirty="0"/>
              <a:t>Děti na pokyn vyhledávají správné obrázky</a:t>
            </a:r>
          </a:p>
          <a:p>
            <a:r>
              <a:rPr lang="cs-CZ" dirty="0" smtClean="0"/>
              <a:t>Na snímku číslo 2 – nejdelší, nejkratší</a:t>
            </a:r>
          </a:p>
          <a:p>
            <a:r>
              <a:rPr lang="cs-CZ" dirty="0" smtClean="0"/>
              <a:t>Snímek č</a:t>
            </a:r>
            <a:r>
              <a:rPr lang="cs-CZ" dirty="0" smtClean="0"/>
              <a:t>. 3 </a:t>
            </a:r>
            <a:r>
              <a:rPr lang="cs-CZ" dirty="0" smtClean="0"/>
              <a:t>– nejvýše, nejníže</a:t>
            </a:r>
          </a:p>
          <a:p>
            <a:r>
              <a:rPr lang="cs-CZ" dirty="0" smtClean="0"/>
              <a:t>Snímek č. 4 – největší, nejmenší</a:t>
            </a:r>
          </a:p>
          <a:p>
            <a:r>
              <a:rPr lang="cs-CZ" dirty="0" smtClean="0"/>
              <a:t>Snímek č. 5 – nejširší, nejužší</a:t>
            </a:r>
          </a:p>
          <a:p>
            <a:r>
              <a:rPr lang="cs-CZ" dirty="0" smtClean="0"/>
              <a:t>Děti k označení využívají interaktivní pero</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9</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r>
              <a:rPr lang="cs-CZ" dirty="0" smtClean="0"/>
              <a:t>Děti z papíru vystřihují různě dlouhé proužky a porovnávají mezi sebou</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10</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lnSpcReduction="10000"/>
          </a:bodyPr>
          <a:lstStyle/>
          <a:p>
            <a:r>
              <a:rPr lang="cs-CZ" dirty="0"/>
              <a:t>Zaměřovat se na to, co je z poznávacího hlediska důležité</a:t>
            </a:r>
          </a:p>
          <a:p>
            <a:r>
              <a:rPr lang="cs-CZ" dirty="0"/>
              <a:t>Rozlišovat a používat základní prostorové pojmy (např. dole, nahoře, uprostřed, před, za, pod, nad, uvnitř, vně, u, vedle, mezi, nízko, vysoko, na konci, na kraji, vpředu, vzadu, blízko, daleko, dopředu, dozadu, nahoru, dolů) a těchto pojmů běžně užívat </a:t>
            </a:r>
          </a:p>
          <a:p>
            <a:r>
              <a:rPr lang="cs-CZ" dirty="0"/>
              <a:t>Rozumět a používat základní pojmy označující velikost (malý - velký, větší – menší, nejmenší – největší</a:t>
            </a:r>
            <a:r>
              <a:rPr lang="cs-CZ"/>
              <a:t>, </a:t>
            </a:r>
            <a:r>
              <a:rPr lang="cs-CZ" smtClean="0"/>
              <a:t>dlouhý - </a:t>
            </a:r>
            <a:r>
              <a:rPr lang="cs-CZ" dirty="0"/>
              <a:t>krátký, vysoký - nízký, stejný) </a:t>
            </a:r>
          </a:p>
          <a:p>
            <a:r>
              <a:rPr lang="cs-CZ" dirty="0"/>
              <a:t>Porovnat a uspořádat předměty dle stanoveného </a:t>
            </a:r>
            <a:r>
              <a:rPr lang="cs-CZ" dirty="0" smtClean="0"/>
              <a:t>pravidla</a:t>
            </a:r>
          </a:p>
          <a:p>
            <a:r>
              <a:rPr lang="cs-CZ" dirty="0"/>
              <a:t>Zacházet s předměty digitální technologie, využívat nejzákladnější funkce počítače (zapnout-vypnout, práce s myší, jednoduchou klávesnicí)</a:t>
            </a:r>
          </a:p>
          <a:p>
            <a:pPr marL="45720" indent="0">
              <a:buNone/>
            </a:pP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11</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12</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253</Words>
  <Application>Microsoft Office PowerPoint</Application>
  <PresentationFormat>Vlastní</PresentationFormat>
  <Paragraphs>55</Paragraphs>
  <Slides>12</Slides>
  <Notes>1</Notes>
  <HiddenSlides>0</HiddenSlides>
  <MMClips>0</MMClips>
  <ScaleCrop>false</ScaleCrop>
  <HeadingPairs>
    <vt:vector size="4" baseType="variant">
      <vt:variant>
        <vt:lpstr>Motiv</vt:lpstr>
      </vt:variant>
      <vt:variant>
        <vt:i4>1</vt:i4>
      </vt:variant>
      <vt:variant>
        <vt:lpstr>Nadpisy snímků</vt:lpstr>
      </vt:variant>
      <vt:variant>
        <vt:i4>12</vt:i4>
      </vt:variant>
    </vt:vector>
  </HeadingPairs>
  <TitlesOfParts>
    <vt:vector size="13" baseType="lpstr">
      <vt:lpstr>Sheer Green 16x9</vt:lpstr>
      <vt:lpstr>Nej, nej, nej – určování vzdáleností</vt:lpstr>
      <vt:lpstr>Snímek 2</vt:lpstr>
      <vt:lpstr>Snímek 3</vt:lpstr>
      <vt:lpstr>Snímek 4</vt:lpstr>
      <vt:lpstr>Snímek 5</vt:lpstr>
      <vt:lpstr>Použité odkazy</vt:lpstr>
      <vt:lpstr>Metodický pokyn Integrovaný blok: prostorové vnímání</vt:lpstr>
      <vt:lpstr>Studijní materiály </vt:lpstr>
      <vt:lpstr>   Práce s interaktivním výukovým materiálem </vt:lpstr>
      <vt:lpstr>Práce s didaktickým kufříkem KUMUČ </vt:lpstr>
      <vt:lpstr>Prvky polytechnické výchovy</vt:lpstr>
      <vt:lpstr>Snímek 12</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2015-06-03T20:44:54Z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