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A055D00-4C39-4002-BE8A-2D47C686791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5B80C2-335D-4CE6-BCEA-DCDF2CDA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861048"/>
            <a:ext cx="6400800" cy="1752600"/>
          </a:xfrm>
        </p:spPr>
        <p:txBody>
          <a:bodyPr/>
          <a:lstStyle/>
          <a:p>
            <a:r>
              <a:rPr lang="cs-CZ" dirty="0" smtClean="0"/>
              <a:t>Kriminalistická charakteristika trestného činu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44824"/>
            <a:ext cx="7772400" cy="1752600"/>
          </a:xfrm>
        </p:spPr>
        <p:txBody>
          <a:bodyPr/>
          <a:lstStyle/>
          <a:p>
            <a:r>
              <a:rPr lang="cs-CZ" dirty="0" smtClean="0"/>
              <a:t>Kriminalistika</a:t>
            </a:r>
            <a:endParaRPr lang="cs-CZ" dirty="0"/>
          </a:p>
        </p:txBody>
      </p:sp>
      <p:pic>
        <p:nvPicPr>
          <p:cNvPr id="4" name="Obrázek 3" descr="loga s boxed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332656"/>
            <a:ext cx="7637991" cy="1080120"/>
          </a:xfrm>
          <a:prstGeom prst="rect">
            <a:avLst/>
          </a:prstGeom>
        </p:spPr>
      </p:pic>
      <p:sp>
        <p:nvSpPr>
          <p:cNvPr id="13313" name="Rectangle 1"/>
          <p:cNvSpPr>
            <a:spLocks noChangeArrowheads="1"/>
          </p:cNvSpPr>
          <p:nvPr/>
        </p:nvSpPr>
        <p:spPr bwMode="auto">
          <a:xfrm>
            <a:off x="0" y="141277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49263" algn="r"/>
              </a:tabLs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Dotkněte se inovací CZ.1.07/1.3.00/51.0024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6" name="Obrázek 5" descr="ru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5301208"/>
            <a:ext cx="7527537" cy="109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29539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Kriminalistická charakteristika </a:t>
            </a:r>
            <a:r>
              <a:rPr lang="cs-CZ" dirty="0" err="1" smtClean="0"/>
              <a:t>tr</a:t>
            </a:r>
            <a:r>
              <a:rPr lang="cs-CZ" dirty="0" smtClean="0"/>
              <a:t>. činu</a:t>
            </a:r>
          </a:p>
          <a:p>
            <a:r>
              <a:rPr lang="cs-CZ" dirty="0" smtClean="0"/>
              <a:t>Komponenty kriminalistické charakteristiky </a:t>
            </a:r>
            <a:r>
              <a:rPr lang="cs-CZ" dirty="0" err="1" smtClean="0"/>
              <a:t>tr</a:t>
            </a:r>
            <a:r>
              <a:rPr lang="cs-CZ" dirty="0" smtClean="0"/>
              <a:t>. činu</a:t>
            </a:r>
          </a:p>
          <a:p>
            <a:r>
              <a:rPr lang="pl-PL" dirty="0" smtClean="0"/>
              <a:t>Význam </a:t>
            </a:r>
            <a:r>
              <a:rPr lang="pl-PL" dirty="0"/>
              <a:t>krim. charakteristky tr. </a:t>
            </a:r>
            <a:r>
              <a:rPr lang="pl-PL" dirty="0" smtClean="0"/>
              <a:t>č</a:t>
            </a:r>
            <a:r>
              <a:rPr lang="pl-PL" dirty="0" smtClean="0"/>
              <a:t>inu</a:t>
            </a:r>
            <a:endParaRPr lang="pl-PL" dirty="0" smtClean="0"/>
          </a:p>
          <a:p>
            <a:r>
              <a:rPr lang="cs-CZ" dirty="0" smtClean="0"/>
              <a:t>Význam </a:t>
            </a:r>
            <a:r>
              <a:rPr lang="cs-CZ" dirty="0"/>
              <a:t>způsobu páchání trestného činu pro kriminalistiku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3787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24936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Co obsahuje kriminalistická charakteristika </a:t>
            </a:r>
            <a:r>
              <a:rPr lang="cs-CZ" sz="2200" b="1" dirty="0" err="1" smtClean="0"/>
              <a:t>tr</a:t>
            </a:r>
            <a:r>
              <a:rPr lang="cs-CZ" sz="2200" b="1" dirty="0" smtClean="0"/>
              <a:t>. činu?</a:t>
            </a:r>
          </a:p>
          <a:p>
            <a:pPr marL="285750" indent="-285750">
              <a:buFontTx/>
              <a:buChar char="-"/>
            </a:pPr>
            <a:r>
              <a:rPr lang="cs-CZ" sz="2200" dirty="0" smtClean="0"/>
              <a:t>Popis kriminalisticky relevantních rysů </a:t>
            </a:r>
            <a:r>
              <a:rPr lang="cs-CZ" sz="2200" dirty="0" err="1" smtClean="0"/>
              <a:t>tr</a:t>
            </a:r>
            <a:r>
              <a:rPr lang="cs-CZ" sz="2200" dirty="0" smtClean="0"/>
              <a:t>. činu</a:t>
            </a:r>
          </a:p>
          <a:p>
            <a:pPr marL="285750" indent="-285750">
              <a:buFontTx/>
              <a:buChar char="-"/>
            </a:pPr>
            <a:r>
              <a:rPr lang="cs-CZ" sz="2200" dirty="0" smtClean="0"/>
              <a:t>Orientuje pozornost kriminalistů na ty znaky, které jsou informačně nejcennější</a:t>
            </a:r>
          </a:p>
          <a:p>
            <a:endParaRPr lang="cs-CZ" sz="2200" dirty="0"/>
          </a:p>
          <a:p>
            <a:r>
              <a:rPr lang="cs-CZ" sz="2200" dirty="0" smtClean="0"/>
              <a:t>Definice: </a:t>
            </a:r>
            <a:r>
              <a:rPr lang="cs-CZ" sz="2200" i="1" dirty="0" smtClean="0"/>
              <a:t>… je popisem těch kriminalisticky relevantních vlastností trestného činu, které podstatně ovlivňují proces tvorby stop a proces poznání </a:t>
            </a:r>
            <a:r>
              <a:rPr lang="cs-CZ" sz="2200" i="1" dirty="0" err="1" smtClean="0"/>
              <a:t>tr</a:t>
            </a:r>
            <a:r>
              <a:rPr lang="cs-CZ" sz="2200" i="1" dirty="0" smtClean="0"/>
              <a:t>. činu </a:t>
            </a:r>
            <a:endParaRPr lang="cs-CZ" sz="2200" dirty="0" smtClean="0"/>
          </a:p>
          <a:p>
            <a:endParaRPr lang="cs-CZ" sz="2200" i="1" dirty="0"/>
          </a:p>
          <a:p>
            <a:r>
              <a:rPr lang="cs-CZ" sz="2200" b="1" dirty="0" smtClean="0"/>
              <a:t>Kriminalistická teorie zkoumající </a:t>
            </a:r>
            <a:r>
              <a:rPr lang="cs-CZ" sz="2200" b="1" dirty="0" err="1" smtClean="0"/>
              <a:t>tr</a:t>
            </a:r>
            <a:r>
              <a:rPr lang="cs-CZ" sz="2200" b="1" dirty="0" smtClean="0"/>
              <a:t>. činnost jako hromadný jev, vypracovává tuto charakteristiku na dvou úrovních: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Na nejobecnější úrovni veškeré </a:t>
            </a:r>
            <a:r>
              <a:rPr lang="cs-CZ" sz="2200" dirty="0" err="1" smtClean="0"/>
              <a:t>tr</a:t>
            </a:r>
            <a:r>
              <a:rPr lang="cs-CZ" sz="2200" dirty="0" smtClean="0"/>
              <a:t>. činnosti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Na druhové úrovni různých skupin </a:t>
            </a:r>
            <a:r>
              <a:rPr lang="cs-CZ" sz="2200" dirty="0" err="1" smtClean="0"/>
              <a:t>tr</a:t>
            </a:r>
            <a:r>
              <a:rPr lang="cs-CZ" sz="2200" dirty="0" smtClean="0"/>
              <a:t>. činů (lze například sestavit charakteristiku všech trestných činů proti životu a zdraví nebo všech vražd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7027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Komponenty </a:t>
            </a:r>
            <a:r>
              <a:rPr lang="cs-CZ" dirty="0" err="1" smtClean="0"/>
              <a:t>krim</a:t>
            </a:r>
            <a:r>
              <a:rPr lang="cs-CZ" dirty="0" smtClean="0"/>
              <a:t>. charakteristiky </a:t>
            </a:r>
            <a:r>
              <a:rPr lang="cs-CZ" dirty="0" err="1" smtClean="0"/>
              <a:t>tr</a:t>
            </a:r>
            <a:r>
              <a:rPr lang="cs-CZ" dirty="0" smtClean="0"/>
              <a:t>. činu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Způsob páchání </a:t>
            </a:r>
            <a:r>
              <a:rPr lang="cs-CZ" dirty="0" err="1" smtClean="0"/>
              <a:t>tr</a:t>
            </a:r>
            <a:r>
              <a:rPr lang="cs-CZ" dirty="0" smtClean="0"/>
              <a:t>. činu</a:t>
            </a:r>
          </a:p>
          <a:p>
            <a:pPr marL="514350" indent="-514350">
              <a:buAutoNum type="arabicPeriod"/>
            </a:pPr>
            <a:r>
              <a:rPr lang="cs-CZ" dirty="0" smtClean="0"/>
              <a:t>Kriminální situace za níž je </a:t>
            </a:r>
            <a:r>
              <a:rPr lang="cs-CZ" dirty="0" err="1" smtClean="0"/>
              <a:t>tr</a:t>
            </a:r>
            <a:r>
              <a:rPr lang="cs-CZ" dirty="0" smtClean="0"/>
              <a:t>. čin spáchán</a:t>
            </a:r>
          </a:p>
          <a:p>
            <a:pPr marL="514350" indent="-514350">
              <a:buAutoNum type="arabicPeriod"/>
            </a:pPr>
            <a:r>
              <a:rPr lang="cs-CZ" dirty="0" smtClean="0"/>
              <a:t>Osobnostní rysy pachatele</a:t>
            </a:r>
          </a:p>
          <a:p>
            <a:pPr marL="514350" indent="-514350">
              <a:buAutoNum type="arabicPeriod"/>
            </a:pPr>
            <a:r>
              <a:rPr lang="cs-CZ" dirty="0" smtClean="0"/>
              <a:t>Oběť </a:t>
            </a:r>
            <a:r>
              <a:rPr lang="cs-CZ" dirty="0" err="1" smtClean="0"/>
              <a:t>tr</a:t>
            </a:r>
            <a:r>
              <a:rPr lang="cs-CZ" dirty="0" smtClean="0"/>
              <a:t>. činu</a:t>
            </a:r>
          </a:p>
          <a:p>
            <a:pPr marL="514350" indent="-514350">
              <a:buAutoNum type="arabicPeriod"/>
            </a:pPr>
            <a:r>
              <a:rPr lang="cs-CZ" dirty="0" smtClean="0"/>
              <a:t>Motiv činu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Všechny tyto znaky nás zajímají pouze v souvislosti s procesem vzniku stop a pro poznání trestného činu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1654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ctr"/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 anchor="ctr" anchorCtr="0">
            <a:normAutofit/>
          </a:bodyPr>
          <a:lstStyle/>
          <a:p>
            <a:pPr algn="ctr"/>
            <a:r>
              <a:rPr lang="cs-CZ" sz="2400" b="1" dirty="0" smtClean="0"/>
              <a:t>Způsob spáchání </a:t>
            </a:r>
            <a:r>
              <a:rPr lang="cs-CZ" sz="2400" b="1" dirty="0" err="1" smtClean="0"/>
              <a:t>tr</a:t>
            </a:r>
            <a:r>
              <a:rPr lang="cs-CZ" sz="2400" b="1" dirty="0" smtClean="0"/>
              <a:t>. činu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Způsob spáchání </a:t>
            </a:r>
            <a:r>
              <a:rPr lang="cs-CZ" dirty="0" err="1" smtClean="0"/>
              <a:t>tr</a:t>
            </a:r>
            <a:r>
              <a:rPr lang="cs-CZ" dirty="0" smtClean="0"/>
              <a:t>. činu silně ovlivňuje proces tvorby stop </a:t>
            </a:r>
            <a:r>
              <a:rPr lang="cs-CZ" dirty="0" err="1" smtClean="0"/>
              <a:t>tr</a:t>
            </a:r>
            <a:r>
              <a:rPr lang="cs-CZ" dirty="0" smtClean="0"/>
              <a:t>. činu</a:t>
            </a:r>
          </a:p>
          <a:p>
            <a:r>
              <a:rPr lang="cs-CZ" dirty="0" smtClean="0"/>
              <a:t>Analýze způsobu spáchání je nutné věnovat velkou pozornost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6426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ctr"/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 anchor="ctr" anchorCtr="0">
            <a:normAutofit/>
          </a:bodyPr>
          <a:lstStyle/>
          <a:p>
            <a:pPr algn="ctr"/>
            <a:r>
              <a:rPr lang="cs-CZ" sz="2400" b="1" dirty="0" smtClean="0"/>
              <a:t>Kriminální situace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Tímto pojmeme označujeme souhrn vnějšího prostředí a podmínek , za nichž je páchán </a:t>
            </a:r>
            <a:r>
              <a:rPr lang="cs-CZ" dirty="0" err="1" smtClean="0"/>
              <a:t>tr</a:t>
            </a:r>
            <a:r>
              <a:rPr lang="cs-CZ" dirty="0" smtClean="0"/>
              <a:t>. čin</a:t>
            </a:r>
          </a:p>
          <a:p>
            <a:r>
              <a:rPr lang="cs-CZ" dirty="0" smtClean="0"/>
              <a:t>Kriminální situace působí zejména dvěma způsoby </a:t>
            </a:r>
          </a:p>
          <a:p>
            <a:pPr marL="0" indent="0">
              <a:buNone/>
            </a:pPr>
            <a:r>
              <a:rPr lang="cs-CZ" dirty="0" smtClean="0"/>
              <a:t>1.prostřednictvím psychických stavů a vlastností pachatele</a:t>
            </a:r>
          </a:p>
          <a:p>
            <a:pPr marL="0" indent="0">
              <a:buNone/>
            </a:pPr>
            <a:r>
              <a:rPr lang="cs-CZ" dirty="0" smtClean="0"/>
              <a:t>2. Přímo, bez přičinění pachatele. Můžeme je vyjádřit např. přírodními zákony, matematicky definovat (jde o různé složité vzorce z oblasti mechaniky a naukách o materiálech, tvarové deformace při působení nástrojů a předmětů)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9305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3" y="404664"/>
            <a:ext cx="82809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Existují ovšem i další vlivy…..například tzv. situační faktory: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Demografické a topografické podmínky místa činu</a:t>
            </a:r>
            <a:r>
              <a:rPr lang="cs-CZ" sz="2000" dirty="0" smtClean="0"/>
              <a:t> – hustota osídlení, dopravní sítě, frekvence pohybu lidí v okolí místa činu (vliv na počet svědků a dokazování je pak založeno zejména na věcných důkazech)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Vlastnosti místa činu a jiných objekt, na nichž jsou zanechávány stopy</a:t>
            </a:r>
            <a:r>
              <a:rPr lang="cs-CZ" sz="2000" dirty="0"/>
              <a:t> </a:t>
            </a:r>
            <a:r>
              <a:rPr lang="cs-CZ" sz="2000" dirty="0" smtClean="0"/>
              <a:t>– mimořádný význam pro poznání </a:t>
            </a:r>
            <a:r>
              <a:rPr lang="cs-CZ" sz="2000" dirty="0" err="1" smtClean="0"/>
              <a:t>tr</a:t>
            </a:r>
            <a:r>
              <a:rPr lang="cs-CZ" sz="2000" dirty="0" smtClean="0"/>
              <a:t>. činu má zejména samotné místo činu. Důležité je rovněž místo přípravy, trasa příchodu a odchodu, místo úkrytu pachatele atd. Na povahu zanechaných stop mají vliv různé vlastnosti předmětů – tvrdost materiálů apod. toho lze využít při ztížení činnosti pachatele – důležité listiny lze upravit tak, aby je bylo obtížné napodobit či pozměnit.  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 Čas spáchání </a:t>
            </a:r>
            <a:r>
              <a:rPr lang="cs-CZ" sz="2000" b="1" dirty="0" err="1" smtClean="0"/>
              <a:t>tr</a:t>
            </a:r>
            <a:r>
              <a:rPr lang="cs-CZ" sz="2000" b="1" dirty="0" smtClean="0"/>
              <a:t>. činu - </a:t>
            </a:r>
            <a:r>
              <a:rPr lang="cs-CZ" sz="2000" dirty="0" smtClean="0"/>
              <a:t> na době spáchání je závislý </a:t>
            </a:r>
            <a:r>
              <a:rPr lang="cs-CZ" sz="2000" b="1" i="1" dirty="0" smtClean="0"/>
              <a:t>výskyt svědků</a:t>
            </a:r>
            <a:r>
              <a:rPr lang="cs-CZ" sz="2000" dirty="0" smtClean="0"/>
              <a:t> události a také to zda může být skutek brzo po spáchání </a:t>
            </a:r>
            <a:r>
              <a:rPr lang="cs-CZ" sz="2000" b="1" i="1" dirty="0" smtClean="0"/>
              <a:t>objeven</a:t>
            </a:r>
            <a:r>
              <a:rPr lang="cs-CZ" sz="2000" dirty="0" smtClean="0"/>
              <a:t> nebo </a:t>
            </a:r>
            <a:r>
              <a:rPr lang="cs-CZ" sz="2000" b="1" i="1" dirty="0" smtClean="0"/>
              <a:t>oznámen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Meteorologické podmínky –</a:t>
            </a:r>
            <a:r>
              <a:rPr lang="cs-CZ" sz="2000" dirty="0" smtClean="0"/>
              <a:t> ovlivňují zejména proces vzniku a trvání věcných stop ve volném terénu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494009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 anchor="ctr" anchorCtr="0">
            <a:normAutofit/>
          </a:bodyPr>
          <a:lstStyle/>
          <a:p>
            <a:pPr algn="ctr"/>
            <a:r>
              <a:rPr lang="cs-CZ" sz="2400" b="1" dirty="0" smtClean="0"/>
              <a:t>Osobnostní rysy pachatele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Typické vlastnosti pachatelů určitých druhů </a:t>
            </a:r>
            <a:r>
              <a:rPr lang="cs-CZ" dirty="0" err="1" smtClean="0"/>
              <a:t>tr</a:t>
            </a:r>
            <a:r>
              <a:rPr lang="cs-CZ" dirty="0" smtClean="0"/>
              <a:t>. činů </a:t>
            </a:r>
          </a:p>
          <a:p>
            <a:pPr marL="514350" indent="-514350">
              <a:buAutoNum type="arabicPeriod"/>
            </a:pPr>
            <a:r>
              <a:rPr lang="cs-CZ" dirty="0" smtClean="0"/>
              <a:t>Vlastnosti pachatele, které ovlivňují tvorbu stop</a:t>
            </a:r>
          </a:p>
          <a:p>
            <a:pPr marL="514350" indent="-514350">
              <a:buAutoNum type="arabicPeriod"/>
            </a:pPr>
            <a:r>
              <a:rPr lang="cs-CZ" dirty="0" smtClean="0"/>
              <a:t>Vlastnosti pachatele, které ovlivňují průběh vyšetřování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5201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 anchor="ctr" anchorCtr="0">
            <a:normAutofit/>
          </a:bodyPr>
          <a:lstStyle/>
          <a:p>
            <a:pPr algn="ctr"/>
            <a:r>
              <a:rPr lang="cs-CZ" sz="2400" b="1" dirty="0" smtClean="0"/>
              <a:t>Oběť </a:t>
            </a:r>
            <a:r>
              <a:rPr lang="cs-CZ" sz="2400" b="1" dirty="0" err="1" smtClean="0"/>
              <a:t>tr</a:t>
            </a:r>
            <a:r>
              <a:rPr lang="cs-CZ" sz="2400" b="1" dirty="0" smtClean="0"/>
              <a:t>. činu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Nazývá ji rovněž </a:t>
            </a:r>
            <a:r>
              <a:rPr lang="cs-CZ" dirty="0" err="1" smtClean="0"/>
              <a:t>viktimologií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Zkoumá roli oběti v genezi (vývoji) </a:t>
            </a:r>
            <a:r>
              <a:rPr lang="cs-CZ" dirty="0" err="1" smtClean="0"/>
              <a:t>tr</a:t>
            </a:r>
            <a:r>
              <a:rPr lang="cs-CZ" dirty="0" smtClean="0"/>
              <a:t>. činu. Výzkumem se zjistilo, že oběť má značný vliv na tvorbu stop a na proces vyšetřování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175866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ctr"/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 anchor="ctr" anchorCtr="0">
            <a:normAutofit/>
          </a:bodyPr>
          <a:lstStyle/>
          <a:p>
            <a:pPr algn="ctr"/>
            <a:r>
              <a:rPr lang="cs-CZ" sz="2400" b="1" dirty="0" smtClean="0"/>
              <a:t>Motiv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Pro kriminalistiku má význam zejména u těch </a:t>
            </a:r>
            <a:r>
              <a:rPr lang="cs-CZ" dirty="0" err="1" smtClean="0"/>
              <a:t>tr</a:t>
            </a:r>
            <a:r>
              <a:rPr lang="cs-CZ" dirty="0" smtClean="0"/>
              <a:t>. činů, kde motivace je dostatečně variabilní a projevuje se výrazně ves stopách </a:t>
            </a:r>
            <a:r>
              <a:rPr lang="cs-CZ" dirty="0" err="1" smtClean="0"/>
              <a:t>tr</a:t>
            </a:r>
            <a:r>
              <a:rPr lang="cs-CZ" dirty="0" smtClean="0"/>
              <a:t>. činu, nebo ve způsobu chování pachatele při vyšetřování</a:t>
            </a:r>
          </a:p>
          <a:p>
            <a:pPr marL="514350" indent="-514350">
              <a:buAutoNum type="arabicPeriod"/>
            </a:pPr>
            <a:r>
              <a:rPr lang="cs-CZ" dirty="0" smtClean="0"/>
              <a:t>Typické motivy jsou příznačné pro určité skupiny pachatelů </a:t>
            </a:r>
            <a:r>
              <a:rPr lang="cs-CZ" dirty="0" err="1" smtClean="0"/>
              <a:t>tr</a:t>
            </a:r>
            <a:r>
              <a:rPr lang="cs-CZ" dirty="0" smtClean="0"/>
              <a:t>. činů </a:t>
            </a:r>
          </a:p>
        </p:txBody>
      </p:sp>
    </p:spTree>
    <p:extLst>
      <p:ext uri="{BB962C8B-B14F-4D97-AF65-F5344CB8AC3E}">
        <p14:creationId xmlns:p14="http://schemas.microsoft.com/office/powerpoint/2010/main" xmlns="" val="2055777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</a:t>
            </a:r>
            <a:r>
              <a:rPr lang="cs-CZ" dirty="0" err="1" smtClean="0"/>
              <a:t>krim</a:t>
            </a:r>
            <a:r>
              <a:rPr lang="cs-CZ" dirty="0" smtClean="0"/>
              <a:t>. charakteristiky </a:t>
            </a:r>
            <a:r>
              <a:rPr lang="cs-CZ" dirty="0" err="1" smtClean="0"/>
              <a:t>tr</a:t>
            </a:r>
            <a:r>
              <a:rPr lang="cs-CZ" dirty="0" smtClean="0"/>
              <a:t>. činu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Má značný význam pro praxi</a:t>
            </a:r>
          </a:p>
          <a:p>
            <a:r>
              <a:rPr lang="cs-CZ" dirty="0" smtClean="0"/>
              <a:t>Obsahuje poznatky a širokou informační základnu</a:t>
            </a:r>
          </a:p>
          <a:p>
            <a:r>
              <a:rPr lang="cs-CZ" dirty="0" smtClean="0"/>
              <a:t>Slouží vyšetřovateli k vyvozování hypotéz k chybějícím faktům</a:t>
            </a:r>
          </a:p>
          <a:p>
            <a:r>
              <a:rPr lang="cs-CZ" dirty="0" smtClean="0"/>
              <a:t>Určuje příslušnou metodiku vyšetřování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914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páchání </a:t>
            </a:r>
            <a:r>
              <a:rPr lang="cs-CZ" dirty="0" err="1" smtClean="0"/>
              <a:t>tr</a:t>
            </a:r>
            <a:r>
              <a:rPr lang="cs-CZ" dirty="0" smtClean="0"/>
              <a:t>. činu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 tento pojem zahrnujeme pachatelovi operace</a:t>
            </a:r>
          </a:p>
          <a:p>
            <a:pPr marL="514350" indent="-514350">
              <a:buAutoNum type="arabicPeriod"/>
            </a:pPr>
            <a:r>
              <a:rPr lang="cs-CZ" dirty="0" smtClean="0"/>
              <a:t>Ve stádiu přípravy </a:t>
            </a:r>
          </a:p>
          <a:p>
            <a:pPr marL="514350" indent="-514350">
              <a:buAutoNum type="arabicPeriod"/>
            </a:pPr>
            <a:r>
              <a:rPr lang="cs-CZ" dirty="0" smtClean="0"/>
              <a:t>Ve stádiu pokusu</a:t>
            </a:r>
          </a:p>
          <a:p>
            <a:pPr marL="514350" indent="-514350">
              <a:buAutoNum type="arabicPeriod"/>
            </a:pPr>
            <a:r>
              <a:rPr lang="cs-CZ" dirty="0" smtClean="0"/>
              <a:t>Ve stádiu dokonání 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Zájem je rovněž směřován k tzv. doprovodným jednáním pachatele, například:</a:t>
            </a:r>
          </a:p>
          <a:p>
            <a:pPr marL="514350" indent="-514350">
              <a:buAutoNum type="arabicPeriod"/>
            </a:pPr>
            <a:r>
              <a:rPr lang="cs-CZ" dirty="0" smtClean="0"/>
              <a:t>Způsoby zabraňování vzniku stop</a:t>
            </a:r>
          </a:p>
          <a:p>
            <a:pPr marL="514350" indent="-514350">
              <a:buAutoNum type="arabicPeriod"/>
            </a:pPr>
            <a:r>
              <a:rPr lang="cs-CZ" dirty="0" smtClean="0"/>
              <a:t>Způsob nakládání s odcizenými věcmi po činu </a:t>
            </a:r>
          </a:p>
        </p:txBody>
      </p:sp>
    </p:spTree>
    <p:extLst>
      <p:ext uri="{BB962C8B-B14F-4D97-AF65-F5344CB8AC3E}">
        <p14:creationId xmlns:p14="http://schemas.microsoft.com/office/powerpoint/2010/main" xmlns="" val="40519512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Podle předmětné povahy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Podle složitosti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Akty - </a:t>
            </a:r>
            <a:r>
              <a:rPr lang="cs-CZ" dirty="0" smtClean="0"/>
              <a:t> </a:t>
            </a:r>
            <a:r>
              <a:rPr lang="cs-CZ" b="1" i="1" dirty="0" smtClean="0"/>
              <a:t>Somaticko-motorické </a:t>
            </a:r>
            <a:r>
              <a:rPr lang="cs-CZ" dirty="0" smtClean="0"/>
              <a:t>= jsou vázány na jeho aktivitu (pohyb těla, pracovní pohyby, držení těla, chůze, běh)</a:t>
            </a:r>
          </a:p>
          <a:p>
            <a:r>
              <a:rPr lang="cs-CZ" b="1" dirty="0" smtClean="0"/>
              <a:t>Akty – </a:t>
            </a:r>
            <a:r>
              <a:rPr lang="cs-CZ" b="1" i="1" dirty="0" smtClean="0"/>
              <a:t>psychické</a:t>
            </a:r>
            <a:r>
              <a:rPr lang="cs-CZ" dirty="0" smtClean="0"/>
              <a:t> = způsob pachatelova rozhodnutí a situace při páchání </a:t>
            </a:r>
            <a:r>
              <a:rPr lang="cs-CZ" dirty="0" err="1" smtClean="0"/>
              <a:t>tr</a:t>
            </a:r>
            <a:r>
              <a:rPr lang="cs-CZ" dirty="0" smtClean="0"/>
              <a:t>. činu (volba denní doby, kdy bude čin spáchán)</a:t>
            </a:r>
            <a:endParaRPr lang="cs-CZ" b="1" dirty="0" smtClean="0"/>
          </a:p>
          <a:p>
            <a:r>
              <a:rPr lang="cs-CZ" b="1" dirty="0" smtClean="0"/>
              <a:t>věcné komponenty </a:t>
            </a:r>
            <a:r>
              <a:rPr lang="cs-CZ" dirty="0" smtClean="0"/>
              <a:t>= nástroje a zbraně</a:t>
            </a:r>
            <a:r>
              <a:rPr lang="cs-CZ" b="1" dirty="0" smtClean="0"/>
              <a:t> 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Komplexní</a:t>
            </a:r>
            <a:r>
              <a:rPr lang="cs-CZ" b="1" dirty="0"/>
              <a:t> </a:t>
            </a:r>
            <a:r>
              <a:rPr lang="cs-CZ" b="1" dirty="0" smtClean="0"/>
              <a:t>komponent </a:t>
            </a:r>
            <a:r>
              <a:rPr lang="cs-CZ" dirty="0" smtClean="0"/>
              <a:t>= jedná se o komplex úkonů</a:t>
            </a:r>
          </a:p>
          <a:p>
            <a:r>
              <a:rPr lang="cs-CZ" b="1" dirty="0" smtClean="0"/>
              <a:t>Základní komponent</a:t>
            </a:r>
            <a:r>
              <a:rPr lang="cs-CZ" dirty="0" smtClean="0"/>
              <a:t> = jednotlivý úkon pachatele</a:t>
            </a:r>
          </a:p>
          <a:p>
            <a:r>
              <a:rPr lang="cs-CZ" b="1" dirty="0" smtClean="0"/>
              <a:t>Dílčí komponent </a:t>
            </a:r>
            <a:r>
              <a:rPr lang="cs-CZ" dirty="0" smtClean="0"/>
              <a:t>= jde o jednotlivý pohyb (uder pěstí do obličeje) nebo jednotlivý psychický akt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Komponenty způsobu páchání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32120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82</TotalTime>
  <Words>719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Kriminalistika</vt:lpstr>
      <vt:lpstr>obsah</vt:lpstr>
      <vt:lpstr>Snímek 3</vt:lpstr>
      <vt:lpstr>Komponenty krim. charakteristiky tr. činu</vt:lpstr>
      <vt:lpstr>1</vt:lpstr>
      <vt:lpstr>2</vt:lpstr>
      <vt:lpstr>Snímek 7</vt:lpstr>
      <vt:lpstr>3</vt:lpstr>
      <vt:lpstr>4</vt:lpstr>
      <vt:lpstr>5</vt:lpstr>
      <vt:lpstr>Význam krim. charakteristiky tr. činu</vt:lpstr>
      <vt:lpstr>Způsob páchání tr. činu</vt:lpstr>
      <vt:lpstr>Komponenty způsobu páchání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Kriminalistika</dc:title>
  <dc:creator>Efram</dc:creator>
  <cp:lastModifiedBy>Dum</cp:lastModifiedBy>
  <cp:revision>10</cp:revision>
  <dcterms:created xsi:type="dcterms:W3CDTF">2011-11-02T18:10:06Z</dcterms:created>
  <dcterms:modified xsi:type="dcterms:W3CDTF">2015-06-04T16:09:29Z</dcterms:modified>
</cp:coreProperties>
</file>