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</p:sldMasterIdLst>
  <p:notesMasterIdLst>
    <p:notesMasterId r:id="rId15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8" autoAdjust="0"/>
    <p:restoredTop sz="94660"/>
  </p:normalViewPr>
  <p:slideViewPr>
    <p:cSldViewPr snapToGrid="0">
      <p:cViewPr varScale="1">
        <p:scale>
          <a:sx n="76" d="100"/>
          <a:sy n="76" d="100"/>
        </p:scale>
        <p:origin x="-114" y="-6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E1D04D-10C4-4037-9FF1-B584499A8963}" type="datetimeFigureOut">
              <a:rPr lang="cs-CZ"/>
              <a:pPr/>
              <a:t>4.6.2015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1E4769-502F-44D1-A8A0-7B2A51915C9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9638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E4769-502F-44D1-A8A0-7B2A51915C9A}" type="slidenum">
              <a:rPr lang="cs-CZ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507415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E4769-502F-44D1-A8A0-7B2A51915C9A}" type="slidenum">
              <a:rPr lang="cs-CZ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0143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E4769-502F-44D1-A8A0-7B2A51915C9A}" type="slidenum">
              <a:rPr lang="cs-CZ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9349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E4769-502F-44D1-A8A0-7B2A51915C9A}" type="slidenum">
              <a:rPr lang="cs-CZ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641354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E4769-502F-44D1-A8A0-7B2A51915C9A}" type="slidenum">
              <a:rPr lang="cs-CZ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34645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E4769-502F-44D1-A8A0-7B2A51915C9A}" type="slidenum">
              <a:rPr lang="cs-CZ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00260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E4769-502F-44D1-A8A0-7B2A51915C9A}" type="slidenum">
              <a:rPr lang="cs-CZ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8926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E4769-502F-44D1-A8A0-7B2A51915C9A}" type="slidenum">
              <a:rPr lang="cs-CZ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08393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E4769-502F-44D1-A8A0-7B2A51915C9A}" type="slidenum">
              <a:rPr lang="cs-CZ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534078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E4769-502F-44D1-A8A0-7B2A51915C9A}" type="slidenum">
              <a:rPr lang="cs-CZ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61291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E4769-502F-44D1-A8A0-7B2A51915C9A}" type="slidenum">
              <a:rPr lang="cs-CZ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3972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E4769-502F-44D1-A8A0-7B2A51915C9A}" type="slidenum">
              <a:rPr lang="cs-CZ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3355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96633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37158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01291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86042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161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9142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3723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54500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9462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9880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3613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166671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9946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07425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1587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3562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2329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6/4/2015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372014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39441" y="2091846"/>
            <a:ext cx="6304767" cy="766763"/>
          </a:xfrm>
        </p:spPr>
        <p:txBody>
          <a:bodyPr>
            <a:normAutofit/>
          </a:bodyPr>
          <a:lstStyle/>
          <a:p>
            <a:r>
              <a:rPr lang="cs-CZ" sz="2100" dirty="0" smtClean="0"/>
              <a:t>Dotkněte se </a:t>
            </a:r>
            <a:r>
              <a:rPr lang="cs-CZ" sz="2100" dirty="0" smtClean="0"/>
              <a:t>inovací CZ.1.07/1.3.00/51.0024</a:t>
            </a:r>
            <a:endParaRPr lang="cs-CZ" dirty="0"/>
          </a:p>
        </p:txBody>
      </p:sp>
      <p:pic>
        <p:nvPicPr>
          <p:cNvPr id="4" name="Obrázek 3" descr="loga s boxed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264" y="473640"/>
            <a:ext cx="8254266" cy="1167270"/>
          </a:xfrm>
          <a:prstGeom prst="rect">
            <a:avLst/>
          </a:prstGeom>
        </p:spPr>
      </p:pic>
      <p:pic>
        <p:nvPicPr>
          <p:cNvPr id="5" name="Obrázek 4" descr="ru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179" y="5135671"/>
            <a:ext cx="8234429" cy="1194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/>
              <a:t>REALISMUS VE SVĚTOVÉ LITERATUŘE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2</a:t>
            </a:r>
            <a:r>
              <a:rPr lang="cs-CZ" b="1" dirty="0" smtClean="0"/>
              <a:t>. POLOVINA </a:t>
            </a:r>
            <a:r>
              <a:rPr lang="cs-CZ" b="1" dirty="0"/>
              <a:t>19.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359819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solidFill>
                  <a:srgbClr val="E9BF35"/>
                </a:solidFill>
              </a:rPr>
              <a:t>SPOLEČENSKO-HISTORICKÉ POZADÍ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rgbClr val="AB1E19"/>
                </a:solidFill>
              </a:rPr>
              <a:t>S ČÍM SOUVISEL ROZVOJ REALISMU?</a:t>
            </a:r>
          </a:p>
          <a:p>
            <a:r>
              <a:rPr lang="cs-CZ" b="1" dirty="0">
                <a:solidFill>
                  <a:srgbClr val="AB1E19"/>
                </a:solidFill>
              </a:rPr>
              <a:t>JAK SE ZMĚNIL ŽIVOT ČLOVĚKA A CO HO ULEHČILO?</a:t>
            </a:r>
          </a:p>
          <a:p>
            <a:r>
              <a:rPr lang="cs-CZ" b="1" dirty="0">
                <a:solidFill>
                  <a:srgbClr val="AB1E19"/>
                </a:solidFill>
              </a:rPr>
              <a:t>KAM SMĚŘOVALA SPOLEČNOST A ČLOVĚK, KDE SE SOUSTŘEDIL ŽIVOT?</a:t>
            </a:r>
          </a:p>
          <a:p>
            <a:r>
              <a:rPr lang="cs-CZ" b="1" dirty="0">
                <a:solidFill>
                  <a:srgbClr val="AB1E19"/>
                </a:solidFill>
              </a:rPr>
              <a:t>KTERÁ </a:t>
            </a:r>
            <a:r>
              <a:rPr lang="cs-CZ" b="1" dirty="0" smtClean="0">
                <a:solidFill>
                  <a:srgbClr val="AB1E19"/>
                </a:solidFill>
              </a:rPr>
              <a:t>VELMOC </a:t>
            </a:r>
            <a:r>
              <a:rPr lang="cs-CZ" b="1" dirty="0">
                <a:solidFill>
                  <a:srgbClr val="AB1E19"/>
                </a:solidFill>
              </a:rPr>
              <a:t>BYLA CENTREM OBCHODNÍHO SVĚTA?</a:t>
            </a:r>
          </a:p>
          <a:p>
            <a:r>
              <a:rPr lang="cs-CZ" b="1" dirty="0">
                <a:solidFill>
                  <a:srgbClr val="AB1E19"/>
                </a:solidFill>
              </a:rPr>
              <a:t>KTERÁ ZEMĚ SE STALA REPUBLIKOU?</a:t>
            </a:r>
          </a:p>
          <a:p>
            <a:r>
              <a:rPr lang="cs-CZ" b="1" dirty="0">
                <a:solidFill>
                  <a:srgbClr val="AB1E19"/>
                </a:solidFill>
              </a:rPr>
              <a:t>KDE STÁLE PANOVAL ABSOLUTISMUS?</a:t>
            </a:r>
          </a:p>
          <a:p>
            <a:r>
              <a:rPr lang="cs-CZ" b="1" dirty="0">
                <a:solidFill>
                  <a:srgbClr val="AB1E19"/>
                </a:solidFill>
              </a:rPr>
              <a:t>CO PROBÍHALO V USA A JAKÝ BYL DŮSLEDEK?</a:t>
            </a:r>
          </a:p>
          <a:p>
            <a:r>
              <a:rPr lang="cs-CZ" b="1" dirty="0">
                <a:solidFill>
                  <a:srgbClr val="AB1E19"/>
                </a:solidFill>
              </a:rPr>
              <a:t>JAKÉ BUDOVY ASI VZNIKALY V SOUVISLOSTI SE SPOLEČENSKÝM ROZMACHEM?</a:t>
            </a:r>
          </a:p>
          <a:p>
            <a:r>
              <a:rPr lang="cs-CZ" b="1" dirty="0">
                <a:solidFill>
                  <a:srgbClr val="AB1E19"/>
                </a:solidFill>
              </a:rPr>
              <a:t>CO JE TO BULVÁR?</a:t>
            </a:r>
          </a:p>
          <a:p>
            <a:endParaRPr lang="cs-CZ" b="1" dirty="0">
              <a:solidFill>
                <a:srgbClr val="AB1E19"/>
              </a:solidFill>
            </a:endParaRPr>
          </a:p>
          <a:p>
            <a:endParaRPr lang="cs-CZ" b="1" dirty="0">
              <a:solidFill>
                <a:srgbClr val="AB1E19"/>
              </a:solidFill>
            </a:endParaRPr>
          </a:p>
          <a:p>
            <a:endParaRPr lang="cs-CZ" b="1" dirty="0">
              <a:solidFill>
                <a:srgbClr val="AB1E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9224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solidFill>
                  <a:srgbClr val="4A9BDC"/>
                </a:solidFill>
              </a:rPr>
              <a:t>DVA ZÁKLADNÍ LITERÁRNÍ POJMY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2800" b="1">
                <a:solidFill>
                  <a:srgbClr val="DF2E28"/>
                </a:solidFill>
              </a:rPr>
              <a:t>REALISMUS</a:t>
            </a:r>
          </a:p>
          <a:p>
            <a:r>
              <a:rPr lang="cs-CZ" sz="2800" b="1">
                <a:solidFill>
                  <a:srgbClr val="DF2E28"/>
                </a:solidFill>
              </a:rPr>
              <a:t>JE ...................................</a:t>
            </a:r>
          </a:p>
          <a:p>
            <a:r>
              <a:rPr lang="cs-CZ" sz="2800" b="1">
                <a:solidFill>
                  <a:srgbClr val="DF2E28"/>
                </a:solidFill>
              </a:rPr>
              <a:t>..............................STOLETÍ</a:t>
            </a:r>
          </a:p>
          <a:p>
            <a:r>
              <a:rPr lang="cs-CZ" sz="2800" b="1">
                <a:solidFill>
                  <a:srgbClr val="DF2E28"/>
                </a:solidFill>
              </a:rPr>
              <a:t>POCHÁZÍ Z LATINSKÉHO</a:t>
            </a:r>
            <a:r>
              <a:rPr lang="cs-CZ" sz="2800" b="1" i="1">
                <a:solidFill>
                  <a:srgbClr val="DF2E28"/>
                </a:solidFill>
              </a:rPr>
              <a:t> REALIS</a:t>
            </a:r>
            <a:r>
              <a:rPr lang="cs-CZ" sz="2800" b="1">
                <a:solidFill>
                  <a:srgbClr val="DF2E28"/>
                </a:solidFill>
              </a:rPr>
              <a:t>=......................</a:t>
            </a:r>
          </a:p>
          <a:p>
            <a:r>
              <a:rPr lang="cs-CZ" sz="2800" b="1">
                <a:solidFill>
                  <a:srgbClr val="DF2E28"/>
                </a:solidFill>
              </a:rPr>
              <a:t>JAK SE SNÁŽÍ ZTVÁRNIT SVĚT?..............................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2800" b="1" dirty="0">
                <a:solidFill>
                  <a:srgbClr val="7030A0"/>
                </a:solidFill>
              </a:rPr>
              <a:t>NATURALISMUS</a:t>
            </a:r>
          </a:p>
          <a:p>
            <a:r>
              <a:rPr lang="cs-CZ" sz="2800" b="1" dirty="0">
                <a:solidFill>
                  <a:srgbClr val="7030A0"/>
                </a:solidFill>
              </a:rPr>
              <a:t>Z LATINSKÉHO </a:t>
            </a:r>
            <a:r>
              <a:rPr lang="cs-CZ" sz="2800" b="1" i="1" dirty="0">
                <a:solidFill>
                  <a:srgbClr val="7030A0"/>
                </a:solidFill>
              </a:rPr>
              <a:t>NATURALIS=</a:t>
            </a:r>
          </a:p>
          <a:p>
            <a:r>
              <a:rPr lang="cs-CZ" sz="2800" b="1" i="1" dirty="0">
                <a:solidFill>
                  <a:srgbClr val="7030A0"/>
                </a:solidFill>
              </a:rPr>
              <a:t>JE TAKÉ .............................</a:t>
            </a:r>
          </a:p>
          <a:p>
            <a:r>
              <a:rPr lang="cs-CZ" sz="2800" b="1" i="1" dirty="0">
                <a:solidFill>
                  <a:srgbClr val="7030A0"/>
                </a:solidFill>
              </a:rPr>
              <a:t> ..................................STOLETÍ</a:t>
            </a:r>
          </a:p>
          <a:p>
            <a:r>
              <a:rPr lang="cs-CZ" sz="2800" b="1" i="1" dirty="0">
                <a:solidFill>
                  <a:srgbClr val="7030A0"/>
                </a:solidFill>
              </a:rPr>
              <a:t>ZOBRAZUJE ČLOVĚKA JAKO TVORA.................................,</a:t>
            </a:r>
          </a:p>
          <a:p>
            <a:r>
              <a:rPr lang="cs-CZ" sz="2800" b="1" i="1" dirty="0">
                <a:solidFill>
                  <a:srgbClr val="7030A0"/>
                </a:solidFill>
              </a:rPr>
              <a:t>............................................,</a:t>
            </a:r>
          </a:p>
          <a:p>
            <a:r>
              <a:rPr lang="cs-CZ" sz="2800" b="1" i="1" dirty="0">
                <a:solidFill>
                  <a:srgbClr val="7030A0"/>
                </a:solidFill>
              </a:rPr>
              <a:t>..........................................</a:t>
            </a:r>
          </a:p>
          <a:p>
            <a:r>
              <a:rPr lang="cs-CZ" sz="2800" b="1" i="1" dirty="0">
                <a:solidFill>
                  <a:srgbClr val="7030A0"/>
                </a:solidFill>
              </a:rPr>
              <a:t>PODMÍNĚNÉHO </a:t>
            </a:r>
            <a:r>
              <a:rPr lang="cs-CZ" sz="2800" b="1" i="1" dirty="0" smtClean="0">
                <a:solidFill>
                  <a:srgbClr val="7030A0"/>
                </a:solidFill>
              </a:rPr>
              <a:t>(DETERMINOVANÉHO</a:t>
            </a:r>
            <a:r>
              <a:rPr lang="pl-PL" sz="2800" b="1" i="1" dirty="0">
                <a:solidFill>
                  <a:srgbClr val="7030A0"/>
                </a:solidFill>
              </a:rPr>
              <a:t>, SVOBODA VOLBY JE TEDY ZNAČNĚ..................</a:t>
            </a:r>
            <a:endParaRPr lang="cs-CZ" sz="2800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1925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i="1">
                <a:solidFill>
                  <a:srgbClr val="AB1E19"/>
                </a:solidFill>
              </a:rPr>
              <a:t>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b="1">
                <a:solidFill>
                  <a:srgbClr val="E9BF35"/>
                </a:solidFill>
              </a:rPr>
              <a:t>CO A JAK BY MĚL </a:t>
            </a:r>
            <a:r>
              <a:rPr lang="cs-CZ" b="1">
                <a:solidFill>
                  <a:srgbClr val="2376B8"/>
                </a:solidFill>
              </a:rPr>
              <a:t>REALISMUS</a:t>
            </a:r>
            <a:r>
              <a:rPr lang="cs-CZ" b="1">
                <a:solidFill>
                  <a:srgbClr val="E9BF35"/>
                </a:solidFill>
              </a:rPr>
              <a:t> POPISOVAT?</a:t>
            </a:r>
          </a:p>
          <a:p>
            <a:r>
              <a:rPr lang="cs-CZ" b="1">
                <a:solidFill>
                  <a:srgbClr val="E9BF35"/>
                </a:solidFill>
              </a:rPr>
              <a:t>PŘEVAŽUJE PRÓZA ČI POEZIE?</a:t>
            </a:r>
          </a:p>
          <a:p>
            <a:r>
              <a:rPr lang="cs-CZ" b="1">
                <a:solidFill>
                  <a:srgbClr val="E9BF35"/>
                </a:solidFill>
              </a:rPr>
              <a:t>CO PŘEVLÁDÁ?</a:t>
            </a:r>
          </a:p>
          <a:p>
            <a:r>
              <a:rPr lang="cs-CZ" b="1">
                <a:solidFill>
                  <a:srgbClr val="E9BF35"/>
                </a:solidFill>
              </a:rPr>
              <a:t>KTERÝ ŽÁNR JE No 1?</a:t>
            </a:r>
          </a:p>
          <a:p>
            <a:r>
              <a:rPr lang="cs-CZ" b="1">
                <a:solidFill>
                  <a:srgbClr val="E9BF35"/>
                </a:solidFill>
              </a:rPr>
              <a:t>JAKÉ DALŠÍ ŽÁNRY JSOU IN?</a:t>
            </a:r>
          </a:p>
          <a:p>
            <a:r>
              <a:rPr lang="cs-CZ" b="1">
                <a:solidFill>
                  <a:srgbClr val="E9BF35"/>
                </a:solidFill>
              </a:rPr>
              <a:t>ROMÁNOVÝ CYKLUS= ------</a:t>
            </a:r>
          </a:p>
          <a:p>
            <a:r>
              <a:rPr lang="cs-CZ" b="1">
                <a:solidFill>
                  <a:srgbClr val="E9BF35"/>
                </a:solidFill>
              </a:rPr>
              <a:t>JAK SE ROZVÍJÍ JAZYKOVÉ PROSTŘEDKY?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>
                <a:solidFill>
                  <a:srgbClr val="2376B8"/>
                </a:solidFill>
              </a:rPr>
              <a:t>NATURALISMUS </a:t>
            </a:r>
            <a:r>
              <a:rPr lang="cs-CZ" b="1">
                <a:solidFill>
                  <a:srgbClr val="E9BF35"/>
                </a:solidFill>
              </a:rPr>
              <a:t>FORMULOVAL FR. SPISOVATEL EMILE ----</a:t>
            </a:r>
          </a:p>
          <a:p>
            <a:r>
              <a:rPr lang="cs-CZ" b="1">
                <a:solidFill>
                  <a:srgbClr val="E9BF35"/>
                </a:solidFill>
              </a:rPr>
              <a:t>NA CO SE SPOUSTŘEDIL A CO VYNECHÁVÁ?</a:t>
            </a:r>
          </a:p>
          <a:p>
            <a:r>
              <a:rPr lang="cs-CZ" b="1">
                <a:solidFill>
                  <a:srgbClr val="E9BF35"/>
                </a:solidFill>
              </a:rPr>
              <a:t>JAKÉ JEVY POPISUJE?</a:t>
            </a:r>
          </a:p>
          <a:p>
            <a:r>
              <a:rPr lang="cs-CZ" b="1">
                <a:solidFill>
                  <a:srgbClr val="E9BF35"/>
                </a:solidFill>
              </a:rPr>
              <a:t>Z JAKÝCH VRSTEV JSOU HRDINOVÉ NATURALISMU?</a:t>
            </a:r>
          </a:p>
        </p:txBody>
      </p:sp>
    </p:spTree>
    <p:extLst>
      <p:ext uri="{BB962C8B-B14F-4D97-AF65-F5344CB8AC3E}">
        <p14:creationId xmlns:p14="http://schemas.microsoft.com/office/powerpoint/2010/main" xmlns="" val="249688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9029527" cy="1295400"/>
          </a:xfrm>
        </p:spPr>
        <p:txBody>
          <a:bodyPr/>
          <a:lstStyle/>
          <a:p>
            <a:r>
              <a:rPr lang="cs-CZ" b="1">
                <a:solidFill>
                  <a:srgbClr val="32C7A9"/>
                </a:solidFill>
              </a:rPr>
              <a:t>JEDNOTLIVÉ NÁRODNÍ LITERATURY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>
                <a:solidFill>
                  <a:srgbClr val="2376B8"/>
                </a:solidFill>
              </a:rPr>
              <a:t>FRANCIE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2400" b="1" u="sng">
                <a:solidFill>
                  <a:srgbClr val="81DFCC"/>
                </a:solidFill>
              </a:rPr>
              <a:t>HONORÉ DE BALZAC</a:t>
            </a:r>
            <a:r>
              <a:rPr lang="cs-CZ" sz="2400" b="1">
                <a:solidFill>
                  <a:srgbClr val="81DFCC"/>
                </a:solidFill>
              </a:rPr>
              <a:t> - V MNOHA ROMÁNECH POPSAL ŽIVOT VŠECH VRSTEV PAŘÍŽE</a:t>
            </a:r>
          </a:p>
          <a:p>
            <a:r>
              <a:rPr lang="cs-CZ" sz="2400" b="1" u="sng">
                <a:solidFill>
                  <a:srgbClr val="81DFCC"/>
                </a:solidFill>
              </a:rPr>
              <a:t>STENDHAL</a:t>
            </a:r>
          </a:p>
          <a:p>
            <a:r>
              <a:rPr lang="cs-CZ" sz="2400" b="1" u="sng">
                <a:solidFill>
                  <a:srgbClr val="81DFCC"/>
                </a:solidFill>
              </a:rPr>
              <a:t>GUSTAV FLAUBERT</a:t>
            </a:r>
          </a:p>
          <a:p>
            <a:r>
              <a:rPr lang="cs-CZ" sz="2400" b="1" u="sng">
                <a:solidFill>
                  <a:srgbClr val="81DFCC"/>
                </a:solidFill>
              </a:rPr>
              <a:t>GUY DE MAUPASSANT -</a:t>
            </a:r>
            <a:r>
              <a:rPr lang="cs-CZ" sz="2400" b="1">
                <a:solidFill>
                  <a:srgbClr val="81DFCC"/>
                </a:solidFill>
              </a:rPr>
              <a:t>MISTR REALISTICKÉ POVÍDKY A NOVELY</a:t>
            </a:r>
          </a:p>
          <a:p>
            <a:r>
              <a:rPr lang="cs-CZ" sz="2400" b="1" u="sng">
                <a:solidFill>
                  <a:srgbClr val="81DFCC"/>
                </a:solidFill>
              </a:rPr>
              <a:t>ÉMILE ZOLA - NATURALISMUS</a:t>
            </a:r>
            <a:endParaRPr lang="cs-CZ" b="1" u="sng">
              <a:solidFill>
                <a:srgbClr val="81DFCC"/>
              </a:solidFill>
            </a:endParaRPr>
          </a:p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b="1">
                <a:solidFill>
                  <a:srgbClr val="AB1E19"/>
                </a:solidFill>
              </a:rPr>
              <a:t>RUSKO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u="sng">
                <a:solidFill>
                  <a:srgbClr val="FF0000"/>
                </a:solidFill>
              </a:rPr>
              <a:t>NIKOLAJ VASILJEVIČ GOGOL</a:t>
            </a:r>
          </a:p>
          <a:p>
            <a:r>
              <a:rPr lang="cs-CZ" b="1" u="sng">
                <a:solidFill>
                  <a:srgbClr val="FF0000"/>
                </a:solidFill>
              </a:rPr>
              <a:t>IVAN SERGEJEVIČ TURGENĚV</a:t>
            </a:r>
          </a:p>
          <a:p>
            <a:r>
              <a:rPr lang="cs-CZ" b="1" u="sng">
                <a:solidFill>
                  <a:srgbClr val="FF0000"/>
                </a:solidFill>
              </a:rPr>
              <a:t>LEV NIKOLAJEVIČ TOLSTOJ -</a:t>
            </a:r>
            <a:r>
              <a:rPr lang="cs-CZ" b="1">
                <a:solidFill>
                  <a:srgbClr val="FF0000"/>
                </a:solidFill>
              </a:rPr>
              <a:t>ZÁSADNÍ VÝZNAM PRO ROZVOJ LITERATURY. ZAKLADATEL MODERNÍHO HISTORICKÉHO ROMÁNU</a:t>
            </a:r>
          </a:p>
          <a:p>
            <a:r>
              <a:rPr lang="cs-CZ" b="1" u="sng">
                <a:solidFill>
                  <a:srgbClr val="FF0000"/>
                </a:solidFill>
              </a:rPr>
              <a:t>FJODOR MICHAJLOVIČ DOSTOJEVSKIJ </a:t>
            </a:r>
            <a:r>
              <a:rPr lang="cs-CZ" b="1">
                <a:solidFill>
                  <a:srgbClr val="FF0000"/>
                </a:solidFill>
              </a:rPr>
              <a:t>- MODERNÍ PSYCHOLOGOCKÝ ROMÁN</a:t>
            </a:r>
          </a:p>
          <a:p>
            <a:r>
              <a:rPr lang="cs-CZ" b="1" u="sng">
                <a:solidFill>
                  <a:srgbClr val="FF0000"/>
                </a:solidFill>
              </a:rPr>
              <a:t>ANTON PSAVLOVIČ ČECHOV - </a:t>
            </a:r>
            <a:r>
              <a:rPr lang="cs-CZ" b="1">
                <a:solidFill>
                  <a:srgbClr val="FF0000"/>
                </a:solidFill>
              </a:rPr>
              <a:t>DRAMATIK</a:t>
            </a:r>
          </a:p>
        </p:txBody>
      </p:sp>
    </p:spTree>
    <p:extLst>
      <p:ext uri="{BB962C8B-B14F-4D97-AF65-F5344CB8AC3E}">
        <p14:creationId xmlns:p14="http://schemas.microsoft.com/office/powerpoint/2010/main" xmlns="" val="1447594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solidFill>
                  <a:srgbClr val="32C7A9"/>
                </a:solidFill>
                <a:latin typeface="Century Gothic" charset="0"/>
              </a:rPr>
              <a:t>JEDNOTLIVÉ NÁRODNÍ LITERATURY</a:t>
            </a:r>
            <a:r>
              <a:rPr lang="cs-CZ" b="1">
                <a:latin typeface="Century Gothic" charset="0"/>
              </a:rPr>
              <a:t> </a:t>
            </a:r>
            <a:r>
              <a:rPr lang="cs-CZ"/>
              <a:t/>
            </a:r>
            <a:br>
              <a:rPr lang="cs-CZ"/>
            </a:b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>
                <a:solidFill>
                  <a:srgbClr val="81BB42"/>
                </a:solidFill>
              </a:rPr>
              <a:t>ANGLIE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u="sng">
                <a:solidFill>
                  <a:srgbClr val="608C31"/>
                </a:solidFill>
              </a:rPr>
              <a:t>CHARLES DICKENS</a:t>
            </a:r>
          </a:p>
          <a:p>
            <a:r>
              <a:rPr lang="cs-CZ" b="1" u="sng">
                <a:solidFill>
                  <a:srgbClr val="608C31"/>
                </a:solidFill>
              </a:rPr>
              <a:t>EMILY A CHARLOTTE BRONTËOVY</a:t>
            </a:r>
          </a:p>
          <a:p>
            <a:endParaRPr lang="cs-CZ" b="1" u="sng">
              <a:solidFill>
                <a:srgbClr val="608C31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b="1">
                <a:solidFill>
                  <a:srgbClr val="FFFF00"/>
                </a:solidFill>
              </a:rPr>
              <a:t>NORSKO A </a:t>
            </a:r>
            <a:r>
              <a:rPr lang="cs-CZ" b="1">
                <a:solidFill>
                  <a:srgbClr val="FE801A"/>
                </a:solidFill>
              </a:rPr>
              <a:t>POLSKO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sz="2400" b="1" u="sng">
                <a:solidFill>
                  <a:srgbClr val="FFFF00"/>
                </a:solidFill>
              </a:rPr>
              <a:t>HENRIK IBSEN -</a:t>
            </a:r>
            <a:r>
              <a:rPr lang="cs-CZ" sz="2400" b="1">
                <a:solidFill>
                  <a:srgbClr val="FFFF00"/>
                </a:solidFill>
              </a:rPr>
              <a:t>DRAMATIK</a:t>
            </a:r>
          </a:p>
          <a:p>
            <a:endParaRPr lang="cs-CZ"/>
          </a:p>
          <a:p>
            <a:r>
              <a:rPr lang="cs-CZ" sz="2400" b="1" u="sng">
                <a:solidFill>
                  <a:srgbClr val="FE801A"/>
                </a:solidFill>
              </a:rPr>
              <a:t>HENRYK SIENKIEWICZ </a:t>
            </a:r>
          </a:p>
          <a:p>
            <a:endParaRPr lang="cs-CZ" sz="2400" b="1" u="sng">
              <a:solidFill>
                <a:srgbClr val="FE801A"/>
              </a:solidFill>
            </a:endParaRPr>
          </a:p>
          <a:p>
            <a:r>
              <a:rPr lang="cs-CZ" sz="2800" b="1" u="sng">
                <a:solidFill>
                  <a:srgbClr val="81DFCC"/>
                </a:solidFill>
              </a:rPr>
              <a:t>AMERIKA</a:t>
            </a:r>
          </a:p>
          <a:p>
            <a:r>
              <a:rPr lang="en-US" sz="2400" b="1">
                <a:solidFill>
                  <a:srgbClr val="81DFCC"/>
                </a:solidFill>
              </a:rPr>
              <a:t>JACK LONDON A MARK TWAIN</a:t>
            </a:r>
            <a:endParaRPr lang="cs-CZ" sz="2400" b="1">
              <a:solidFill>
                <a:srgbClr val="81D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0083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95600" y="341313"/>
            <a:ext cx="7400925" cy="964301"/>
          </a:xfrm>
        </p:spPr>
        <p:txBody>
          <a:bodyPr/>
          <a:lstStyle/>
          <a:p>
            <a:r>
              <a:rPr lang="cs-CZ" b="1" i="1" u="sng">
                <a:solidFill>
                  <a:srgbClr val="DF2E28"/>
                </a:solidFill>
              </a:rPr>
              <a:t>FRANCIE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478786"/>
            <a:ext cx="5334000" cy="4739452"/>
          </a:xfrm>
        </p:spPr>
        <p:txBody>
          <a:bodyPr>
            <a:normAutofit fontScale="92500" lnSpcReduction="20000"/>
          </a:bodyPr>
          <a:lstStyle/>
          <a:p>
            <a:r>
              <a:rPr lang="cs-CZ" b="1" u="sng" dirty="0">
                <a:solidFill>
                  <a:srgbClr val="E9BF35"/>
                </a:solidFill>
              </a:rPr>
              <a:t>HONORÉ DE BALZAC</a:t>
            </a:r>
          </a:p>
          <a:p>
            <a:r>
              <a:rPr lang="cs-CZ" b="1" dirty="0">
                <a:solidFill>
                  <a:srgbClr val="E9BF35"/>
                </a:solidFill>
              </a:rPr>
              <a:t>VELICE VÝRAZNÁ POSTAVA SVĚTOVÉHO REALISMU</a:t>
            </a:r>
          </a:p>
          <a:p>
            <a:r>
              <a:rPr lang="cs-CZ" b="1" dirty="0">
                <a:solidFill>
                  <a:srgbClr val="E9BF35"/>
                </a:solidFill>
              </a:rPr>
              <a:t>ZATRACENÝ I MILOVANÝ</a:t>
            </a:r>
          </a:p>
          <a:p>
            <a:r>
              <a:rPr lang="cs-CZ" b="1" dirty="0">
                <a:solidFill>
                  <a:srgbClr val="E9BF35"/>
                </a:solidFill>
              </a:rPr>
              <a:t>PODNIKÁNÍM </a:t>
            </a:r>
            <a:r>
              <a:rPr lang="cs-CZ" b="1" dirty="0" smtClean="0">
                <a:solidFill>
                  <a:srgbClr val="E9BF35"/>
                </a:solidFill>
              </a:rPr>
              <a:t>(TISKÁRNA</a:t>
            </a:r>
            <a:r>
              <a:rPr lang="cs-CZ" b="1" dirty="0">
                <a:solidFill>
                  <a:srgbClr val="E9BF35"/>
                </a:solidFill>
              </a:rPr>
              <a:t>) SE ZADLUŽIL A ZBANKROTOVAL</a:t>
            </a:r>
          </a:p>
          <a:p>
            <a:r>
              <a:rPr lang="cs-CZ" b="1" dirty="0">
                <a:solidFill>
                  <a:srgbClr val="E9BF35"/>
                </a:solidFill>
              </a:rPr>
              <a:t>MILOVAL ŽENY A SPOLEČNOST, MILOVAL OKÁZALOST A SALÓNY</a:t>
            </a:r>
          </a:p>
          <a:p>
            <a:r>
              <a:rPr lang="cs-CZ" b="1" dirty="0">
                <a:solidFill>
                  <a:srgbClr val="E9BF35"/>
                </a:solidFill>
              </a:rPr>
              <a:t>VYBÍRAL SI POUZE BOHATÉ ŽENY A ŠLECHTIČNY</a:t>
            </a:r>
          </a:p>
          <a:p>
            <a:r>
              <a:rPr lang="cs-CZ" b="1" dirty="0">
                <a:solidFill>
                  <a:srgbClr val="E9BF35"/>
                </a:solidFill>
              </a:rPr>
              <a:t>MILOVAL </a:t>
            </a:r>
            <a:r>
              <a:rPr lang="cs-CZ" b="1" dirty="0" smtClean="0">
                <a:solidFill>
                  <a:srgbClr val="E9BF35"/>
                </a:solidFill>
              </a:rPr>
              <a:t>HOLE, </a:t>
            </a:r>
            <a:r>
              <a:rPr lang="cs-CZ" b="1" dirty="0">
                <a:solidFill>
                  <a:srgbClr val="E9BF35"/>
                </a:solidFill>
              </a:rPr>
              <a:t>KÁVU A </a:t>
            </a:r>
            <a:r>
              <a:rPr lang="cs-CZ" b="1" dirty="0" smtClean="0">
                <a:solidFill>
                  <a:srgbClr val="E9BF35"/>
                </a:solidFill>
              </a:rPr>
              <a:t>PESTRÉ </a:t>
            </a:r>
            <a:r>
              <a:rPr lang="cs-CZ" b="1" dirty="0">
                <a:solidFill>
                  <a:srgbClr val="E9BF35"/>
                </a:solidFill>
              </a:rPr>
              <a:t>OBLEČENÍ</a:t>
            </a:r>
          </a:p>
          <a:p>
            <a:r>
              <a:rPr lang="cs-CZ" b="1" dirty="0">
                <a:solidFill>
                  <a:srgbClr val="E9BF35"/>
                </a:solidFill>
              </a:rPr>
              <a:t>DĚLAL ŠESTNÁCT HODIN DENNĚ</a:t>
            </a:r>
          </a:p>
          <a:p>
            <a:r>
              <a:rPr lang="cs-CZ" b="1" dirty="0">
                <a:solidFill>
                  <a:srgbClr val="E9BF35"/>
                </a:solidFill>
              </a:rPr>
              <a:t>ZEMŘEL NA SELHÁNÍ SRDCE UPROSTŘED SVÉHO </a:t>
            </a:r>
            <a:r>
              <a:rPr lang="cs-CZ" b="1" dirty="0" smtClean="0">
                <a:solidFill>
                  <a:srgbClr val="E9BF35"/>
                </a:solidFill>
              </a:rPr>
              <a:t>MILOVANÉHO </a:t>
            </a:r>
            <a:r>
              <a:rPr lang="cs-CZ" b="1" dirty="0">
                <a:solidFill>
                  <a:srgbClr val="E9BF35"/>
                </a:solidFill>
              </a:rPr>
              <a:t>PSANÍ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478786"/>
            <a:ext cx="5334000" cy="4739452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celkem napsal 74 románů, </a:t>
            </a:r>
            <a:r>
              <a:rPr lang="cs-CZ" b="1" dirty="0" smtClean="0">
                <a:solidFill>
                  <a:srgbClr val="FF0000"/>
                </a:solidFill>
              </a:rPr>
              <a:t>které </a:t>
            </a:r>
            <a:r>
              <a:rPr lang="cs-CZ" b="1" dirty="0">
                <a:solidFill>
                  <a:srgbClr val="FF0000"/>
                </a:solidFill>
              </a:rPr>
              <a:t>tvoří </a:t>
            </a:r>
            <a:r>
              <a:rPr lang="cs-CZ" b="1" dirty="0" smtClean="0">
                <a:solidFill>
                  <a:srgbClr val="FF0000"/>
                </a:solidFill>
              </a:rPr>
              <a:t>tzv</a:t>
            </a:r>
            <a:r>
              <a:rPr lang="cs-CZ" b="1" dirty="0">
                <a:solidFill>
                  <a:srgbClr val="FF0000"/>
                </a:solidFill>
              </a:rPr>
              <a:t>. LIDSKOU KOMEDII</a:t>
            </a:r>
          </a:p>
          <a:p>
            <a:r>
              <a:rPr lang="cs-CZ" b="1" dirty="0">
                <a:solidFill>
                  <a:srgbClr val="FF0000"/>
                </a:solidFill>
              </a:rPr>
              <a:t>VZORY NACHÁZEL V LIDECH, KTERÉ ZNAL, INSPIROVAL SE I SVÝM ŽIVOTEM</a:t>
            </a:r>
          </a:p>
          <a:p>
            <a:r>
              <a:rPr lang="cs-CZ" b="1" dirty="0">
                <a:solidFill>
                  <a:srgbClr val="FF0000"/>
                </a:solidFill>
              </a:rPr>
              <a:t>BYL VÝBORNÝ POZOROVATEL</a:t>
            </a:r>
          </a:p>
          <a:p>
            <a:r>
              <a:rPr lang="cs-CZ" b="1" dirty="0">
                <a:solidFill>
                  <a:srgbClr val="FF0000"/>
                </a:solidFill>
              </a:rPr>
              <a:t>POPISUJE PROSTŘEDÍ A CHARAKTERY POSTAV DO NEJMENŠÍCH DETAILŮ</a:t>
            </a:r>
          </a:p>
          <a:p>
            <a:r>
              <a:rPr lang="cs-CZ" b="1" dirty="0">
                <a:solidFill>
                  <a:srgbClr val="FF0000"/>
                </a:solidFill>
                <a:latin typeface="Century Gothic"/>
              </a:rPr>
              <a:t>ŽIVÉ DIALOGY</a:t>
            </a:r>
          </a:p>
          <a:p>
            <a:r>
              <a:rPr lang="cs-CZ" b="1" dirty="0">
                <a:solidFill>
                  <a:srgbClr val="FF0000"/>
                </a:solidFill>
              </a:rPr>
              <a:t>POSTAVY PROCHÁZEJÍ JEDNOTLIVÝMI ROMÁNY</a:t>
            </a:r>
          </a:p>
          <a:p>
            <a:r>
              <a:rPr lang="cs-CZ" b="1" dirty="0">
                <a:solidFill>
                  <a:srgbClr val="FF0000"/>
                </a:solidFill>
              </a:rPr>
              <a:t>JEHO POSTAVY SE VYVÍJEJÍ</a:t>
            </a:r>
          </a:p>
          <a:p>
            <a:r>
              <a:rPr lang="en-US" b="1" dirty="0">
                <a:solidFill>
                  <a:srgbClr val="FF0000"/>
                </a:solidFill>
              </a:rPr>
              <a:t>JÁDRO TVOŘÍ TŘI ROMÁNY</a:t>
            </a:r>
            <a:endParaRPr lang="cs-CZ" b="1" dirty="0">
              <a:solidFill>
                <a:srgbClr val="FF0000"/>
              </a:solidFill>
            </a:endParaRPr>
          </a:p>
          <a:p>
            <a:r>
              <a:rPr lang="en-US" b="1" i="1" u="sng" dirty="0">
                <a:solidFill>
                  <a:srgbClr val="FF0000"/>
                </a:solidFill>
              </a:rPr>
              <a:t>OTEC </a:t>
            </a:r>
            <a:r>
              <a:rPr lang="pt-BR" b="1" i="1" u="sng" dirty="0">
                <a:solidFill>
                  <a:srgbClr val="FF0000"/>
                </a:solidFill>
              </a:rPr>
              <a:t>GORIOT </a:t>
            </a:r>
            <a:r>
              <a:rPr lang="pt-BR" b="1" i="1" u="sng" dirty="0">
                <a:solidFill>
                  <a:srgbClr val="FFC000"/>
                </a:solidFill>
              </a:rPr>
              <a:t>, ZTRACENÉ ILUZE, </a:t>
            </a:r>
            <a:r>
              <a:rPr lang="pt-BR" b="1" i="1" u="sng" dirty="0">
                <a:solidFill>
                  <a:srgbClr val="608C31"/>
                </a:solidFill>
              </a:rPr>
              <a:t>LESK A BÍDA KURTIZÁN</a:t>
            </a:r>
            <a:endParaRPr lang="cs-CZ" b="1" i="1" u="sng" dirty="0">
              <a:solidFill>
                <a:srgbClr val="FF0000"/>
              </a:solidFill>
            </a:endParaRPr>
          </a:p>
          <a:p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900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>
                <a:solidFill>
                  <a:srgbClr val="DF2E28"/>
                </a:solidFill>
                <a:latin typeface="Century Gothic" charset="0"/>
              </a:rPr>
              <a:t>FRANCIE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i="1" u="sng" dirty="0" smtClean="0">
                <a:solidFill>
                  <a:srgbClr val="FFFF00"/>
                </a:solidFill>
              </a:rPr>
              <a:t>HONORÉ </a:t>
            </a:r>
            <a:r>
              <a:rPr lang="cs-CZ" sz="2400" b="1" i="1" u="sng" dirty="0">
                <a:solidFill>
                  <a:srgbClr val="FFFF00"/>
                </a:solidFill>
              </a:rPr>
              <a:t>DE BALZAC</a:t>
            </a:r>
          </a:p>
          <a:p>
            <a:r>
              <a:rPr lang="cs-CZ" sz="2400" b="1" u="sng" dirty="0">
                <a:solidFill>
                  <a:srgbClr val="FEB275"/>
                </a:solidFill>
              </a:rPr>
              <a:t>OTEC GORIOT </a:t>
            </a:r>
            <a:r>
              <a:rPr lang="cs-CZ" sz="2400" b="1" u="sng" dirty="0" smtClean="0">
                <a:solidFill>
                  <a:srgbClr val="FEB275"/>
                </a:solidFill>
              </a:rPr>
              <a:t>- </a:t>
            </a:r>
            <a:r>
              <a:rPr lang="cs-CZ" sz="2400" b="1" dirty="0" smtClean="0">
                <a:solidFill>
                  <a:srgbClr val="FEB275"/>
                </a:solidFill>
              </a:rPr>
              <a:t>PROBLÉM </a:t>
            </a:r>
            <a:r>
              <a:rPr lang="cs-CZ" sz="2400" b="1" dirty="0">
                <a:solidFill>
                  <a:srgbClr val="FEB275"/>
                </a:solidFill>
              </a:rPr>
              <a:t>PŘEHNANÉ RODIČOVSKÉ LÁSKY, DALŠÍ LINII TVOŘÍ SNAHA O SPOLEČENSKÝ VZESTUP</a:t>
            </a:r>
          </a:p>
          <a:p>
            <a:r>
              <a:rPr lang="cs-CZ" sz="2400" b="1" u="sng" dirty="0">
                <a:solidFill>
                  <a:srgbClr val="25957E"/>
                </a:solidFill>
              </a:rPr>
              <a:t>ZTRACENÉ ILUZE - </a:t>
            </a:r>
            <a:r>
              <a:rPr lang="cs-CZ" sz="2400" b="1" dirty="0">
                <a:solidFill>
                  <a:srgbClr val="25957E"/>
                </a:solidFill>
              </a:rPr>
              <a:t>TRILOGIE - ANALÝZA SPOLEČENSKÝCH VZTAHŮ VE FRANCII V 1. POLOVINĚ 19. STOLETÍ - KRITIKA SOUDOBÉ SPOLEČNOSTI</a:t>
            </a:r>
          </a:p>
          <a:p>
            <a:r>
              <a:rPr lang="cs-CZ" sz="2400" b="1" u="sng" dirty="0">
                <a:solidFill>
                  <a:srgbClr val="FF0000"/>
                </a:solidFill>
              </a:rPr>
              <a:t>LESK A BÍDA KURTIZÁN -</a:t>
            </a:r>
            <a:r>
              <a:rPr lang="cs-CZ" sz="2400" b="1" dirty="0">
                <a:solidFill>
                  <a:srgbClr val="FF0000"/>
                </a:solidFill>
                <a:latin typeface="Century Gothic"/>
              </a:rPr>
              <a:t>ČTYŘDÍLNÝ ROMÁN ZASAZUJE DO PAŘÍŽSKÉHO PODSVĚTÍ, PROSTITUCE A VĚZENÍ</a:t>
            </a:r>
          </a:p>
          <a:p>
            <a:r>
              <a:rPr lang="cs-CZ" sz="2400" b="1" dirty="0">
                <a:solidFill>
                  <a:srgbClr val="92D050"/>
                </a:solidFill>
                <a:latin typeface="Century Gothic"/>
              </a:rPr>
              <a:t>DALŠÍ DÍLA - EVŽENIE GRANDETOVÁ, SESTŘENICE BĚTA</a:t>
            </a:r>
          </a:p>
          <a:p>
            <a:r>
              <a:rPr lang="cs-CZ" sz="2400" b="1" dirty="0">
                <a:solidFill>
                  <a:srgbClr val="FFFFFF"/>
                </a:solidFill>
                <a:latin typeface="Century Gothic"/>
              </a:rPr>
              <a:t>PODROBNĚJŠÍ OBSAHY DĚL V PŘEDNÁŠCE NA </a:t>
            </a:r>
            <a:r>
              <a:rPr lang="cs-CZ" sz="2400" b="1" dirty="0" smtClean="0">
                <a:solidFill>
                  <a:srgbClr val="FFFFFF"/>
                </a:solidFill>
                <a:latin typeface="Century Gothic"/>
              </a:rPr>
              <a:t>ISKOLE ( </a:t>
            </a:r>
            <a:r>
              <a:rPr lang="cs-CZ" sz="2400" b="1" dirty="0">
                <a:solidFill>
                  <a:srgbClr val="FFFFFF"/>
                </a:solidFill>
                <a:latin typeface="Century Gothic"/>
              </a:rPr>
              <a:t>BUDE V TESTU) </a:t>
            </a:r>
          </a:p>
        </p:txBody>
      </p:sp>
    </p:spTree>
    <p:extLst>
      <p:ext uri="{BB962C8B-B14F-4D97-AF65-F5344CB8AC3E}">
        <p14:creationId xmlns:p14="http://schemas.microsoft.com/office/powerpoint/2010/main" xmlns="" val="21129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>
                <a:solidFill>
                  <a:srgbClr val="E9BF35"/>
                </a:solidFill>
              </a:rPr>
              <a:t>FRANCIE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FE801A"/>
                </a:solidFill>
              </a:rPr>
              <a:t>STENDHAL </a:t>
            </a:r>
            <a:r>
              <a:rPr lang="cs-CZ" b="1" u="sng" dirty="0" smtClean="0">
                <a:solidFill>
                  <a:srgbClr val="FE801A"/>
                </a:solidFill>
              </a:rPr>
              <a:t>(HENRI </a:t>
            </a:r>
            <a:r>
              <a:rPr lang="cs-CZ" b="1" u="sng" dirty="0">
                <a:solidFill>
                  <a:srgbClr val="FE801A"/>
                </a:solidFill>
              </a:rPr>
              <a:t>BEYLE)</a:t>
            </a:r>
          </a:p>
          <a:p>
            <a:r>
              <a:rPr lang="cs-CZ" b="1" dirty="0">
                <a:solidFill>
                  <a:srgbClr val="FE801A"/>
                </a:solidFill>
              </a:rPr>
              <a:t>NA POMEZÍ REALISMU A ROMANTISMU</a:t>
            </a:r>
          </a:p>
          <a:p>
            <a:r>
              <a:rPr lang="cs-CZ" b="1" dirty="0">
                <a:solidFill>
                  <a:srgbClr val="FE801A"/>
                </a:solidFill>
              </a:rPr>
              <a:t>NEBYL DOCENĚN</a:t>
            </a:r>
          </a:p>
          <a:p>
            <a:r>
              <a:rPr lang="cs-CZ" b="1" dirty="0">
                <a:solidFill>
                  <a:srgbClr val="FE801A"/>
                </a:solidFill>
              </a:rPr>
              <a:t>ÚČASTNIL SE TAŽENÍ NAPOLEONA DO RUSKA</a:t>
            </a:r>
          </a:p>
          <a:p>
            <a:r>
              <a:rPr lang="pt-BR" b="1" dirty="0">
                <a:solidFill>
                  <a:srgbClr val="FE801A"/>
                </a:solidFill>
              </a:rPr>
              <a:t>ODEŠEL DO ITÁLIE</a:t>
            </a:r>
            <a:endParaRPr lang="cs-CZ" b="1" dirty="0">
              <a:solidFill>
                <a:srgbClr val="FE801A"/>
              </a:solidFill>
            </a:endParaRPr>
          </a:p>
          <a:p>
            <a:r>
              <a:rPr lang="pt-BR" b="1" dirty="0">
                <a:solidFill>
                  <a:srgbClr val="FE801A"/>
                </a:solidFill>
              </a:rPr>
              <a:t>BYL NEŽÁDOUCÍ</a:t>
            </a:r>
            <a:endParaRPr lang="cs-CZ" b="1" dirty="0">
              <a:solidFill>
                <a:srgbClr val="FE801A"/>
              </a:solidFill>
            </a:endParaRPr>
          </a:p>
          <a:p>
            <a:endParaRPr lang="cs-CZ" b="1" dirty="0">
              <a:solidFill>
                <a:srgbClr val="FE801A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/>
              <a:t>NEJVÝZNAMNĚJŠÍ DÍLA</a:t>
            </a:r>
          </a:p>
          <a:p>
            <a:r>
              <a:rPr lang="cs-CZ" b="1" u="sng">
                <a:solidFill>
                  <a:srgbClr val="FF0000"/>
                </a:solidFill>
                <a:latin typeface="Century Gothic"/>
              </a:rPr>
              <a:t>ČERVENÝ A ČERNÝ </a:t>
            </a:r>
          </a:p>
          <a:p>
            <a:r>
              <a:rPr lang="cs-CZ" b="1">
                <a:solidFill>
                  <a:srgbClr val="FF0000"/>
                </a:solidFill>
              </a:rPr>
              <a:t>KARTOUZA PARMSKÁ</a:t>
            </a:r>
          </a:p>
          <a:p>
            <a:r>
              <a:rPr lang="cs-CZ" b="1">
                <a:solidFill>
                  <a:srgbClr val="FF0000"/>
                </a:solidFill>
              </a:rPr>
              <a:t>LUCIEN LEUWEN</a:t>
            </a:r>
          </a:p>
        </p:txBody>
      </p:sp>
    </p:spTree>
    <p:extLst>
      <p:ext uri="{BB962C8B-B14F-4D97-AF65-F5344CB8AC3E}">
        <p14:creationId xmlns:p14="http://schemas.microsoft.com/office/powerpoint/2010/main" xmlns="" val="2208146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>
                <a:solidFill>
                  <a:srgbClr val="FF0000"/>
                </a:solidFill>
              </a:rPr>
              <a:t>FRANCIE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>
                <a:solidFill>
                  <a:srgbClr val="00B0F0"/>
                </a:solidFill>
              </a:rPr>
              <a:t>GUSTAVE FLAUBERT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0B0F0"/>
                </a:solidFill>
              </a:rPr>
              <a:t>NEDOKONČIL PRÁVA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0B0F0"/>
                </a:solidFill>
                <a:latin typeface="Century Gothic"/>
              </a:rPr>
              <a:t>ŽIVOT PROŽIL PŘEVÁŽNĚ NA </a:t>
            </a:r>
            <a:r>
              <a:rPr lang="cs-CZ" b="1" dirty="0" smtClean="0">
                <a:solidFill>
                  <a:srgbClr val="00B0F0"/>
                </a:solidFill>
                <a:latin typeface="Century Gothic"/>
              </a:rPr>
              <a:t>RODINNÉM </a:t>
            </a:r>
            <a:r>
              <a:rPr lang="cs-CZ" b="1" dirty="0">
                <a:solidFill>
                  <a:srgbClr val="00B0F0"/>
                </a:solidFill>
                <a:latin typeface="Century Gothic"/>
              </a:rPr>
              <a:t>STATKU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0B0F0"/>
                </a:solidFill>
                <a:latin typeface="Century Gothic"/>
              </a:rPr>
              <a:t>PEČLIVĚ STUDOVAL PRAMENY A MATERIÁLY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0B0F0"/>
                </a:solidFill>
                <a:latin typeface="Century Gothic"/>
              </a:rPr>
              <a:t>NEPŘÍLIŠ ROZSÁHLÉ DÍLO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0B0F0"/>
                </a:solidFill>
                <a:latin typeface="Century Gothic"/>
              </a:rPr>
              <a:t>SKANDÁL PO VYDÁNÍ "PANÍ BOVARYOVÉ" - BYL POSTAVEN PŘED SOUD PRO SKANDÁLNOST A NEMRAVNOST JEHO OBSAHU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u="sng" dirty="0">
                <a:solidFill>
                  <a:srgbClr val="FFFF00"/>
                </a:solidFill>
              </a:rPr>
              <a:t>PANÍ BOVARYOVÁ</a:t>
            </a:r>
          </a:p>
          <a:p>
            <a:r>
              <a:rPr lang="cs-CZ" b="1" dirty="0">
                <a:solidFill>
                  <a:srgbClr val="FFFF00"/>
                </a:solidFill>
              </a:rPr>
              <a:t>OBJEKTIVNÍ POPIS SKUTEČNOSTI</a:t>
            </a:r>
          </a:p>
          <a:p>
            <a:r>
              <a:rPr lang="cs-CZ" b="1" dirty="0">
                <a:solidFill>
                  <a:srgbClr val="FFFF00"/>
                </a:solidFill>
                <a:latin typeface="Century Gothic"/>
              </a:rPr>
              <a:t>ŽIVOT NESPOKOJENÉ VDANÉ ŽENY 19. STOLETÍ</a:t>
            </a:r>
          </a:p>
          <a:p>
            <a:r>
              <a:rPr lang="cs-CZ" b="1" dirty="0">
                <a:solidFill>
                  <a:srgbClr val="FFFF00"/>
                </a:solidFill>
                <a:latin typeface="Century Gothic"/>
              </a:rPr>
              <a:t>UDÁLOSTI A LIDÉ JSOU VIDĚNI JEN OČIMA </a:t>
            </a:r>
            <a:r>
              <a:rPr lang="cs-CZ" b="1" dirty="0" smtClean="0">
                <a:solidFill>
                  <a:srgbClr val="FFFF00"/>
                </a:solidFill>
                <a:latin typeface="Century Gothic"/>
              </a:rPr>
              <a:t>TÉTO </a:t>
            </a:r>
            <a:r>
              <a:rPr lang="cs-CZ" b="1" dirty="0">
                <a:solidFill>
                  <a:srgbClr val="FFFF00"/>
                </a:solidFill>
                <a:latin typeface="Century Gothic"/>
              </a:rPr>
              <a:t>POSTAVY</a:t>
            </a:r>
          </a:p>
          <a:p>
            <a:r>
              <a:rPr lang="cs-CZ" b="1" dirty="0">
                <a:solidFill>
                  <a:srgbClr val="FFFF00"/>
                </a:solidFill>
              </a:rPr>
              <a:t>MALOST A POKRYTECTVÍ MALOMĚSTA</a:t>
            </a:r>
          </a:p>
          <a:p>
            <a:r>
              <a:rPr lang="cs-CZ" b="1" dirty="0">
                <a:solidFill>
                  <a:srgbClr val="FFFFFF"/>
                </a:solidFill>
              </a:rPr>
              <a:t>PODROBNĚJI V PŘEDNÁŠCE</a:t>
            </a:r>
          </a:p>
          <a:p>
            <a:r>
              <a:rPr lang="cs-CZ" b="1" dirty="0">
                <a:solidFill>
                  <a:srgbClr val="FFFFFF"/>
                </a:solidFill>
              </a:rPr>
              <a:t>DALŠÍ DÍLA: </a:t>
            </a:r>
            <a:r>
              <a:rPr lang="cs-CZ" b="1" u="sng" dirty="0">
                <a:solidFill>
                  <a:srgbClr val="81DFCC"/>
                </a:solidFill>
              </a:rPr>
              <a:t>SALAMBO, CITOVÁ VÝCHOVA, BOUVARD A PÉCUCHET </a:t>
            </a:r>
            <a:r>
              <a:rPr lang="cs-CZ" b="1" u="sng" dirty="0" smtClean="0">
                <a:solidFill>
                  <a:srgbClr val="81DFCC"/>
                </a:solidFill>
              </a:rPr>
              <a:t>(NEDOKONČIL</a:t>
            </a:r>
            <a:r>
              <a:rPr lang="cs-CZ" b="1" u="sng" dirty="0">
                <a:solidFill>
                  <a:srgbClr val="81DFCC"/>
                </a:solidFill>
              </a:rPr>
              <a:t>) - BYLI JEDNOU DVA PÍSAŘI - ČESKÝ SERIÁL</a:t>
            </a:r>
          </a:p>
        </p:txBody>
      </p:sp>
    </p:spTree>
    <p:extLst>
      <p:ext uri="{BB962C8B-B14F-4D97-AF65-F5344CB8AC3E}">
        <p14:creationId xmlns:p14="http://schemas.microsoft.com/office/powerpoint/2010/main" xmlns="" val="366603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solidFill>
                  <a:srgbClr val="FFFFFF"/>
                </a:solidFill>
              </a:rPr>
              <a:t>FRANCIE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852577"/>
            <a:ext cx="5334000" cy="4753011"/>
          </a:xfrm>
        </p:spPr>
        <p:txBody>
          <a:bodyPr>
            <a:normAutofit lnSpcReduction="10000"/>
          </a:bodyPr>
          <a:lstStyle/>
          <a:p>
            <a:r>
              <a:rPr lang="cs-CZ" b="1" u="sng" dirty="0">
                <a:solidFill>
                  <a:srgbClr val="E9BF35"/>
                </a:solidFill>
              </a:rPr>
              <a:t>GUY DE MAUPASSANT</a:t>
            </a:r>
          </a:p>
          <a:p>
            <a:r>
              <a:rPr lang="cs-CZ" b="1" dirty="0">
                <a:solidFill>
                  <a:srgbClr val="E9BF35"/>
                </a:solidFill>
              </a:rPr>
              <a:t>Z BOHATÉ RODINY</a:t>
            </a:r>
          </a:p>
          <a:p>
            <a:r>
              <a:rPr lang="cs-CZ" b="1" dirty="0">
                <a:solidFill>
                  <a:srgbClr val="E9BF35"/>
                </a:solidFill>
              </a:rPr>
              <a:t>ÚČASTNIL SE PRUSKO-FRANCOUZSKÉ VÁLKY</a:t>
            </a:r>
          </a:p>
          <a:p>
            <a:r>
              <a:rPr lang="cs-CZ" b="1" dirty="0">
                <a:solidFill>
                  <a:srgbClr val="E9BF35"/>
                </a:solidFill>
              </a:rPr>
              <a:t>HODNĚ CESTOVAL, VEDL NÁKLADNÝ ŽIVOT, VYŠŠÍ SPOLEČNOST, PŘESTO SE POKUSIL O SEBEVRAŽDU</a:t>
            </a:r>
          </a:p>
          <a:p>
            <a:r>
              <a:rPr lang="cs-CZ" b="1" dirty="0">
                <a:solidFill>
                  <a:srgbClr val="E9BF35"/>
                </a:solidFill>
              </a:rPr>
              <a:t>BYL VELICE LITERÁRNĚ ČINNÝ, BYL HLAVNĚ MISTREM POVÍDKY</a:t>
            </a:r>
          </a:p>
          <a:p>
            <a:r>
              <a:rPr lang="en-US" b="1" dirty="0">
                <a:solidFill>
                  <a:srgbClr val="E9BF35"/>
                </a:solidFill>
              </a:rPr>
              <a:t>JEHO TALENT PODNĚCOVAL HLAVNĚ FLAUBERT</a:t>
            </a:r>
            <a:endParaRPr lang="cs-CZ" b="1" dirty="0">
              <a:solidFill>
                <a:srgbClr val="E9BF35"/>
              </a:solidFill>
            </a:endParaRPr>
          </a:p>
          <a:p>
            <a:r>
              <a:rPr lang="cs-CZ" b="1" dirty="0">
                <a:solidFill>
                  <a:srgbClr val="E9BF35"/>
                </a:solidFill>
              </a:rPr>
              <a:t>BYL </a:t>
            </a:r>
            <a:r>
              <a:rPr lang="cs-CZ" b="1" dirty="0" smtClean="0">
                <a:solidFill>
                  <a:srgbClr val="E9BF35"/>
                </a:solidFill>
              </a:rPr>
              <a:t>OBVIŇOVÁN </a:t>
            </a:r>
            <a:r>
              <a:rPr lang="cs-CZ" b="1" dirty="0">
                <a:solidFill>
                  <a:srgbClr val="E9BF35"/>
                </a:solidFill>
              </a:rPr>
              <a:t>Z PORNOGRAFIČNOSTI</a:t>
            </a:r>
          </a:p>
          <a:p>
            <a:r>
              <a:rPr lang="cs-CZ" b="1" dirty="0">
                <a:solidFill>
                  <a:srgbClr val="E9BF35"/>
                </a:solidFill>
              </a:rPr>
              <a:t>PROSLAVIL SE POVÍDKOU </a:t>
            </a:r>
            <a:r>
              <a:rPr lang="cs-CZ" b="1" u="sng" dirty="0">
                <a:solidFill>
                  <a:srgbClr val="E9BF35"/>
                </a:solidFill>
              </a:rPr>
              <a:t>KULIČKA</a:t>
            </a:r>
          </a:p>
          <a:p>
            <a:endParaRPr lang="cs-CZ" b="1" dirty="0">
              <a:solidFill>
                <a:srgbClr val="E9BF35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>
                <a:solidFill>
                  <a:srgbClr val="DF2E28"/>
                </a:solidFill>
              </a:rPr>
              <a:t>KULIČKA</a:t>
            </a:r>
          </a:p>
          <a:p>
            <a:r>
              <a:rPr lang="cs-CZ" b="1" dirty="0">
                <a:solidFill>
                  <a:srgbClr val="DF2E28"/>
                </a:solidFill>
              </a:rPr>
              <a:t>PŘÍBĚH Z PRUSKO-FRANCOUZSKÉ VÁLKY</a:t>
            </a:r>
          </a:p>
          <a:p>
            <a:r>
              <a:rPr lang="cs-CZ" b="1" dirty="0">
                <a:solidFill>
                  <a:srgbClr val="DF2E28"/>
                </a:solidFill>
              </a:rPr>
              <a:t>PŘÍBĚH KURTIZÁNY ADRIENNY</a:t>
            </a:r>
          </a:p>
          <a:p>
            <a:r>
              <a:rPr lang="cs-CZ" b="1" dirty="0">
                <a:solidFill>
                  <a:srgbClr val="DF2E28"/>
                </a:solidFill>
              </a:rPr>
              <a:t>CHARAKTER POČESTNÝCH OBČANŮ V KONFRONTACI S POSTAVOU KURTIZÁNY</a:t>
            </a:r>
          </a:p>
          <a:p>
            <a:r>
              <a:rPr lang="cs-CZ" b="1" u="sng" dirty="0">
                <a:solidFill>
                  <a:srgbClr val="92C2E9"/>
                </a:solidFill>
              </a:rPr>
              <a:t>MILÁČEK</a:t>
            </a:r>
          </a:p>
          <a:p>
            <a:r>
              <a:rPr lang="cs-CZ" b="1" dirty="0">
                <a:solidFill>
                  <a:srgbClr val="92C2E9"/>
                </a:solidFill>
              </a:rPr>
              <a:t>GEORG DE ROY - SNAHA </a:t>
            </a:r>
            <a:r>
              <a:rPr lang="cs-CZ" b="1" dirty="0" smtClean="0">
                <a:solidFill>
                  <a:srgbClr val="92C2E9"/>
                </a:solidFill>
              </a:rPr>
              <a:t>USPĚT </a:t>
            </a:r>
            <a:r>
              <a:rPr lang="cs-CZ" b="1" dirty="0">
                <a:solidFill>
                  <a:srgbClr val="92C2E9"/>
                </a:solidFill>
              </a:rPr>
              <a:t>A POSTUPOVAT NA SPOLEČENSKÉM ŽEBŘÍČKU TÍM, ŽE VYUŽÍVÁ SVÝM ŠARMEM VLIVNÉ A BOHATÉ ŽENY</a:t>
            </a:r>
          </a:p>
          <a:p>
            <a:endParaRPr lang="cs-CZ" b="1" dirty="0">
              <a:solidFill>
                <a:srgbClr val="92C2E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3694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/>
              <a:t>FRANCIE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b="1" u="sng" dirty="0">
                <a:solidFill>
                  <a:srgbClr val="00B0F0"/>
                </a:solidFill>
              </a:rPr>
              <a:t>ÉMILE ZOLA</a:t>
            </a:r>
          </a:p>
          <a:p>
            <a:r>
              <a:rPr lang="cs-CZ" b="1" u="sng" dirty="0">
                <a:solidFill>
                  <a:srgbClr val="00B0F0"/>
                </a:solidFill>
              </a:rPr>
              <a:t>PŘEDSTAVITEL NATURALISMU</a:t>
            </a:r>
          </a:p>
          <a:p>
            <a:r>
              <a:rPr lang="cs-CZ" b="1">
                <a:solidFill>
                  <a:srgbClr val="00B0F0"/>
                </a:solidFill>
              </a:rPr>
              <a:t>NATURALISTICKY LÍČÍ ŽIVOT </a:t>
            </a:r>
            <a:r>
              <a:rPr lang="cs-CZ" b="1" smtClean="0">
                <a:solidFill>
                  <a:srgbClr val="00B0F0"/>
                </a:solidFill>
              </a:rPr>
              <a:t>DĚLNÍKŮ </a:t>
            </a:r>
            <a:r>
              <a:rPr lang="cs-CZ" b="1">
                <a:solidFill>
                  <a:srgbClr val="00B0F0"/>
                </a:solidFill>
              </a:rPr>
              <a:t>I VYŠŠÍ SPOLEČNOSTI</a:t>
            </a:r>
          </a:p>
          <a:p>
            <a:r>
              <a:rPr lang="cs-CZ" b="1" dirty="0">
                <a:solidFill>
                  <a:srgbClr val="00B0F0"/>
                </a:solidFill>
              </a:rPr>
              <a:t>POSTAVIL SE PROTI PREZIDENTOVI</a:t>
            </a:r>
          </a:p>
          <a:p>
            <a:r>
              <a:rPr lang="cs-CZ" b="1" dirty="0">
                <a:solidFill>
                  <a:srgbClr val="00B0F0"/>
                </a:solidFill>
              </a:rPr>
              <a:t>BYL ODSOUZEN A UPRCHL DO ANGLIE</a:t>
            </a:r>
          </a:p>
          <a:p>
            <a:r>
              <a:rPr lang="cs-CZ" b="1" dirty="0">
                <a:solidFill>
                  <a:srgbClr val="00B0F0"/>
                </a:solidFill>
              </a:rPr>
              <a:t>ZEMŘEL TRAGICKY- OTRÁVIL SE ZPLODINAMI</a:t>
            </a:r>
          </a:p>
          <a:p>
            <a:r>
              <a:rPr lang="cs-CZ" b="1" dirty="0">
                <a:solidFill>
                  <a:srgbClr val="00B0F0"/>
                </a:solidFill>
              </a:rPr>
              <a:t>VE SVÝCH DÍLECH PROVOKUJE SYROVOSTÍ, PŮSOBÍ NA SMYSLY ČTENÁŘE</a:t>
            </a:r>
          </a:p>
          <a:p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>
                <a:solidFill>
                  <a:srgbClr val="FF0000"/>
                </a:solidFill>
              </a:rPr>
              <a:t>NEJVÝZNAMNĚJŠÍ DÍLA</a:t>
            </a:r>
          </a:p>
          <a:p>
            <a:r>
              <a:rPr lang="cs-CZ" b="1" u="sng">
                <a:solidFill>
                  <a:srgbClr val="FF0000"/>
                </a:solidFill>
              </a:rPr>
              <a:t>ZABIJÁK</a:t>
            </a:r>
          </a:p>
          <a:p>
            <a:r>
              <a:rPr lang="cs-CZ" b="1">
                <a:solidFill>
                  <a:srgbClr val="FF0000"/>
                </a:solidFill>
              </a:rPr>
              <a:t>SOCIÁLNĚKRITICKÝ ROMÁN</a:t>
            </a:r>
          </a:p>
          <a:p>
            <a:r>
              <a:rPr lang="cs-CZ" b="1">
                <a:solidFill>
                  <a:srgbClr val="FF0000"/>
                </a:solidFill>
                <a:latin typeface="Century Gothic"/>
              </a:rPr>
              <a:t>ŽIVOTNÍ PODMÍNKY MĚSTSKÝCH DĚLNÍKŮ, MRAVY, ALKOHOLISMUS</a:t>
            </a:r>
          </a:p>
          <a:p>
            <a:r>
              <a:rPr lang="cs-CZ" b="1">
                <a:solidFill>
                  <a:srgbClr val="FF0000"/>
                </a:solidFill>
                <a:latin typeface="Century Gothic"/>
              </a:rPr>
              <a:t>SLANG, ARGOT, DEMONSTRACE CHARAKTERU, KTERÝ JE PODMÍNĚN SOCIÁLNĚ A FYZIOLOGICKY</a:t>
            </a:r>
          </a:p>
          <a:p>
            <a:r>
              <a:rPr lang="cs-CZ" b="1" u="sng">
                <a:solidFill>
                  <a:srgbClr val="FF0000"/>
                </a:solidFill>
                <a:latin typeface="Century Gothic"/>
              </a:rPr>
              <a:t>NANA -</a:t>
            </a:r>
            <a:r>
              <a:rPr lang="en-US" b="1">
                <a:solidFill>
                  <a:srgbClr val="FF0000"/>
                </a:solidFill>
                <a:latin typeface="Century Gothic"/>
              </a:rPr>
              <a:t>PŘÍBĚH PROSTITUTKY A SMETÁNKY</a:t>
            </a:r>
            <a:endParaRPr lang="cs-CZ" b="1">
              <a:solidFill>
                <a:srgbClr val="FF0000"/>
              </a:solidFill>
              <a:latin typeface="Century Gothic"/>
            </a:endParaRPr>
          </a:p>
          <a:p>
            <a:r>
              <a:rPr lang="en-US" b="1" u="sng">
                <a:solidFill>
                  <a:srgbClr val="FF0000"/>
                </a:solidFill>
                <a:latin typeface="Century Gothic"/>
              </a:rPr>
              <a:t>GERMINAL</a:t>
            </a:r>
            <a:r>
              <a:rPr lang="en-US" b="1">
                <a:solidFill>
                  <a:srgbClr val="FF0000"/>
                </a:solidFill>
                <a:latin typeface="Century Gothic"/>
              </a:rPr>
              <a:t> - </a:t>
            </a:r>
            <a:r>
              <a:rPr lang="cs-CZ" b="1">
                <a:solidFill>
                  <a:srgbClr val="FF0000"/>
                </a:solidFill>
                <a:latin typeface="Century Gothic"/>
              </a:rPr>
              <a:t>OTŘESNÉ PODMÍNKY HORNÍKŮ</a:t>
            </a:r>
            <a:endParaRPr lang="en-US" b="1">
              <a:solidFill>
                <a:srgbClr val="FF0000"/>
              </a:solidFill>
              <a:latin typeface="Century Gothic"/>
            </a:endParaRPr>
          </a:p>
          <a:p>
            <a:endParaRPr lang="cs-CZ" b="1">
              <a:solidFill>
                <a:srgbClr val="FF0000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547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Kondenzační stopa">
  <a:themeElements>
    <a:clrScheme name="Kondenzační stopa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Kondenzační stopa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denzační stopa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TC104033937[[fn=Kondenzační stopa]]</Template>
  <TotalTime>9</TotalTime>
  <Words>769</Words>
  <Application>Microsoft Office PowerPoint</Application>
  <PresentationFormat>Vlastní</PresentationFormat>
  <Paragraphs>157</Paragraphs>
  <Slides>13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Kondenzační stopa</vt:lpstr>
      <vt:lpstr>Dotkněte se inovací CZ.1.07/1.3.00/51.0024</vt:lpstr>
      <vt:lpstr>REALISMUS VE SVĚTOVÉ LITERATUŘE</vt:lpstr>
      <vt:lpstr>SPOLEČENSKO-HISTORICKÉ POZADÍ</vt:lpstr>
      <vt:lpstr>DVA ZÁKLADNÍ LITERÁRNÍ POJMY</vt:lpstr>
      <vt:lpstr>LITERATURA</vt:lpstr>
      <vt:lpstr>JEDNOTLIVÉ NÁRODNÍ LITERATURY</vt:lpstr>
      <vt:lpstr>JEDNOTLIVÉ NÁRODNÍ LITERATURY  </vt:lpstr>
      <vt:lpstr>FRANCIE</vt:lpstr>
      <vt:lpstr>FRANCIE</vt:lpstr>
      <vt:lpstr>FRANCIE</vt:lpstr>
      <vt:lpstr>FRANCIE</vt:lpstr>
      <vt:lpstr>FRANCIE</vt:lpstr>
      <vt:lpstr>FRANCIE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 Barborik</dc:creator>
  <cp:lastModifiedBy>Dum</cp:lastModifiedBy>
  <cp:revision>5</cp:revision>
  <dcterms:created xsi:type="dcterms:W3CDTF">2013-07-31T14:11:33Z</dcterms:created>
  <dcterms:modified xsi:type="dcterms:W3CDTF">2015-06-04T11:54:10Z</dcterms:modified>
</cp:coreProperties>
</file>