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2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92551" autoAdjust="0"/>
  </p:normalViewPr>
  <p:slideViewPr>
    <p:cSldViewPr>
      <p:cViewPr varScale="1">
        <p:scale>
          <a:sx n="94" d="100"/>
          <a:sy n="94" d="100"/>
        </p:scale>
        <p:origin x="-10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DEEDA1-FE8B-4507-BC4D-FC54259E206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312310-5CEF-4718-B59C-5714636950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3929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12310-5CEF-4718-B59C-57146369507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8766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C5F7864-909E-44E4-B798-06CDEE25248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F8016C2-A927-44AA-93BC-49FF82896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029" r:id="rId1"/>
    <p:sldLayoutId id="2147485030" r:id="rId2"/>
    <p:sldLayoutId id="2147485031" r:id="rId3"/>
    <p:sldLayoutId id="2147485032" r:id="rId4"/>
    <p:sldLayoutId id="2147485033" r:id="rId5"/>
    <p:sldLayoutId id="2147485034" r:id="rId6"/>
    <p:sldLayoutId id="2147485035" r:id="rId7"/>
    <p:sldLayoutId id="2147485036" r:id="rId8"/>
    <p:sldLayoutId id="2147485037" r:id="rId9"/>
    <p:sldLayoutId id="2147485038" r:id="rId10"/>
    <p:sldLayoutId id="2147485039" r:id="rId11"/>
  </p:sldLayoutIdLst>
  <p:transition spd="slow">
    <p:randomBar dir="vert"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21.wav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3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196752"/>
            <a:ext cx="6768752" cy="187220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2924944"/>
            <a:ext cx="5712179" cy="2335678"/>
          </a:xfrm>
        </p:spPr>
        <p:txBody>
          <a:bodyPr>
            <a:noAutofit/>
          </a:bodyPr>
          <a:lstStyle/>
          <a:p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„VÝUKA ÚČETNICTVÍ </a:t>
            </a:r>
            <a:b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Střední škole diplomacie </a:t>
            </a:r>
            <a:endParaRPr lang="cs-CZ" sz="3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veřejné správy s.r.o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.“</a:t>
            </a:r>
            <a:endParaRPr lang="cs-CZ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1"/>
          <p:cNvPicPr/>
          <p:nvPr/>
        </p:nvPicPr>
        <p:blipFill>
          <a:blip r:embed="rId4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1115616" y="1412777"/>
            <a:ext cx="6984776" cy="1008111"/>
          </a:xfrm>
          <a:prstGeom prst="rect">
            <a:avLst/>
          </a:prstGeom>
        </p:spPr>
      </p:pic>
      <p:sp>
        <p:nvSpPr>
          <p:cNvPr id="1228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Dotkněte se inovací      CZ.1.07/1.3.00/51.0024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" name="Obrázek 5" descr="ru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4725144"/>
            <a:ext cx="603885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8120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6" name="drumroll.wav"/>
          </p:stSnd>
        </p:sndAc>
      </p:transition>
    </mc:Choice>
    <mc:Fallback>
      <p:transition spd="slow">
        <p:circle/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980728"/>
            <a:ext cx="6965245" cy="1152128"/>
          </a:xfrm>
        </p:spPr>
        <p:txBody>
          <a:bodyPr>
            <a:normAutofit/>
          </a:bodyPr>
          <a:lstStyle/>
          <a:p>
            <a:r>
              <a:rPr lang="cs-CZ" sz="3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PRÁCE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04864"/>
            <a:ext cx="7200800" cy="351820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Úvod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Cíl práce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Literární rešerše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Praktická část – výuka účetnictví na SŠDVS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Vzor vyučovací hodiny účetnictví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Závěr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Seznam pramenů a odborné literatury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3232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shreg.wav"/>
          </p:stSnd>
        </p:sndAc>
      </p:transition>
    </mc:Choice>
    <mc:Fallback>
      <p:transition spd="slow">
        <p:dissolve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548681"/>
            <a:ext cx="6965245" cy="576064"/>
          </a:xfrm>
        </p:spPr>
        <p:txBody>
          <a:bodyPr>
            <a:norm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ÚVOD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5040560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dirty="0" smtClean="0"/>
              <a:t>Pojem </a:t>
            </a:r>
            <a:r>
              <a:rPr lang="cs-CZ" u="sng" dirty="0" smtClean="0"/>
              <a:t>účetnictví</a:t>
            </a:r>
            <a:r>
              <a:rPr lang="cs-CZ" dirty="0" smtClean="0"/>
              <a:t> chápán každým člověkem jinak.</a:t>
            </a:r>
          </a:p>
          <a:p>
            <a:pPr marL="0" indent="0" algn="just">
              <a:buNone/>
            </a:pPr>
            <a:endParaRPr lang="cs-CZ" sz="1000" dirty="0" smtClean="0"/>
          </a:p>
          <a:p>
            <a:pPr algn="just">
              <a:buFont typeface="Wingdings" pitchFamily="2" charset="2"/>
              <a:buChar char="Ø"/>
            </a:pPr>
            <a:r>
              <a:rPr lang="cs-CZ" u="sng" dirty="0" smtClean="0"/>
              <a:t>Občan</a:t>
            </a:r>
            <a:r>
              <a:rPr lang="cs-CZ" dirty="0" smtClean="0"/>
              <a:t> sám sobě účetním, aniž by si to vždy uvědomoval. Koupit auto na úvěr nebo z úspor? Spořit či utrácet? Koupit dům nebo jet na dovolenou?</a:t>
            </a:r>
          </a:p>
          <a:p>
            <a:pPr marL="0" indent="0" algn="just">
              <a:buNone/>
            </a:pPr>
            <a:endParaRPr lang="cs-CZ" sz="1000" dirty="0" smtClean="0"/>
          </a:p>
          <a:p>
            <a:pPr algn="just">
              <a:buFont typeface="Wingdings" pitchFamily="2" charset="2"/>
              <a:buChar char="Ø"/>
            </a:pPr>
            <a:r>
              <a:rPr lang="cs-CZ" u="sng" dirty="0" smtClean="0"/>
              <a:t>Podnikatel</a:t>
            </a:r>
            <a:r>
              <a:rPr lang="cs-CZ" dirty="0" smtClean="0"/>
              <a:t> – </a:t>
            </a:r>
            <a:r>
              <a:rPr lang="cs-CZ" dirty="0" smtClean="0"/>
              <a:t>nutnost, </a:t>
            </a:r>
            <a:r>
              <a:rPr lang="cs-CZ" dirty="0" smtClean="0"/>
              <a:t>bez které se nedá podnikat. Zadlužit se? Investovat? Inovovat? Mám drahé vstupy? Jsem konkurenceschopný?</a:t>
            </a:r>
          </a:p>
          <a:p>
            <a:pPr marL="0" indent="0" algn="just">
              <a:buNone/>
            </a:pPr>
            <a:endParaRPr lang="cs-CZ" sz="1000" dirty="0" smtClean="0"/>
          </a:p>
          <a:p>
            <a:pPr algn="just">
              <a:buFont typeface="Wingdings" pitchFamily="2" charset="2"/>
              <a:buChar char="Ø"/>
            </a:pPr>
            <a:r>
              <a:rPr lang="cs-CZ" dirty="0" smtClean="0"/>
              <a:t>Jak je to s </a:t>
            </a:r>
            <a:r>
              <a:rPr lang="cs-CZ" u="sng" dirty="0" smtClean="0"/>
              <a:t>výukou na středních školách</a:t>
            </a:r>
            <a:r>
              <a:rPr lang="cs-CZ" dirty="0" smtClean="0"/>
              <a:t>? Učit žáky papouškovat čísla účtů? </a:t>
            </a:r>
            <a:r>
              <a:rPr lang="cs-CZ" b="1" dirty="0" smtClean="0"/>
              <a:t>NE! MUSÍ ZVÍTĚZIT SELSKÝ ROZUM A LOGIKA!</a:t>
            </a:r>
          </a:p>
          <a:p>
            <a:pPr marL="0" indent="0" algn="just">
              <a:buNone/>
            </a:pPr>
            <a:endParaRPr lang="cs-CZ" sz="1000" b="1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Nutnost zapojit do výuky </a:t>
            </a:r>
            <a:r>
              <a:rPr lang="cs-CZ" u="sng" dirty="0" smtClean="0"/>
              <a:t>odborníky z praxe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964974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ashreg.wav"/>
          </p:stSnd>
        </p:sndAc>
      </p:transition>
    </mc:Choice>
    <mc:Fallback>
      <p:transition spd="slow">
        <p:split orient="vert"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20688"/>
            <a:ext cx="6965245" cy="1080119"/>
          </a:xfrm>
        </p:spPr>
        <p:txBody>
          <a:bodyPr>
            <a:norm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CÍL PRÁCE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988840"/>
            <a:ext cx="6196405" cy="3734229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cs-CZ" dirty="0" smtClean="0"/>
              <a:t>Předvést výuku účetnictví na střední škole učitelem z praxe, která je prováděna s důrazem na </a:t>
            </a:r>
            <a:r>
              <a:rPr lang="cs-CZ" u="sng" dirty="0" smtClean="0"/>
              <a:t>připravenost žáka vstoupit na trh práce </a:t>
            </a:r>
            <a:r>
              <a:rPr lang="cs-CZ" dirty="0" smtClean="0"/>
              <a:t>i bez vysokoškolského vzdělání.</a:t>
            </a:r>
          </a:p>
          <a:p>
            <a:pPr algn="just">
              <a:buFont typeface="Wingdings" pitchFamily="2" charset="2"/>
              <a:buChar char="Ø"/>
            </a:pPr>
            <a:endParaRPr lang="cs-CZ" dirty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1026" name="Picture 2" descr="Q:\140061.csy\MEDIA\CAGCAT10\j019538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1850" y="3863388"/>
            <a:ext cx="1978061" cy="208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49826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4" name="cashreg.wav"/>
          </p:stSnd>
        </p:sndAc>
      </p:transition>
    </mc:Choice>
    <mc:Fallback>
      <p:transition spd="slow">
        <p:fade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20689"/>
            <a:ext cx="6965245" cy="720079"/>
          </a:xfrm>
        </p:spPr>
        <p:txBody>
          <a:bodyPr>
            <a:norm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LITERÁRNÍ REŠERŠE 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632848" cy="4896544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dirty="0" smtClean="0"/>
              <a:t>Dějiny účetnictví sahají do pravěku – zářezy do dřeva zaznamenávající počet dobytka, zdokonalení účetnictví se vznikem písma, rozmach v antickém Římě, nezávisle v Číně, princip dodnes stejný, využití ve státní správě, poté v podnikatelské sféře. Dnes zpracování účetnictví na PC.</a:t>
            </a:r>
          </a:p>
          <a:p>
            <a:pPr marL="0" indent="0" algn="just">
              <a:buNone/>
            </a:pPr>
            <a:endParaRPr lang="cs-CZ" sz="1000" dirty="0"/>
          </a:p>
          <a:p>
            <a:pPr algn="just">
              <a:buFont typeface="Wingdings" pitchFamily="2" charset="2"/>
              <a:buChar char="Ø"/>
            </a:pPr>
            <a:r>
              <a:rPr lang="cs-CZ" dirty="0" smtClean="0"/>
              <a:t>V současnosti výuka účetnictví na SŠ a VŠ s ekonomickým zaměřením NORMOU – střet dvou koncepcí: teoretická a praktická – nutný kompromis!</a:t>
            </a:r>
          </a:p>
          <a:p>
            <a:pPr algn="just">
              <a:buFont typeface="Wingdings" pitchFamily="2" charset="2"/>
              <a:buChar char="Ø"/>
            </a:pPr>
            <a:endParaRPr lang="cs-CZ" sz="1100" dirty="0" smtClean="0"/>
          </a:p>
          <a:p>
            <a:pPr algn="just">
              <a:buFont typeface="Wingdings" pitchFamily="2" charset="2"/>
              <a:buChar char="Ø"/>
            </a:pPr>
            <a:r>
              <a:rPr lang="cs-CZ" dirty="0" smtClean="0"/>
              <a:t>Teoreticko-praktická koncepce odpovídá myšlenkám „39 kompetencí pro Evropu – oblast pedagogiky“: učení, objevování, myšlení a uvažování, komunikace, kompetence, práce, adaptace…</a:t>
            </a:r>
          </a:p>
          <a:p>
            <a:pPr algn="just">
              <a:buFont typeface="Wingdings" pitchFamily="2" charset="2"/>
              <a:buChar char="Ø"/>
            </a:pPr>
            <a:endParaRPr lang="cs-CZ" dirty="0"/>
          </a:p>
          <a:p>
            <a:pPr algn="just">
              <a:buFont typeface="Wingdings" pitchFamily="2" charset="2"/>
              <a:buChar char="Ø"/>
            </a:pPr>
            <a:endParaRPr lang="cs-CZ" dirty="0" smtClean="0"/>
          </a:p>
          <a:p>
            <a:pPr algn="just"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 descr="Q:\140061.csy\MEDIA\CAGCAT10\j029912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1" y="620688"/>
            <a:ext cx="792088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2638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4" name="cashreg.wav"/>
          </p:stSnd>
        </p:sndAc>
      </p:transition>
    </mc:Choice>
    <mc:Fallback>
      <p:transition spd="slow">
        <p:dissolve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9"/>
            <a:ext cx="7488831" cy="576063"/>
          </a:xfrm>
        </p:spPr>
        <p:txBody>
          <a:bodyPr>
            <a:normAutofit/>
          </a:bodyPr>
          <a:lstStyle/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PRAKTICKÁ ČÁST </a:t>
            </a:r>
            <a:r>
              <a:rPr lang="cs-CZ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výuka účetnictví na SŠDVS</a:t>
            </a: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488832" cy="4680520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ŠVP jako učební dokument </a:t>
            </a:r>
            <a:r>
              <a:rPr lang="cs-CZ" dirty="0" smtClean="0"/>
              <a:t>každé základní a střední školy v ČR – realizace požadavků rámcového vzdělávacího programu pro daný obor vzdělávání. Navazující dokument na ŠVP 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</a:t>
            </a:r>
            <a:r>
              <a:rPr lang="cs-CZ" dirty="0" smtClean="0"/>
              <a:t>pro každý ročník a třídu – obsahová náplň v souladu se ŠVP.</a:t>
            </a:r>
          </a:p>
          <a:p>
            <a:pPr marL="0" indent="0" algn="just">
              <a:buNone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ŠVP – účetnictví a daně (SŠDVS)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obecné cíle,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charakteristika učiva,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pojetí výuky,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přínos k rozvoji klíčových a odborných kompetencí,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rozpis učiva a realizace kompetencí,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4" name="Documents"/>
          <p:cNvSpPr>
            <a:spLocks noEditPoints="1" noChangeArrowheads="1"/>
          </p:cNvSpPr>
          <p:nvPr/>
        </p:nvSpPr>
        <p:spPr bwMode="auto">
          <a:xfrm>
            <a:off x="6516216" y="3404549"/>
            <a:ext cx="1352550" cy="1809750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3933056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ŠVP</a:t>
            </a:r>
          </a:p>
          <a:p>
            <a:r>
              <a:rPr lang="cs-CZ" dirty="0" smtClean="0"/>
              <a:t>SŠDVS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0319080"/>
      </p:ext>
    </p:extLst>
  </p:cSld>
  <p:clrMapOvr>
    <a:masterClrMapping/>
  </p:clrMapOvr>
  <p:transition spd="slow">
    <p:cover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7488832" cy="5544616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Metody výuky vychází mimo jiné </a:t>
            </a:r>
          </a:p>
          <a:p>
            <a:pPr marL="0" indent="0" algn="just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z poznatků současné didaktiky: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lvl="1" algn="just">
              <a:buFont typeface="Arial" pitchFamily="34" charset="0"/>
              <a:buChar char="•"/>
            </a:pPr>
            <a:r>
              <a:rPr lang="cs-CZ" dirty="0" smtClean="0"/>
              <a:t>hledisko pramene poznání – metody slovní, názorně demonstrační, praktické,</a:t>
            </a:r>
          </a:p>
          <a:p>
            <a:pPr marL="365760" lvl="1" indent="0" algn="just">
              <a:buNone/>
            </a:pPr>
            <a:endParaRPr lang="cs-CZ" sz="1000" dirty="0" smtClean="0"/>
          </a:p>
          <a:p>
            <a:pPr lvl="1" algn="just">
              <a:buFont typeface="Arial" pitchFamily="34" charset="0"/>
              <a:buChar char="•"/>
            </a:pPr>
            <a:r>
              <a:rPr lang="cs-CZ" dirty="0" smtClean="0"/>
              <a:t>hledisko aktivity a samostatnosti žáků – metody sdělovací, samostatné práce, badatelské a výzkumné,</a:t>
            </a:r>
          </a:p>
          <a:p>
            <a:pPr marL="365760" lvl="1" indent="0" algn="just">
              <a:buNone/>
            </a:pPr>
            <a:endParaRPr lang="cs-CZ" sz="1000" dirty="0" smtClean="0"/>
          </a:p>
          <a:p>
            <a:pPr lvl="1" algn="just">
              <a:buFont typeface="Arial" pitchFamily="34" charset="0"/>
              <a:buChar char="•"/>
            </a:pPr>
            <a:r>
              <a:rPr lang="cs-CZ" dirty="0" smtClean="0"/>
              <a:t>hledisko výchovně vzdělávacího procesu – metody motivační, expoziční, fixační, hodnocení a kontroly,</a:t>
            </a:r>
          </a:p>
          <a:p>
            <a:pPr marL="365760" lvl="1" indent="0" algn="just">
              <a:buNone/>
            </a:pPr>
            <a:endParaRPr lang="cs-CZ" sz="1000" dirty="0" smtClean="0"/>
          </a:p>
          <a:p>
            <a:pPr lvl="1" algn="just">
              <a:buFont typeface="Arial" pitchFamily="34" charset="0"/>
              <a:buChar char="•"/>
            </a:pPr>
            <a:r>
              <a:rPr lang="cs-CZ" dirty="0" smtClean="0"/>
              <a:t>využití metody PROJEKTOVÉ, spojené s týmovou prací žáků – simulace praktické práce v s.r.o., a.s. apod.</a:t>
            </a:r>
          </a:p>
          <a:p>
            <a:pPr lvl="1" algn="just">
              <a:buFont typeface="Arial" pitchFamily="34" charset="0"/>
              <a:buChar char="•"/>
            </a:pPr>
            <a:endParaRPr lang="cs-CZ" dirty="0"/>
          </a:p>
          <a:p>
            <a:pPr marL="365760" lvl="1" indent="0" algn="just">
              <a:buNone/>
            </a:pPr>
            <a:endParaRPr lang="cs-CZ" dirty="0" smtClean="0"/>
          </a:p>
        </p:txBody>
      </p:sp>
      <p:pic>
        <p:nvPicPr>
          <p:cNvPr id="4100" name="Picture 4" descr="Q:\140061.csy\MEDIA\CAGCAT10\j030125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08720"/>
            <a:ext cx="18297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2766398"/>
      </p:ext>
    </p:extLst>
  </p:cSld>
  <p:clrMapOvr>
    <a:masterClrMapping/>
  </p:clrMapOvr>
  <p:transition spd="slow">
    <p:pull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7488832" cy="55446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Pomůcky při vyučování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učebnice a pracovní sešit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směrná účtová osnova pro podnikatele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Notebooky, PC , </a:t>
            </a:r>
            <a:r>
              <a:rPr lang="cs-CZ" dirty="0" err="1" smtClean="0"/>
              <a:t>dataprojektor</a:t>
            </a:r>
            <a:r>
              <a:rPr lang="cs-CZ" dirty="0" smtClean="0"/>
              <a:t>, kalkulačka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obchodní formuláře, přednášky zpracované učitelem</a:t>
            </a:r>
          </a:p>
          <a:p>
            <a:pPr marL="0" indent="0">
              <a:buNone/>
            </a:pP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vyučování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tradiční hodina – fáze motivační, výkladová (teoretická a praktická), procvičování a shrnutí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projektová hodina – týmová práce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exkurze – FÚ, ÚP, OSSZ, ZP</a:t>
            </a:r>
          </a:p>
          <a:p>
            <a:pPr marL="0" indent="0">
              <a:buNone/>
            </a:pP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Mezipředmětové vztahy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účetnictví – ekonomika – právo – bankovnictví – pojišťovnictví – management – marketing- informatika – finanční gramotnost…</a:t>
            </a:r>
            <a:endParaRPr lang="cs-CZ" dirty="0"/>
          </a:p>
        </p:txBody>
      </p:sp>
      <p:pic>
        <p:nvPicPr>
          <p:cNvPr id="5122" name="Picture 2" descr="Q:\140061.csy\MEDIA\CAGCAT10\j028575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64704"/>
            <a:ext cx="1968244" cy="133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177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ashreg.wav"/>
          </p:stSnd>
        </p:sndAc>
      </p:transition>
    </mc:Choice>
    <mc:Fallback>
      <p:transition spd="slow">
        <p:checker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9"/>
            <a:ext cx="7632848" cy="576063"/>
          </a:xfrm>
        </p:spPr>
        <p:txBody>
          <a:bodyPr>
            <a:noAutofit/>
          </a:bodyPr>
          <a:lstStyle/>
          <a:p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VZOR VYUČOVACÍ HODINY ÚČETNICTVÍ</a:t>
            </a:r>
            <a:endParaRPr lang="cs-CZ" sz="2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7416824" cy="489654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Vyhotovování účetních dokladů – ročník první</a:t>
            </a:r>
          </a:p>
          <a:p>
            <a:pPr lvl="1">
              <a:buFont typeface="Arial" pitchFamily="34" charset="0"/>
              <a:buChar char="•"/>
            </a:pPr>
            <a:r>
              <a:rPr lang="cs-CZ" sz="2000" u="sng" dirty="0" smtClean="0"/>
              <a:t>CÍLE HODINY</a:t>
            </a:r>
          </a:p>
          <a:p>
            <a:pPr lvl="3">
              <a:buFont typeface="Wingdings" pitchFamily="2" charset="2"/>
              <a:buChar char="q"/>
            </a:pPr>
            <a:r>
              <a:rPr lang="cs-CZ" dirty="0" smtClean="0"/>
              <a:t>kognitivní – proč? Bez ÚD nelze účtovat!</a:t>
            </a:r>
          </a:p>
          <a:p>
            <a:pPr lvl="3">
              <a:buFont typeface="Wingdings" pitchFamily="2" charset="2"/>
              <a:buChar char="q"/>
            </a:pPr>
            <a:r>
              <a:rPr lang="cs-CZ" dirty="0" smtClean="0"/>
              <a:t>postojové – pečlivost, bezchybnost, poctivost, nepodvádět!</a:t>
            </a:r>
          </a:p>
          <a:p>
            <a:pPr lvl="3">
              <a:buFont typeface="Wingdings" pitchFamily="2" charset="2"/>
              <a:buChar char="q"/>
            </a:pPr>
            <a:r>
              <a:rPr lang="cs-CZ" dirty="0" smtClean="0"/>
              <a:t>psychomotorické </a:t>
            </a:r>
            <a:r>
              <a:rPr lang="cs-CZ" dirty="0" smtClean="0"/>
              <a:t>– práce s PC, tvorba vlastních formulářů</a:t>
            </a:r>
          </a:p>
          <a:p>
            <a:pPr marL="1783080" lvl="5" indent="0">
              <a:buNone/>
            </a:pPr>
            <a:endParaRPr lang="cs-CZ" dirty="0"/>
          </a:p>
          <a:p>
            <a:pPr lvl="5">
              <a:buFont typeface="Arial" pitchFamily="34" charset="0"/>
              <a:buChar char="•"/>
            </a:pPr>
            <a:endParaRPr lang="cs-CZ" sz="2000" u="sng" dirty="0" smtClean="0"/>
          </a:p>
          <a:p>
            <a:pPr lvl="6">
              <a:buFont typeface="Arial" pitchFamily="34" charset="0"/>
              <a:buChar char="•"/>
            </a:pPr>
            <a:r>
              <a:rPr lang="cs-CZ" sz="2000" u="sng" dirty="0" smtClean="0"/>
              <a:t>ORGANIZACE </a:t>
            </a:r>
            <a:r>
              <a:rPr lang="cs-CZ" sz="2000" u="sng" dirty="0"/>
              <a:t>VYUČOVÁNÍ A METODICKÁ ČÁST HODINY</a:t>
            </a:r>
          </a:p>
          <a:p>
            <a:pPr marL="685800" lvl="2" indent="0">
              <a:buNone/>
            </a:pPr>
            <a:endParaRPr lang="cs-CZ" dirty="0" smtClean="0"/>
          </a:p>
          <a:p>
            <a:pPr marL="685800" lvl="2" indent="0">
              <a:buNone/>
            </a:pPr>
            <a:endParaRPr lang="cs-CZ" dirty="0"/>
          </a:p>
          <a:p>
            <a:pPr marL="387900" lvl="2" indent="-342900">
              <a:buFont typeface="Wingdings" pitchFamily="2" charset="2"/>
              <a:buChar char="q"/>
            </a:pPr>
            <a:r>
              <a:rPr lang="cs-CZ" dirty="0" smtClean="0"/>
              <a:t>motivační fáze – problematika ÚD, proč ÚD</a:t>
            </a:r>
          </a:p>
          <a:p>
            <a:pPr marL="387900" lvl="2" indent="-342900">
              <a:buFont typeface="Wingdings" pitchFamily="2" charset="2"/>
              <a:buChar char="q"/>
            </a:pPr>
            <a:r>
              <a:rPr lang="cs-CZ" dirty="0" smtClean="0"/>
              <a:t>výkladová fáze – teorie ÚD, praktická část</a:t>
            </a:r>
          </a:p>
          <a:p>
            <a:pPr marL="387900" lvl="2" indent="-342900">
              <a:buFont typeface="Wingdings" pitchFamily="2" charset="2"/>
              <a:buChar char="q"/>
            </a:pPr>
            <a:r>
              <a:rPr lang="cs-CZ" dirty="0" smtClean="0"/>
              <a:t>procvičování a souhrn – cvičný příklad, zopakování nejdůležitějšího, zadání DÚ: v programu Excel vyhotovit fakturu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6" name="Picture 2" descr="Q:\140061.csy\MEDIA\CAGCAT10\j029917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99702"/>
            <a:ext cx="1584176" cy="152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Infopage"/>
          <p:cNvSpPr>
            <a:spLocks noEditPoints="1" noChangeArrowheads="1"/>
          </p:cNvSpPr>
          <p:nvPr/>
        </p:nvSpPr>
        <p:spPr bwMode="auto">
          <a:xfrm>
            <a:off x="6732240" y="4221088"/>
            <a:ext cx="1352550" cy="1451794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99 w 21600"/>
              <a:gd name="T17" fmla="*/ 12174 h 21600"/>
              <a:gd name="T18" fmla="*/ 20813 w 21600"/>
              <a:gd name="T19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8333" y="4025"/>
                </a:moveTo>
                <a:lnTo>
                  <a:pt x="12500" y="4025"/>
                </a:lnTo>
                <a:lnTo>
                  <a:pt x="12500" y="11094"/>
                </a:lnTo>
                <a:lnTo>
                  <a:pt x="13903" y="11094"/>
                </a:lnTo>
                <a:lnTo>
                  <a:pt x="13903" y="11618"/>
                </a:lnTo>
                <a:lnTo>
                  <a:pt x="7908" y="11618"/>
                </a:lnTo>
                <a:lnTo>
                  <a:pt x="7908" y="11078"/>
                </a:lnTo>
                <a:lnTo>
                  <a:pt x="9418" y="11078"/>
                </a:lnTo>
                <a:lnTo>
                  <a:pt x="9418" y="4549"/>
                </a:lnTo>
                <a:lnTo>
                  <a:pt x="8333" y="4549"/>
                </a:lnTo>
                <a:lnTo>
                  <a:pt x="8333" y="4025"/>
                </a:lnTo>
                <a:close/>
              </a:path>
              <a:path w="21600" h="21600" extrusionOk="0">
                <a:moveTo>
                  <a:pt x="9120" y="2127"/>
                </a:moveTo>
                <a:lnTo>
                  <a:pt x="9120" y="1783"/>
                </a:lnTo>
                <a:lnTo>
                  <a:pt x="9269" y="1538"/>
                </a:lnTo>
                <a:lnTo>
                  <a:pt x="9588" y="1194"/>
                </a:lnTo>
                <a:lnTo>
                  <a:pt x="10013" y="998"/>
                </a:lnTo>
                <a:lnTo>
                  <a:pt x="10396" y="850"/>
                </a:lnTo>
                <a:lnTo>
                  <a:pt x="10906" y="801"/>
                </a:lnTo>
                <a:lnTo>
                  <a:pt x="11480" y="900"/>
                </a:lnTo>
                <a:lnTo>
                  <a:pt x="11926" y="1047"/>
                </a:lnTo>
                <a:lnTo>
                  <a:pt x="12266" y="1292"/>
                </a:lnTo>
                <a:lnTo>
                  <a:pt x="12500" y="1587"/>
                </a:lnTo>
                <a:lnTo>
                  <a:pt x="12649" y="1832"/>
                </a:lnTo>
                <a:lnTo>
                  <a:pt x="12692" y="2143"/>
                </a:lnTo>
                <a:lnTo>
                  <a:pt x="12649" y="2421"/>
                </a:lnTo>
                <a:lnTo>
                  <a:pt x="12500" y="2781"/>
                </a:lnTo>
                <a:lnTo>
                  <a:pt x="12330" y="3060"/>
                </a:lnTo>
                <a:lnTo>
                  <a:pt x="11884" y="3305"/>
                </a:lnTo>
                <a:lnTo>
                  <a:pt x="11501" y="3452"/>
                </a:lnTo>
                <a:lnTo>
                  <a:pt x="10863" y="3550"/>
                </a:lnTo>
                <a:lnTo>
                  <a:pt x="10396" y="3518"/>
                </a:lnTo>
                <a:lnTo>
                  <a:pt x="9949" y="3321"/>
                </a:lnTo>
                <a:lnTo>
                  <a:pt x="9524" y="3125"/>
                </a:lnTo>
                <a:lnTo>
                  <a:pt x="9311" y="2765"/>
                </a:lnTo>
                <a:lnTo>
                  <a:pt x="9184" y="2438"/>
                </a:lnTo>
                <a:lnTo>
                  <a:pt x="9120" y="2127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603969"/>
      </p:ext>
    </p:extLst>
  </p:cSld>
  <p:clrMapOvr>
    <a:masterClrMapping/>
  </p:clrMapOvr>
  <p:transition spd="slow">
    <p:push dir="u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620689"/>
            <a:ext cx="6965245" cy="648072"/>
          </a:xfrm>
        </p:spPr>
        <p:txBody>
          <a:bodyPr>
            <a:norm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ZÁVĚR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632848" cy="49685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možnost aktivně se zapojit do společnosti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možnost pracovat a vydělávat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kvalitní příprava na pracovní život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kvalitní vzdělání zajištěné kompetentními učiteli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 obor účetní nutnost odborné přípravy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SŠDVS zodpovědný přístup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ohledem na budoucí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uplatnění žáků na trhu práce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1" name="Picture 3" descr="Q:\140061.csy\MEDIA\CAGCAT10\j018634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01009"/>
            <a:ext cx="2448272" cy="2665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109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  <p:sndAc>
          <p:stSnd>
            <p:snd r:embed="rId4" name="cashreg.wav"/>
          </p:stSnd>
        </p:sndAc>
      </p:transition>
    </mc:Choice>
    <mc:Fallback>
      <p:transition spd="slow">
        <p:fade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1"/>
            <a:ext cx="7293401" cy="1547009"/>
          </a:xfrm>
        </p:spPr>
        <p:txBody>
          <a:bodyPr>
            <a:normAutofit/>
          </a:bodyPr>
          <a:lstStyle/>
          <a:p>
            <a:pPr algn="r"/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</a:t>
            </a:r>
            <a:b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Vaši pozornost 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8195" name="Picture 3" descr="C:\Documents and Settings\Administrator\Local Settings\Temporary Internet Files\Content.IE5\MBMGVD3F\MP9004386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4032833" cy="4768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3429000"/>
            <a:ext cx="28083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Ing. Ivana </a:t>
            </a:r>
            <a:r>
              <a:rPr lang="cs-CZ" dirty="0" err="1" smtClean="0"/>
              <a:t>Šlamborová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Mostě dne 27.  5.  </a:t>
            </a:r>
            <a:r>
              <a:rPr lang="cs-CZ" smtClean="0"/>
              <a:t>2015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300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 dir="in"/>
        <p:sndAc>
          <p:stSnd>
            <p:snd r:embed="rId4" name="applause.wav"/>
          </p:stSnd>
        </p:sndAc>
      </p:transition>
    </mc:Choice>
    <mc:Fallback>
      <p:transition spd="slow">
        <p:zoom dir="in"/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370</TotalTime>
  <Words>638</Words>
  <Application>Microsoft Office PowerPoint</Application>
  <PresentationFormat>Předvádění na obrazovce (4:3)</PresentationFormat>
  <Paragraphs>102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     </vt:lpstr>
      <vt:lpstr>OBSAH PRÁCE </vt:lpstr>
      <vt:lpstr>1) ÚVOD</vt:lpstr>
      <vt:lpstr>2) CÍL PRÁCE</vt:lpstr>
      <vt:lpstr>3) LITERÁRNÍ REŠERŠE </vt:lpstr>
      <vt:lpstr>4) PRAKTICKÁ ČÁST  - výuka účetnictví na SŠDVS</vt:lpstr>
      <vt:lpstr>Snímek 7</vt:lpstr>
      <vt:lpstr>Snímek 8</vt:lpstr>
      <vt:lpstr>5) VZOR VYUČOVACÍ HODINY ÚČETNICTVÍ</vt:lpstr>
      <vt:lpstr>6) ZÁVĚR</vt:lpstr>
      <vt:lpstr> Děkuji  za Vaši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VÝUKA ÚČETNICTVÍ na Střední škole diplomacie a veřejné správy s.r.o.</dc:title>
  <dc:creator>Valued eMachines Customer</dc:creator>
  <cp:lastModifiedBy>Dum</cp:lastModifiedBy>
  <cp:revision>59</cp:revision>
  <dcterms:created xsi:type="dcterms:W3CDTF">2012-06-05T19:36:56Z</dcterms:created>
  <dcterms:modified xsi:type="dcterms:W3CDTF">2015-06-04T15:33:21Z</dcterms:modified>
</cp:coreProperties>
</file>