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0080625" cy="7559675"/>
  <p:notesSz cx="7559675" cy="106918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06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ChangeArrowheads="1" noTextEdit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1169988" y="5086350"/>
            <a:ext cx="5226050" cy="410845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1363" y="2101850"/>
            <a:ext cx="4227512" cy="47609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1275" y="2101850"/>
            <a:ext cx="4227513" cy="47609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97725" y="627063"/>
            <a:ext cx="2151063" cy="62357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627063"/>
            <a:ext cx="6303962" cy="62357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741363" y="627063"/>
            <a:ext cx="860742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Klikněte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1363" y="2101850"/>
            <a:ext cx="8607425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Klikněte pro úpravu formátu textu osnovy</a:t>
            </a:r>
          </a:p>
          <a:p>
            <a:pPr lvl="1"/>
            <a:r>
              <a:rPr lang="en-GB" altLang="cs-CZ" smtClean="0"/>
              <a:t>Druhá úroveň osnovy</a:t>
            </a:r>
          </a:p>
          <a:p>
            <a:pPr lvl="2"/>
            <a:r>
              <a:rPr lang="en-GB" altLang="cs-CZ" smtClean="0"/>
              <a:t>Třetí úroveň osnovy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 osnovy</a:t>
            </a:r>
          </a:p>
          <a:p>
            <a:pPr lvl="4"/>
            <a:r>
              <a:rPr lang="en-GB" altLang="cs-CZ" smtClean="0"/>
              <a:t>Sedmá úroveň osnovy</a:t>
            </a:r>
          </a:p>
          <a:p>
            <a:pPr lvl="4"/>
            <a:r>
              <a:rPr lang="en-GB" altLang="cs-CZ" smtClean="0"/>
              <a:t>Osmá úroveň osnovy</a:t>
            </a:r>
          </a:p>
          <a:p>
            <a:pPr lvl="4"/>
            <a:r>
              <a:rPr lang="en-GB" altLang="cs-CZ" smtClean="0"/>
              <a:t>Devátá úroveň osnovy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2pPr>
      <a:lvl3pPr algn="ctr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3pPr>
      <a:lvl4pPr algn="ctr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4pPr>
      <a:lvl5pPr algn="ctr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5pPr>
      <a:lvl6pPr marL="1536700" indent="-215900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6pPr>
      <a:lvl7pPr marL="1993900" indent="-215900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7pPr>
      <a:lvl8pPr marL="2451100" indent="-215900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8pPr>
      <a:lvl9pPr marL="2908300" indent="-215900" algn="l" defTabSz="449263" rtl="0" fontAlgn="base" hangingPunct="0">
        <a:spcBef>
          <a:spcPct val="0"/>
        </a:spcBef>
        <a:spcAft>
          <a:spcPct val="0"/>
        </a:spcAft>
        <a:buClr>
          <a:srgbClr val="000000"/>
        </a:buClr>
        <a:buSzPct val="45000"/>
        <a:buFont typeface="StarSymbol" charset="0"/>
        <a:defRPr sz="4400">
          <a:solidFill>
            <a:srgbClr val="000000"/>
          </a:solidFill>
          <a:latin typeface="Times New Roman" panose="02020603050405020304" pitchFamily="18" charset="0"/>
          <a:ea typeface="Lucida Sans Unicode" panose="020B0602030504020204" pitchFamily="34" charset="0"/>
          <a:cs typeface="Lucida Sans Unicode" panose="020B0602030504020204" pitchFamily="34" charset="0"/>
        </a:defRPr>
      </a:lvl9pPr>
    </p:titleStyle>
    <p:bodyStyle>
      <a:lvl1pPr marL="431800" indent="-323850" algn="l" defTabSz="449263" rtl="0" eaLnBrk="0" fontAlgn="base" hangingPunct="0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45000"/>
        <a:buFont typeface="StarSymbol" charset="0"/>
        <a:buChar char="●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863600" indent="-287338" algn="l" defTabSz="449263" rtl="0" eaLnBrk="0" fontAlgn="base" hangingPunct="0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75000"/>
        <a:buFont typeface="StarSymbol" charset="0"/>
        <a:buChar char="–"/>
        <a:defRPr sz="2800" kern="1200">
          <a:solidFill>
            <a:srgbClr val="000000"/>
          </a:solidFill>
          <a:latin typeface="+mn-lt"/>
          <a:ea typeface="+mn-ea"/>
          <a:cs typeface="+mn-cs"/>
        </a:defRPr>
      </a:lvl2pPr>
      <a:lvl3pPr marL="1295400" indent="-215900" algn="l" defTabSz="449263" rtl="0" eaLnBrk="0" fontAlgn="base" hangingPunct="0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45000"/>
        <a:buFont typeface="StarSymbol" charset="0"/>
        <a:buChar char="●"/>
        <a:defRPr sz="2400" kern="1200">
          <a:solidFill>
            <a:srgbClr val="000000"/>
          </a:solidFill>
          <a:latin typeface="+mn-lt"/>
          <a:ea typeface="+mn-ea"/>
          <a:cs typeface="+mn-cs"/>
        </a:defRPr>
      </a:lvl3pPr>
      <a:lvl4pPr marL="1727200" indent="-215900" algn="l" defTabSz="449263" rtl="0" eaLnBrk="0" fontAlgn="base" hangingPunct="0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75000"/>
        <a:buFont typeface="StarSymbol" charset="0"/>
        <a:buChar char="–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159000" indent="-215900" algn="l" defTabSz="449263" rtl="0" eaLnBrk="0" fontAlgn="base" hangingPunct="0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45000"/>
        <a:buFont typeface="StarSymbol" charset="0"/>
        <a:buChar char="●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rady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2808064" y="4715941"/>
            <a:ext cx="6096000" cy="16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en-GB" altLang="cs-CZ" sz="4000" dirty="0" err="1">
                <a:solidFill>
                  <a:srgbClr val="FFFF00"/>
                </a:solidFill>
                <a:latin typeface="Arial" charset="0"/>
              </a:rPr>
              <a:t>Mostecký</a:t>
            </a:r>
            <a:r>
              <a:rPr lang="en-GB" altLang="cs-CZ" sz="4000" dirty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en-GB" altLang="cs-CZ" sz="4000" dirty="0" err="1">
                <a:solidFill>
                  <a:srgbClr val="FFFF00"/>
                </a:solidFill>
                <a:latin typeface="Arial" charset="0"/>
              </a:rPr>
              <a:t>hrad</a:t>
            </a:r>
            <a:r>
              <a:rPr lang="en-GB" altLang="cs-CZ" sz="4000" dirty="0">
                <a:solidFill>
                  <a:srgbClr val="FFFF00"/>
                </a:solidFill>
                <a:latin typeface="Arial" charset="0"/>
              </a:rPr>
              <a:t> - „</a:t>
            </a:r>
            <a:r>
              <a:rPr lang="en-GB" altLang="cs-CZ" sz="4000" dirty="0" err="1">
                <a:solidFill>
                  <a:srgbClr val="FFFF00"/>
                </a:solidFill>
                <a:latin typeface="Arial" charset="0"/>
              </a:rPr>
              <a:t>Hněvín</a:t>
            </a:r>
            <a:r>
              <a:rPr lang="en-GB" altLang="cs-CZ" sz="4000" dirty="0">
                <a:solidFill>
                  <a:srgbClr val="FFFF00"/>
                </a:solidFill>
                <a:latin typeface="Arial" charset="0"/>
              </a:rPr>
              <a:t>“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en-GB" altLang="cs-CZ" sz="4000" dirty="0" err="1">
                <a:solidFill>
                  <a:srgbClr val="FFFF00"/>
                </a:solidFill>
                <a:latin typeface="Arial" charset="0"/>
              </a:rPr>
              <a:t>dominanta</a:t>
            </a:r>
            <a:r>
              <a:rPr lang="en-GB" altLang="cs-CZ" sz="4000" dirty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en-GB" altLang="cs-CZ" sz="4000" dirty="0" err="1">
                <a:solidFill>
                  <a:srgbClr val="FFFF00"/>
                </a:solidFill>
                <a:latin typeface="Arial" charset="0"/>
              </a:rPr>
              <a:t>nebo</a:t>
            </a:r>
            <a:r>
              <a:rPr lang="en-GB" altLang="cs-CZ" sz="4000" dirty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en-GB" altLang="cs-CZ" sz="4000" dirty="0" err="1">
                <a:solidFill>
                  <a:srgbClr val="FFFF00"/>
                </a:solidFill>
                <a:latin typeface="Arial" charset="0"/>
              </a:rPr>
              <a:t>ohrožení</a:t>
            </a:r>
            <a:endParaRPr lang="en-GB" altLang="cs-CZ" sz="4000" dirty="0">
              <a:solidFill>
                <a:srgbClr val="FFFF00"/>
              </a:solidFill>
              <a:latin typeface="Arial" charset="0"/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3768" y="179437"/>
            <a:ext cx="7386638" cy="895350"/>
          </a:xfrm>
          <a:prstGeom prst="rect">
            <a:avLst/>
          </a:prstGeom>
          <a:noFill/>
        </p:spPr>
      </p:pic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1079872" y="1187549"/>
            <a:ext cx="3240087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Dotkněte se inovací      CZ.1.07/1.3.00/51.0024</a:t>
            </a:r>
          </a:p>
        </p:txBody>
      </p:sp>
      <p:pic>
        <p:nvPicPr>
          <p:cNvPr id="6" name="Obrázek 5" descr="ru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223888" y="6516141"/>
            <a:ext cx="6038850" cy="87630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715963" y="5132388"/>
            <a:ext cx="7246937" cy="3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762000" y="5148263"/>
            <a:ext cx="9875838" cy="915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</a:pP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*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pravděpodobný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počátek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dějin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hradu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smtClean="0">
                <a:solidFill>
                  <a:srgbClr val="000000"/>
                </a:solidFill>
                <a:latin typeface="Arial" charset="0"/>
              </a:rPr>
              <a:t>-</a:t>
            </a:r>
            <a:r>
              <a:rPr lang="cs-CZ" altLang="cs-CZ" sz="3200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smtClean="0">
                <a:solidFill>
                  <a:srgbClr val="000000"/>
                </a:solidFill>
                <a:latin typeface="Arial" charset="0"/>
              </a:rPr>
              <a:t>9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.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století</a:t>
            </a:r>
            <a:endParaRPr lang="en-GB" altLang="cs-CZ" sz="3200" dirty="0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</a:pP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*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první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písemná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zmínka</a:t>
            </a:r>
            <a:r>
              <a:rPr lang="en-GB" altLang="cs-CZ" sz="3200" dirty="0">
                <a:solidFill>
                  <a:srgbClr val="000000"/>
                </a:solidFill>
                <a:latin typeface="Arial" charset="0"/>
              </a:rPr>
              <a:t> 13. </a:t>
            </a:r>
            <a:r>
              <a:rPr lang="en-GB" altLang="cs-CZ" sz="3200" dirty="0" err="1">
                <a:solidFill>
                  <a:srgbClr val="000000"/>
                </a:solidFill>
                <a:latin typeface="Arial" charset="0"/>
              </a:rPr>
              <a:t>století</a:t>
            </a:r>
            <a:endParaRPr lang="en-GB" altLang="cs-CZ" sz="32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5124" name="Text Box 3"/>
          <p:cNvSpPr txBox="1">
            <a:spLocks noChangeArrowheads="1"/>
          </p:cNvSpPr>
          <p:nvPr/>
        </p:nvSpPr>
        <p:spPr bwMode="auto">
          <a:xfrm>
            <a:off x="7402513" y="7278688"/>
            <a:ext cx="373062" cy="3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</a:pPr>
            <a:r>
              <a:rPr lang="en-GB" altLang="cs-CZ">
                <a:solidFill>
                  <a:srgbClr val="000000"/>
                </a:solidFill>
              </a:rPr>
              <a:t>ll</a:t>
            </a:r>
          </a:p>
        </p:txBody>
      </p:sp>
      <p:pic>
        <p:nvPicPr>
          <p:cNvPr id="512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3263" y="363538"/>
            <a:ext cx="4646612" cy="431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  <p:sndAc>
      <p:stSnd>
        <p:snd r:embed="rId3" name="romans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7350" y="1293813"/>
            <a:ext cx="4794250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1150938" y="6453188"/>
            <a:ext cx="31750" cy="1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2" name="Text Box 3"/>
          <p:cNvSpPr txBox="1">
            <a:spLocks noChangeArrowheads="1"/>
          </p:cNvSpPr>
          <p:nvPr/>
        </p:nvSpPr>
        <p:spPr bwMode="auto">
          <a:xfrm>
            <a:off x="949325" y="4835525"/>
            <a:ext cx="4992688" cy="223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Text Box 4"/>
          <p:cNvSpPr txBox="1">
            <a:spLocks noChangeArrowheads="1"/>
          </p:cNvSpPr>
          <p:nvPr/>
        </p:nvSpPr>
        <p:spPr bwMode="auto">
          <a:xfrm>
            <a:off x="6126163" y="684213"/>
            <a:ext cx="3297237" cy="530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 b="1" i="1" u="sng">
                <a:solidFill>
                  <a:srgbClr val="000000"/>
                </a:solidFill>
                <a:latin typeface="Arial" charset="0"/>
              </a:rPr>
              <a:t>Podoba hradu</a:t>
            </a:r>
            <a:r>
              <a:rPr lang="en-GB" altLang="cs-CZ" b="1">
                <a:solidFill>
                  <a:srgbClr val="000000"/>
                </a:solidFill>
                <a:latin typeface="Arial" charset="0"/>
              </a:rPr>
              <a:t>: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mohutná kulatá obranná věž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mohutné hradby (2 až 2,5 m)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palisáda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příkop s pevným mostem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 b="1" i="1" u="sng">
                <a:solidFill>
                  <a:srgbClr val="000000"/>
                </a:solidFill>
                <a:latin typeface="Arial" charset="0"/>
              </a:rPr>
              <a:t>Přírodní ochrana: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neprostupné Komořanské jezero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strmé svahy znělcového vrchu</a:t>
            </a:r>
          </a:p>
        </p:txBody>
      </p:sp>
    </p:spTree>
  </p:cSld>
  <p:clrMapOvr>
    <a:masterClrMapping/>
  </p:clrMapOvr>
  <p:transition spd="med">
    <p:random/>
    <p:sndAc>
      <p:stSnd>
        <p:snd r:embed="rId3" name="roll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997325"/>
            <a:ext cx="4668838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9788" y="2503488"/>
            <a:ext cx="5210175" cy="398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52675" y="0"/>
            <a:ext cx="5299075" cy="362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 Box 4"/>
          <p:cNvSpPr txBox="1">
            <a:spLocks noChangeArrowheads="1"/>
          </p:cNvSpPr>
          <p:nvPr/>
        </p:nvSpPr>
        <p:spPr bwMode="auto">
          <a:xfrm>
            <a:off x="2659063" y="450850"/>
            <a:ext cx="2473325" cy="38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 b="1">
                <a:solidFill>
                  <a:srgbClr val="FF0000"/>
                </a:solidFill>
              </a:rPr>
              <a:t>KŘIVOKLÁT</a:t>
            </a:r>
          </a:p>
        </p:txBody>
      </p:sp>
      <p:sp>
        <p:nvSpPr>
          <p:cNvPr id="9222" name="Text Box 5"/>
          <p:cNvSpPr txBox="1">
            <a:spLocks noChangeArrowheads="1"/>
          </p:cNvSpPr>
          <p:nvPr/>
        </p:nvSpPr>
        <p:spPr bwMode="auto">
          <a:xfrm>
            <a:off x="5443538" y="5629275"/>
            <a:ext cx="2084387" cy="56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 b="1">
                <a:solidFill>
                  <a:srgbClr val="3DEB3D"/>
                </a:solidFill>
              </a:rPr>
              <a:t>BEZDĚZ</a:t>
            </a:r>
          </a:p>
        </p:txBody>
      </p:sp>
      <p:sp>
        <p:nvSpPr>
          <p:cNvPr id="9223" name="Text Box 6"/>
          <p:cNvSpPr txBox="1">
            <a:spLocks noChangeArrowheads="1"/>
          </p:cNvSpPr>
          <p:nvPr/>
        </p:nvSpPr>
        <p:spPr bwMode="auto">
          <a:xfrm>
            <a:off x="434975" y="590550"/>
            <a:ext cx="1617663" cy="227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 sz="2600" b="1">
                <a:solidFill>
                  <a:srgbClr val="FF0000"/>
                </a:solidFill>
                <a:latin typeface="Arial" charset="0"/>
              </a:rPr>
              <a:t>HRA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endParaRPr lang="en-GB" altLang="cs-CZ" sz="2600">
              <a:solidFill>
                <a:srgbClr val="FF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 sz="2600">
                <a:solidFill>
                  <a:srgbClr val="FF0000"/>
                </a:solidFill>
                <a:latin typeface="Arial" charset="0"/>
              </a:rPr>
              <a:t>Hledej společné gotické prvky!!!</a:t>
            </a:r>
          </a:p>
        </p:txBody>
      </p:sp>
    </p:spTree>
  </p:cSld>
  <p:clrMapOvr>
    <a:masterClrMapping/>
  </p:clrMapOvr>
  <p:transition spd="med">
    <p:dissolve/>
    <p:sndAc>
      <p:stSnd>
        <p:snd r:embed="rId3" name="untie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7938" y="3608388"/>
            <a:ext cx="4991100" cy="362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6025" y="0"/>
            <a:ext cx="5054600" cy="356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8" y="995363"/>
            <a:ext cx="4633912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 Box 4"/>
          <p:cNvSpPr txBox="1">
            <a:spLocks noChangeArrowheads="1"/>
          </p:cNvSpPr>
          <p:nvPr/>
        </p:nvSpPr>
        <p:spPr bwMode="auto">
          <a:xfrm>
            <a:off x="574675" y="5084763"/>
            <a:ext cx="41211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en-GB" altLang="cs-CZ" sz="3600">
                <a:solidFill>
                  <a:srgbClr val="000000"/>
                </a:solidFill>
                <a:latin typeface="Arial" charset="0"/>
              </a:rPr>
              <a:t>Ukázka městských hradeb (Louny)</a:t>
            </a:r>
          </a:p>
        </p:txBody>
      </p:sp>
    </p:spTree>
  </p:cSld>
  <p:clrMapOvr>
    <a:masterClrMapping/>
  </p:clrMapOvr>
  <p:transition spd="med">
    <p:pull dir="l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748463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2"/>
          <p:cNvSpPr txBox="1">
            <a:spLocks noChangeArrowheads="1"/>
          </p:cNvSpPr>
          <p:nvPr/>
        </p:nvSpPr>
        <p:spPr bwMode="auto">
          <a:xfrm>
            <a:off x="6858000" y="715963"/>
            <a:ext cx="3032125" cy="645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 sz="3600">
                <a:solidFill>
                  <a:srgbClr val="000000"/>
                </a:solidFill>
                <a:latin typeface="Arial" charset="0"/>
              </a:rPr>
              <a:t>Most ve velké zkoušce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- 1420 návštěva krále Zikmunda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bitva s husity 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(katolíci x kališníci)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první vyobrazení hradu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  <p:transition spd="med">
    <p:cover dir="r"/>
    <p:sndAc>
      <p:stSnd>
        <p:snd r:embed="rId3" name="space2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62550" y="357188"/>
            <a:ext cx="4497388" cy="622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813" y="2176463"/>
            <a:ext cx="4105275" cy="538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 Box 3"/>
          <p:cNvSpPr txBox="1">
            <a:spLocks noChangeArrowheads="1"/>
          </p:cNvSpPr>
          <p:nvPr/>
        </p:nvSpPr>
        <p:spPr bwMode="auto">
          <a:xfrm>
            <a:off x="373063" y="388938"/>
            <a:ext cx="4697412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Léta relativního klidu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do historie hradu promluvili císař Rudolf II. Habsburský a alchymista Edward Kellye</a:t>
            </a:r>
          </a:p>
        </p:txBody>
      </p:sp>
    </p:spTree>
  </p:cSld>
  <p:clrMapOvr>
    <a:masterClrMapping/>
  </p:clrMapOvr>
  <p:transition spd="med">
    <p:random/>
    <p:sndAc>
      <p:stSnd>
        <p:snd r:embed="rId3" name="soft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4388" y="722313"/>
            <a:ext cx="2435225" cy="366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2"/>
          <p:cNvSpPr txBox="1">
            <a:spLocks noChangeArrowheads="1"/>
          </p:cNvSpPr>
          <p:nvPr/>
        </p:nvSpPr>
        <p:spPr bwMode="auto">
          <a:xfrm>
            <a:off x="4121150" y="949325"/>
            <a:ext cx="5226050" cy="4476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just"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„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Měl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alchymista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magistr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Edward Kelley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městu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Most,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nějaký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vztah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,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nebo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to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bylo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pouze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další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místo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jeho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 smtClean="0">
                <a:solidFill>
                  <a:srgbClr val="FF0000"/>
                </a:solidFill>
                <a:latin typeface="Arial" charset="0"/>
              </a:rPr>
              <a:t>věznění</a:t>
            </a:r>
            <a:r>
              <a:rPr lang="en-GB" altLang="cs-CZ" i="1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 smtClean="0">
                <a:solidFill>
                  <a:srgbClr val="FF0000"/>
                </a:solidFill>
                <a:latin typeface="Arial" charset="0"/>
              </a:rPr>
              <a:t>poté</a:t>
            </a:r>
            <a:r>
              <a:rPr lang="cs-CZ" altLang="cs-CZ" i="1" dirty="0">
                <a:solidFill>
                  <a:srgbClr val="FF0000"/>
                </a:solidFill>
                <a:latin typeface="Arial" charset="0"/>
              </a:rPr>
              <a:t>,</a:t>
            </a:r>
            <a:r>
              <a:rPr lang="en-GB" altLang="cs-CZ" i="1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co se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znelíbil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cs-CZ" i="1" dirty="0" err="1">
                <a:solidFill>
                  <a:srgbClr val="FF0000"/>
                </a:solidFill>
                <a:latin typeface="Arial" charset="0"/>
              </a:rPr>
              <a:t>císaři</a:t>
            </a:r>
            <a:r>
              <a:rPr lang="en-GB" altLang="cs-CZ" i="1" dirty="0">
                <a:solidFill>
                  <a:srgbClr val="FF0000"/>
                </a:solidFill>
                <a:latin typeface="Arial" charset="0"/>
              </a:rPr>
              <a:t>?“ </a:t>
            </a:r>
          </a:p>
          <a:p>
            <a:pPr algn="just" eaLnBrk="1">
              <a:lnSpc>
                <a:spcPct val="140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en-GB" altLang="cs-CZ" i="1" dirty="0">
              <a:solidFill>
                <a:srgbClr val="000000"/>
              </a:solidFill>
              <a:latin typeface="Arial" charset="0"/>
            </a:endParaRPr>
          </a:p>
          <a:p>
            <a:pPr algn="just" eaLnBrk="1">
              <a:lnSpc>
                <a:spcPct val="140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i="1" dirty="0" err="1">
                <a:solidFill>
                  <a:srgbClr val="FF0000"/>
                </a:solidFill>
                <a:latin typeface="Arial" charset="0"/>
                <a:cs typeface="Arial" charset="0"/>
              </a:rPr>
              <a:t>Ano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. Edward Kelley se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totiž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oženil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s Jane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Westonovou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,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vdovou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z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Mostu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. 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Stal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se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tak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nevlastním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otcem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proslulé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evropské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humanistické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literátky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,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básnířky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Alžběty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Johanny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GB" altLang="cs-CZ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Westonie</a:t>
            </a:r>
            <a:r>
              <a:rPr lang="en-GB" altLang="cs-CZ" i="1" dirty="0">
                <a:solidFill>
                  <a:srgbClr val="000000"/>
                </a:solidFill>
                <a:latin typeface="Arial" charset="0"/>
                <a:cs typeface="Arial" charset="0"/>
              </a:rPr>
              <a:t>.</a:t>
            </a:r>
          </a:p>
        </p:txBody>
      </p:sp>
    </p:spTree>
  </p:cSld>
  <p:clrMapOvr>
    <a:masterClrMapping/>
  </p:clrMapOvr>
  <p:transition spd="med">
    <p:zoom/>
    <p:sndAc>
      <p:stSnd>
        <p:snd r:embed="rId3" name="romans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 Box 2"/>
          <p:cNvSpPr txBox="1">
            <a:spLocks noChangeArrowheads="1"/>
          </p:cNvSpPr>
          <p:nvPr/>
        </p:nvSpPr>
        <p:spPr bwMode="auto">
          <a:xfrm>
            <a:off x="4805363" y="5411788"/>
            <a:ext cx="5275262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en-GB" altLang="cs-CZ" b="1">
              <a:solidFill>
                <a:srgbClr val="E6E6E6"/>
              </a:solidFill>
            </a:endParaRP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b="1">
                <a:solidFill>
                  <a:srgbClr val="E6E6E6"/>
                </a:solidFill>
              </a:rPr>
              <a:t>Kellye – filozofický spis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b="1">
                <a:solidFill>
                  <a:srgbClr val="E6E6E6"/>
                </a:solidFill>
              </a:rPr>
              <a:t>           -  alchymistické pokusy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b="1">
                <a:solidFill>
                  <a:srgbClr val="E6E6E6"/>
                </a:solidFill>
              </a:rPr>
              <a:t>           - setkání s manželkou a dcerou =   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b="1">
                <a:solidFill>
                  <a:srgbClr val="E6E6E6"/>
                </a:solidFill>
              </a:rPr>
              <a:t>             příprava útěku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altLang="cs-CZ" b="1">
                <a:solidFill>
                  <a:srgbClr val="E6E6E6"/>
                </a:solidFill>
              </a:rPr>
              <a:t>           - nezdar = otrava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en-GB" altLang="cs-CZ" b="1">
              <a:solidFill>
                <a:srgbClr val="E6E6E6"/>
              </a:solidFill>
            </a:endParaRP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en-GB" altLang="cs-CZ">
              <a:solidFill>
                <a:srgbClr val="E6E6E6"/>
              </a:solidFill>
            </a:endParaRPr>
          </a:p>
        </p:txBody>
      </p:sp>
    </p:spTree>
  </p:cSld>
  <p:clrMapOvr>
    <a:masterClrMapping/>
  </p:clrMapOvr>
  <p:transition spd="med">
    <p:random/>
    <p:sndAc>
      <p:stSnd>
        <p:snd r:embed="rId3" name="roll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71913" y="0"/>
            <a:ext cx="6208712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 Box 2"/>
          <p:cNvSpPr txBox="1">
            <a:spLocks noChangeArrowheads="1"/>
          </p:cNvSpPr>
          <p:nvPr/>
        </p:nvSpPr>
        <p:spPr bwMode="auto">
          <a:xfrm>
            <a:off x="434975" y="544513"/>
            <a:ext cx="4743450" cy="690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just"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altLang="cs-CZ" sz="2200" b="1" i="1">
                <a:solidFill>
                  <a:srgbClr val="FF0000"/>
                </a:solidFill>
                <a:latin typeface="Arial" charset="0"/>
                <a:cs typeface="Arial" charset="0"/>
              </a:rPr>
              <a:t>Dramatická hra „Edward Kelley“</a:t>
            </a:r>
          </a:p>
          <a:p>
            <a:pPr algn="just" eaLnBrk="1">
              <a:lnSpc>
                <a:spcPct val="140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altLang="cs-CZ" sz="2000" b="1" i="1">
                <a:solidFill>
                  <a:srgbClr val="FF0000"/>
                </a:solidFill>
                <a:latin typeface="Arial" charset="0"/>
                <a:cs typeface="Arial" charset="0"/>
              </a:rPr>
              <a:t>končí slovy</a:t>
            </a:r>
          </a:p>
          <a:p>
            <a:pPr algn="just" eaLnBrk="1">
              <a:lnSpc>
                <a:spcPct val="140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altLang="cs-CZ" sz="2000" b="1" i="1">
                <a:solidFill>
                  <a:srgbClr val="FF0000"/>
                </a:solidFill>
                <a:latin typeface="Arial" charset="0"/>
                <a:cs typeface="Arial" charset="0"/>
              </a:rPr>
              <a:t>„Útěk se nezdařil a já jsem již smířen se svým osudem. Město Most a tento hrad, místa mého ponížení a utrpení však proklínám a přivolávám na ně zkázu. Neuplyne ani sto let a z toho pyšného hradu nezůstane kámen na kameni. Jen holý vrh bude jej připomínat. A neuplyne ani tři sta let a město Most zmizí z povrchu zemského, jakoby nikdy nebylo. Budiž mi útěchou, že můj odchod ze života bude vám vysvobozením a já, obdařen tímto vědomím, přijímám smrt s úlevou.“</a:t>
            </a:r>
          </a:p>
        </p:txBody>
      </p:sp>
    </p:spTree>
  </p:cSld>
  <p:clrMapOvr>
    <a:masterClrMapping/>
  </p:clrMapOvr>
  <p:transition spd="med">
    <p:dissolve/>
    <p:sndAc>
      <p:stSnd>
        <p:snd r:embed="rId3" name="untie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484938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3875" y="4027488"/>
            <a:ext cx="2393950" cy="340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 Box 3"/>
          <p:cNvSpPr txBox="1">
            <a:spLocks noChangeArrowheads="1"/>
          </p:cNvSpPr>
          <p:nvPr/>
        </p:nvSpPr>
        <p:spPr bwMode="auto">
          <a:xfrm>
            <a:off x="6796088" y="450850"/>
            <a:ext cx="2862262" cy="676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</a:rPr>
              <a:t>Třicetiletá válka: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</a:rPr>
              <a:t>Osudová léta hradu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endParaRPr lang="en-GB" altLang="cs-CZ">
              <a:solidFill>
                <a:srgbClr val="000000"/>
              </a:solidFill>
            </a:endParaRP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</a:rPr>
              <a:t>Švédové ohrožují hrad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</a:rPr>
              <a:t>i město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</a:rPr>
              <a:t>Dobytí hradu -l Generál Gustav Wrangel</a:t>
            </a:r>
          </a:p>
          <a:p>
            <a:pPr eaLnBrk="1">
              <a:lnSpc>
                <a:spcPct val="95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</a:rPr>
              <a:t>- utrpení měšťanů</a:t>
            </a:r>
          </a:p>
        </p:txBody>
      </p:sp>
    </p:spTree>
  </p:cSld>
  <p:clrMapOvr>
    <a:masterClrMapping/>
  </p:clrMapOvr>
  <p:transition spd="med">
    <p:wipe dir="d"/>
    <p:sndAc>
      <p:stSnd>
        <p:snd r:embed="rId3" name="beam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70213" y="0"/>
            <a:ext cx="7110412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341313" y="746125"/>
            <a:ext cx="2286000" cy="617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 b="1">
                <a:solidFill>
                  <a:srgbClr val="000000"/>
                </a:solidFill>
                <a:latin typeface="Arial" charset="0"/>
              </a:rPr>
              <a:t>Osud hradu zpečetěn: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Zbořen a rozebrán na cihly určené pro novu výstavbu města.</a:t>
            </a:r>
          </a:p>
        </p:txBody>
      </p:sp>
    </p:spTree>
  </p:cSld>
  <p:clrMapOvr>
    <a:masterClrMapping/>
  </p:clrMapOvr>
  <p:transition spd="med">
    <p:wipe dir="r"/>
    <p:sndAc>
      <p:stSnd>
        <p:snd r:embed="rId3" name="space3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7150" y="3306763"/>
            <a:ext cx="3106738" cy="425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6975" y="0"/>
            <a:ext cx="5073650" cy="668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 Box 3"/>
          <p:cNvSpPr txBox="1">
            <a:spLocks noChangeArrowheads="1"/>
          </p:cNvSpPr>
          <p:nvPr/>
        </p:nvSpPr>
        <p:spPr bwMode="auto">
          <a:xfrm>
            <a:off x="295275" y="979488"/>
            <a:ext cx="2006600" cy="510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 sz="2800" b="1">
                <a:solidFill>
                  <a:srgbClr val="000000"/>
                </a:solidFill>
                <a:latin typeface="Arial" charset="0"/>
              </a:rPr>
              <a:t>Nová dominanta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výletní restaurace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Eiffelovka (1889-90)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endParaRPr lang="en-GB" altLang="cs-CZ">
              <a:solidFill>
                <a:srgbClr val="000000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</a:pPr>
            <a:r>
              <a:rPr lang="en-GB" altLang="cs-CZ">
                <a:solidFill>
                  <a:srgbClr val="000000"/>
                </a:solidFill>
                <a:latin typeface="Arial" charset="0"/>
              </a:rPr>
              <a:t>- okupace – sídlo Luftwaffe</a:t>
            </a:r>
          </a:p>
        </p:txBody>
      </p:sp>
    </p:spTree>
  </p:cSld>
  <p:clrMapOvr>
    <a:masterClrMapping/>
  </p:clrMapOvr>
  <p:transition spd="med">
    <p:check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123825"/>
            <a:ext cx="5038725" cy="348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5238" y="2954338"/>
            <a:ext cx="3498850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35700" y="2892425"/>
            <a:ext cx="3281363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1" name="Text Box 4"/>
          <p:cNvSpPr txBox="1">
            <a:spLocks noChangeArrowheads="1"/>
          </p:cNvSpPr>
          <p:nvPr/>
        </p:nvSpPr>
        <p:spPr bwMode="auto">
          <a:xfrm>
            <a:off x="5691188" y="512763"/>
            <a:ext cx="3871912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en-GB" altLang="cs-CZ" sz="3200" i="1">
                <a:solidFill>
                  <a:srgbClr val="4700B8"/>
                </a:solidFill>
                <a:latin typeface="Arial" charset="0"/>
              </a:rPr>
              <a:t>Hra:</a:t>
            </a: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endParaRPr lang="en-GB" altLang="cs-CZ" sz="3200" i="1">
              <a:solidFill>
                <a:srgbClr val="4700B8"/>
              </a:solidFill>
              <a:latin typeface="Arial" charset="0"/>
            </a:endParaRPr>
          </a:p>
          <a:p>
            <a:pPr eaLnBrk="1">
              <a:lnSpc>
                <a:spcPct val="93000"/>
              </a:lnSpc>
              <a:buClr>
                <a:srgbClr val="000000"/>
              </a:buClr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</a:pPr>
            <a:r>
              <a:rPr lang="en-GB" altLang="cs-CZ" sz="3200" i="1">
                <a:solidFill>
                  <a:srgbClr val="4700B8"/>
                </a:solidFill>
                <a:latin typeface="Arial" charset="0"/>
              </a:rPr>
              <a:t>Příběh hradu Hněvín</a:t>
            </a:r>
          </a:p>
        </p:txBody>
      </p:sp>
    </p:spTree>
  </p:cSld>
  <p:clrMapOvr>
    <a:masterClrMapping/>
  </p:clrMapOvr>
  <p:transition spd="med">
    <p:strips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52463"/>
            <a:ext cx="318770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95613" y="2324100"/>
            <a:ext cx="4017962" cy="523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94388" y="157163"/>
            <a:ext cx="4073525" cy="426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4200" y="1225550"/>
            <a:ext cx="3941763" cy="547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5750" y="1306513"/>
            <a:ext cx="3965575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l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36725" y="0"/>
            <a:ext cx="6738938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47700" y="179388"/>
            <a:ext cx="8607425" cy="431800"/>
          </a:xfrm>
        </p:spPr>
        <p:txBody>
          <a:bodyPr/>
          <a:lstStyle/>
          <a:p>
            <a:r>
              <a:rPr lang="cs-CZ" sz="2000" smtClean="0"/>
              <a:t>Příloha číslo 1: I. Mostecký hrad Hněvín – dominanta nebo ohrožení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9138" y="755650"/>
            <a:ext cx="8607425" cy="6804025"/>
          </a:xfrm>
        </p:spPr>
        <p:txBody>
          <a:bodyPr/>
          <a:lstStyle/>
          <a:p>
            <a:pPr>
              <a:lnSpc>
                <a:spcPct val="75000"/>
              </a:lnSpc>
            </a:pPr>
            <a:r>
              <a:rPr lang="cs-CZ" sz="1200" b="1" dirty="0" smtClean="0"/>
              <a:t>Snímek		vyobrazení				zdroj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1			Hrad 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				Magický Most, str. 3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2			Půdorys hradu				Hrad 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, str. 7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3			Vyobrazení středověké 		Hrad 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, str. 3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                          	 podoby hradu	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4  			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				Hrad 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, str.3 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                          	Křivoklát				Architektura českých zemí – Gotický sloh, str. 54 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                           	Bezděz 				Architektura českých zemí – Gotický sloh, str. 76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5 			Městské hradby – Louny		Internetové stránky </a:t>
            </a:r>
            <a:r>
              <a:rPr lang="cs-CZ" sz="1200" dirty="0" smtClean="0">
                <a:hlinkClick r:id="rId2"/>
              </a:rPr>
              <a:t>www.hrady.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/>
              <a:t> (stav 25.8.2006) 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6			Husitská bitva				Magický Most, str. 22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7			Alchymista Edward </a:t>
            </a:r>
            <a:r>
              <a:rPr lang="cs-CZ" sz="1200" dirty="0" err="1" smtClean="0"/>
              <a:t>Kellye</a:t>
            </a:r>
            <a:r>
              <a:rPr lang="cs-CZ" sz="1200" dirty="0" smtClean="0"/>
              <a:t>		Praha esoterická – Průvodce skrytými dějinami města, str. 218 									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                          	 Rudolf II. 				Dějiny Prahy, str. 287 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8 			A. J. </a:t>
            </a:r>
            <a:r>
              <a:rPr lang="cs-CZ" sz="1200" dirty="0" err="1" smtClean="0"/>
              <a:t>Westonie</a:t>
            </a:r>
            <a:r>
              <a:rPr lang="cs-CZ" sz="1200" dirty="0" smtClean="0"/>
              <a:t>			Kniha o Mostecku, str. 122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9 			Alchymistická dílna			Magický Most, str. 34	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10			Alchymistická dílna			Magický Most, str. 34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11			Hrad – třicetiletá válka 		Magický Most, str. 29 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                              	Generál G. </a:t>
            </a:r>
            <a:r>
              <a:rPr lang="cs-CZ" sz="1200" dirty="0" err="1" smtClean="0"/>
              <a:t>Wrangel</a:t>
            </a:r>
            <a:r>
              <a:rPr lang="cs-CZ" sz="1200" dirty="0" smtClean="0"/>
              <a:t> 			Hrad 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, str. 6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12			Ruina hradu				Magický Most, str. 25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13			„</a:t>
            </a:r>
            <a:r>
              <a:rPr lang="cs-CZ" sz="1200" dirty="0" err="1" smtClean="0"/>
              <a:t>Eifelovka</a:t>
            </a:r>
            <a:r>
              <a:rPr lang="cs-CZ" sz="1200" dirty="0" smtClean="0"/>
              <a:t>“				Magický Most, str. 50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                                    Výletní restaurace 			Hrad </a:t>
            </a:r>
            <a:r>
              <a:rPr lang="cs-CZ" sz="1200" dirty="0" err="1" smtClean="0"/>
              <a:t>Hněvín</a:t>
            </a:r>
            <a:r>
              <a:rPr lang="cs-CZ" sz="1200" dirty="0" smtClean="0"/>
              <a:t>, str. 10</a:t>
            </a:r>
          </a:p>
          <a:p>
            <a:pPr>
              <a:lnSpc>
                <a:spcPct val="75000"/>
              </a:lnSpc>
            </a:pPr>
            <a:r>
              <a:rPr lang="cs-CZ" sz="1200" dirty="0" smtClean="0"/>
              <a:t>14 – 17			Hra příběh hradu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Motiv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Office">
      <a:majorFont>
        <a:latin typeface="Times New Roman"/>
        <a:ea typeface="Lucida Sans Unicode"/>
        <a:cs typeface="Lucida Sans Unicode"/>
      </a:majorFont>
      <a:minorFont>
        <a:latin typeface="Times New Roman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cs-CZ" sz="2400" b="0" i="0" u="none" strike="noStrike" cap="none" normalizeH="0" baseline="0" smtClean="0">
            <a:ln>
              <a:noFill/>
            </a:ln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cs-CZ" sz="2400" b="0" i="0" u="none" strike="noStrike" cap="none" normalizeH="0" baseline="0" smtClean="0">
            <a:ln>
              <a:noFill/>
            </a:ln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Motiv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372</Words>
  <Application>Microsoft Office PowerPoint</Application>
  <PresentationFormat>Vlastní</PresentationFormat>
  <Paragraphs>86</Paragraphs>
  <Slides>18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Times New Roman</vt:lpstr>
      <vt:lpstr>Arial</vt:lpstr>
      <vt:lpstr>StarSymbol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Příloha číslo 1: I. Mostecký hrad Hněvín – dominanta nebo ohrožení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Rudolfová</dc:creator>
  <cp:lastModifiedBy>Dum</cp:lastModifiedBy>
  <cp:revision>3</cp:revision>
  <dcterms:modified xsi:type="dcterms:W3CDTF">2015-06-05T19:54:10Z</dcterms:modified>
</cp:coreProperties>
</file>