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30" r:id="rId8"/>
    <p:sldId id="331" r:id="rId9"/>
    <p:sldId id="332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98" d="100"/>
          <a:sy n="98" d="100"/>
        </p:scale>
        <p:origin x="-588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27. 5. 2015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27. 5. 2015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VÝPOČTY TEPLA A TEPELNÉ KAPACITY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 ZŠ Bučovice, Školní 711, 68501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Mgr. Bronislav Budík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Fyzika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 smtClean="0"/>
              <a:t> Řešené příklady na výpočet tepla přijatého, vydaného tělesem.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</a:t>
            </a:r>
            <a:r>
              <a:rPr lang="cs-CZ" sz="1800" i="1" dirty="0" smtClean="0"/>
              <a:t>s interaktivní tabulí a </a:t>
            </a:r>
            <a:r>
              <a:rPr lang="cs-CZ" sz="1800" i="1" dirty="0" err="1" smtClean="0"/>
              <a:t>tabletem</a:t>
            </a:r>
            <a:r>
              <a:rPr lang="cs-CZ" sz="1800" i="1" dirty="0" smtClean="0"/>
              <a:t>.</a:t>
            </a:r>
            <a:endParaRPr lang="cs-CZ" sz="1800" i="1" dirty="0"/>
          </a:p>
          <a:p>
            <a:r>
              <a:rPr lang="cs-CZ" sz="1800" dirty="0" smtClean="0"/>
              <a:t>Očekávání </a:t>
            </a:r>
            <a:r>
              <a:rPr lang="cs-CZ" sz="1800" dirty="0" smtClean="0"/>
              <a:t>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Žáci si na základě získaných znalostí o teple a tepelné kapacitě látky procvičí výpočty praktických příkladů.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odnadpis 2"/>
          <p:cNvSpPr txBox="1">
            <a:spLocks/>
          </p:cNvSpPr>
          <p:nvPr/>
        </p:nvSpPr>
        <p:spPr>
          <a:xfrm>
            <a:off x="642878" y="843558"/>
            <a:ext cx="7817554" cy="381642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cs-CZ" sz="1900" i="1" dirty="0" smtClean="0"/>
              <a:t>Vypočítej, kolik tepla je potřeba k ohřátí sladké vody o objemu 5l z 20°C na bod varu? </a:t>
            </a:r>
          </a:p>
          <a:p>
            <a:pPr lvl="0"/>
            <a:r>
              <a:rPr lang="cs-CZ" sz="1900" dirty="0" smtClean="0"/>
              <a:t>V = 5l =&gt; m = 5kg</a:t>
            </a:r>
          </a:p>
          <a:p>
            <a:r>
              <a:rPr lang="cs-CZ" sz="1900" dirty="0" err="1" smtClean="0"/>
              <a:t>c</a:t>
            </a:r>
            <a:r>
              <a:rPr lang="cs-CZ" sz="1900" baseline="-25000" dirty="0" err="1" smtClean="0"/>
              <a:t>v</a:t>
            </a:r>
            <a:r>
              <a:rPr lang="cs-CZ" sz="1900" dirty="0" smtClean="0"/>
              <a:t> = 4,2 </a:t>
            </a:r>
            <a:r>
              <a:rPr lang="cs-CZ" sz="1900" dirty="0" err="1" smtClean="0"/>
              <a:t>kJ</a:t>
            </a:r>
            <a:r>
              <a:rPr lang="cs-CZ" sz="1900" dirty="0" smtClean="0"/>
              <a:t>/kg°C</a:t>
            </a:r>
          </a:p>
          <a:p>
            <a:r>
              <a:rPr lang="cs-CZ" sz="1900" dirty="0" smtClean="0"/>
              <a:t>t</a:t>
            </a:r>
            <a:r>
              <a:rPr lang="cs-CZ" sz="1900" baseline="-25000" dirty="0" smtClean="0"/>
              <a:t>1</a:t>
            </a:r>
            <a:r>
              <a:rPr lang="cs-CZ" sz="1900" dirty="0" smtClean="0"/>
              <a:t>= 20°C</a:t>
            </a:r>
          </a:p>
          <a:p>
            <a:r>
              <a:rPr lang="cs-CZ" sz="1900" dirty="0" smtClean="0"/>
              <a:t>t</a:t>
            </a:r>
            <a:r>
              <a:rPr lang="cs-CZ" sz="1900" baseline="-25000" dirty="0" smtClean="0"/>
              <a:t>2</a:t>
            </a:r>
            <a:r>
              <a:rPr lang="cs-CZ" sz="1900" dirty="0" smtClean="0"/>
              <a:t>= 100°C</a:t>
            </a:r>
          </a:p>
          <a:p>
            <a:r>
              <a:rPr lang="el-GR" sz="1900" dirty="0" smtClean="0"/>
              <a:t>Δ</a:t>
            </a:r>
            <a:r>
              <a:rPr lang="cs-CZ" sz="1900" dirty="0" smtClean="0"/>
              <a:t>t = t</a:t>
            </a:r>
            <a:r>
              <a:rPr lang="cs-CZ" sz="1900" baseline="-25000" dirty="0" smtClean="0"/>
              <a:t>2 </a:t>
            </a:r>
            <a:r>
              <a:rPr lang="cs-CZ" sz="1900" dirty="0" smtClean="0"/>
              <a:t>- t</a:t>
            </a:r>
            <a:r>
              <a:rPr lang="cs-CZ" sz="1900" baseline="-25000" dirty="0" smtClean="0"/>
              <a:t>1 </a:t>
            </a:r>
            <a:r>
              <a:rPr lang="cs-CZ" sz="1900" dirty="0" smtClean="0"/>
              <a:t>= 100°C – 80°C</a:t>
            </a:r>
          </a:p>
          <a:p>
            <a:endParaRPr lang="cs-CZ" sz="1900" dirty="0" smtClean="0"/>
          </a:p>
          <a:p>
            <a:r>
              <a:rPr lang="cs-CZ" sz="1900" dirty="0" smtClean="0"/>
              <a:t>Q = ?</a:t>
            </a:r>
            <a:r>
              <a:rPr lang="cs-CZ" sz="1900" dirty="0" err="1" smtClean="0"/>
              <a:t>kJ</a:t>
            </a:r>
            <a:endParaRPr lang="cs-CZ" sz="1900" i="1" dirty="0" smtClean="0"/>
          </a:p>
          <a:p>
            <a:pPr lvl="0"/>
            <a:r>
              <a:rPr lang="cs-CZ" sz="1900" dirty="0" smtClean="0"/>
              <a:t>Q </a:t>
            </a:r>
            <a:r>
              <a:rPr lang="cs-CZ" sz="1900" dirty="0" smtClean="0"/>
              <a:t>= m.</a:t>
            </a:r>
            <a:r>
              <a:rPr lang="cs-CZ" sz="1900" dirty="0" err="1" smtClean="0"/>
              <a:t>c</a:t>
            </a:r>
            <a:r>
              <a:rPr lang="cs-CZ" sz="1900" dirty="0" smtClean="0"/>
              <a:t>.</a:t>
            </a:r>
            <a:r>
              <a:rPr lang="el-GR" sz="1900" dirty="0" smtClean="0"/>
              <a:t>Δ</a:t>
            </a:r>
            <a:r>
              <a:rPr lang="cs-CZ" sz="1900" dirty="0" smtClean="0"/>
              <a:t>t = 5kg . 4,2kJ/kg°C . (100°C – 20°C)</a:t>
            </a:r>
          </a:p>
          <a:p>
            <a:pPr lvl="0"/>
            <a:r>
              <a:rPr lang="cs-CZ" sz="1900" dirty="0" smtClean="0"/>
              <a:t>Q = 1680kJ. </a:t>
            </a:r>
            <a:endParaRPr lang="cs-CZ" sz="1900" i="1" dirty="0" smtClean="0"/>
          </a:p>
          <a:p>
            <a:r>
              <a:rPr lang="cs-CZ" sz="1900" i="1" dirty="0" smtClean="0"/>
              <a:t>K ohřátí 5l vody na bod varu je potřeba 1680kJ .</a:t>
            </a:r>
            <a:endParaRPr lang="cs-CZ" sz="1900" dirty="0" smtClean="0"/>
          </a:p>
          <a:p>
            <a:pPr lvl="0">
              <a:spcBef>
                <a:spcPct val="20000"/>
              </a:spcBef>
              <a:defRPr/>
            </a:pPr>
            <a:endParaRPr kumimoji="0" lang="cs-CZ" sz="40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rot="10800000" flipH="1">
            <a:off x="395536" y="3075806"/>
            <a:ext cx="7358114" cy="1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54"/>
          <p:cNvGrpSpPr/>
          <p:nvPr/>
        </p:nvGrpSpPr>
        <p:grpSpPr>
          <a:xfrm>
            <a:off x="5000628" y="1768072"/>
            <a:ext cx="2571768" cy="1232306"/>
            <a:chOff x="5572132" y="1643050"/>
            <a:chExt cx="2571768" cy="1643074"/>
          </a:xfrm>
        </p:grpSpPr>
        <p:grpSp>
          <p:nvGrpSpPr>
            <p:cNvPr id="3" name="Skupina 20"/>
            <p:cNvGrpSpPr/>
            <p:nvPr/>
          </p:nvGrpSpPr>
          <p:grpSpPr>
            <a:xfrm>
              <a:off x="5572132" y="1643050"/>
              <a:ext cx="2571768" cy="1643074"/>
              <a:chOff x="500034" y="2714620"/>
              <a:chExt cx="4071966" cy="3214710"/>
            </a:xfrm>
          </p:grpSpPr>
          <p:sp>
            <p:nvSpPr>
              <p:cNvPr id="49" name="Rovnoramenný trojúhelník 48"/>
              <p:cNvSpPr/>
              <p:nvPr/>
            </p:nvSpPr>
            <p:spPr>
              <a:xfrm>
                <a:off x="500034" y="2714620"/>
                <a:ext cx="4071966" cy="3214710"/>
              </a:xfrm>
              <a:prstGeom prst="triangle">
                <a:avLst/>
              </a:prstGeom>
              <a:noFill/>
              <a:ln w="7620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0" name="Přímá spojovací čára 49"/>
              <p:cNvCxnSpPr/>
              <p:nvPr/>
            </p:nvCxnSpPr>
            <p:spPr>
              <a:xfrm>
                <a:off x="1399232" y="4530066"/>
                <a:ext cx="2286016" cy="1588"/>
              </a:xfrm>
              <a:prstGeom prst="line">
                <a:avLst/>
              </a:prstGeom>
              <a:ln w="7620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Podnadpis 2"/>
            <p:cNvSpPr txBox="1">
              <a:spLocks/>
            </p:cNvSpPr>
            <p:nvPr/>
          </p:nvSpPr>
          <p:spPr>
            <a:xfrm>
              <a:off x="6572264" y="2000240"/>
              <a:ext cx="586544" cy="47466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32500" lnSpcReduction="2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Q</a:t>
              </a:r>
              <a:r>
                <a:rPr kumimoji="0" lang="cs-CZ" sz="36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54" name="Podnadpis 2"/>
            <p:cNvSpPr txBox="1">
              <a:spLocks/>
            </p:cNvSpPr>
            <p:nvPr/>
          </p:nvSpPr>
          <p:spPr>
            <a:xfrm>
              <a:off x="6000760" y="2740020"/>
              <a:ext cx="1785949" cy="47466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32500" lnSpcReduction="2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m . c . </a:t>
              </a:r>
              <a:r>
                <a:rPr kumimoji="0" lang="el-GR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Δ</a:t>
              </a: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t</a:t>
              </a:r>
              <a:endPara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odnadpis 2"/>
          <p:cNvSpPr txBox="1">
            <a:spLocks/>
          </p:cNvSpPr>
          <p:nvPr/>
        </p:nvSpPr>
        <p:spPr>
          <a:xfrm>
            <a:off x="611560" y="857238"/>
            <a:ext cx="8246720" cy="407196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cs-CZ" sz="2000" i="1" dirty="0" smtClean="0"/>
              <a:t>Vypočítej , o kolik °C se zahřeje ocelový váleček o hmotnosti 1500g, když mu dodáme teplo 20 000J?</a:t>
            </a:r>
          </a:p>
          <a:p>
            <a:pPr lvl="0"/>
            <a:r>
              <a:rPr lang="cs-CZ" sz="2000" dirty="0" smtClean="0"/>
              <a:t>m = 1500g = 1,5kg</a:t>
            </a:r>
          </a:p>
          <a:p>
            <a:r>
              <a:rPr lang="cs-CZ" sz="2000" dirty="0" smtClean="0"/>
              <a:t>c</a:t>
            </a:r>
            <a:r>
              <a:rPr lang="cs-CZ" sz="2000" baseline="-25000" dirty="0" smtClean="0"/>
              <a:t>o</a:t>
            </a:r>
            <a:r>
              <a:rPr lang="cs-CZ" sz="2000" dirty="0" smtClean="0"/>
              <a:t> = 0,5 </a:t>
            </a:r>
            <a:r>
              <a:rPr lang="cs-CZ" sz="2000" dirty="0" err="1" smtClean="0"/>
              <a:t>kJ</a:t>
            </a:r>
            <a:r>
              <a:rPr lang="cs-CZ" sz="2000" dirty="0" smtClean="0"/>
              <a:t>/kg°C</a:t>
            </a:r>
          </a:p>
          <a:p>
            <a:r>
              <a:rPr lang="cs-CZ" sz="2000" dirty="0" smtClean="0"/>
              <a:t>Q = 20 000J = 20kJ</a:t>
            </a:r>
          </a:p>
          <a:p>
            <a:r>
              <a:rPr lang="el-GR" sz="2000" dirty="0" smtClean="0"/>
              <a:t>Δ</a:t>
            </a:r>
            <a:r>
              <a:rPr lang="cs-CZ" sz="2000" dirty="0" smtClean="0"/>
              <a:t>t = ?°C</a:t>
            </a:r>
            <a:endParaRPr lang="cs-CZ" sz="2000" i="1" dirty="0" smtClean="0"/>
          </a:p>
          <a:p>
            <a:pPr lvl="0"/>
            <a:endParaRPr lang="cs-CZ" sz="2000" dirty="0" smtClean="0"/>
          </a:p>
          <a:p>
            <a:pPr lvl="0"/>
            <a:r>
              <a:rPr lang="el-GR" sz="2000" dirty="0" smtClean="0"/>
              <a:t>Δ</a:t>
            </a:r>
            <a:r>
              <a:rPr lang="cs-CZ" sz="2000" dirty="0" smtClean="0"/>
              <a:t>t = Q/m.c = 20kJ : 1,5kg . 0,5kJ/kg°C</a:t>
            </a:r>
          </a:p>
          <a:p>
            <a:pPr lvl="0"/>
            <a:r>
              <a:rPr lang="el-GR" sz="2000" dirty="0" smtClean="0"/>
              <a:t>Δ</a:t>
            </a:r>
            <a:r>
              <a:rPr lang="cs-CZ" sz="2000" dirty="0" smtClean="0"/>
              <a:t>t = 27°C. </a:t>
            </a:r>
            <a:endParaRPr lang="cs-CZ" sz="2000" i="1" dirty="0" smtClean="0"/>
          </a:p>
          <a:p>
            <a:r>
              <a:rPr lang="cs-CZ" sz="2000" i="1" dirty="0" smtClean="0"/>
              <a:t>Ocelový váleček se ohřeje o 27°C.</a:t>
            </a:r>
            <a:endParaRPr lang="cs-CZ" sz="2000" dirty="0" smtClean="0"/>
          </a:p>
          <a:p>
            <a:pPr lvl="0">
              <a:spcBef>
                <a:spcPct val="20000"/>
              </a:spcBef>
              <a:defRPr/>
            </a:pPr>
            <a:endParaRPr kumimoji="0" lang="cs-CZ" sz="40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flipV="1">
            <a:off x="611560" y="2427734"/>
            <a:ext cx="3929090" cy="1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54"/>
          <p:cNvGrpSpPr/>
          <p:nvPr/>
        </p:nvGrpSpPr>
        <p:grpSpPr>
          <a:xfrm>
            <a:off x="5000628" y="1714494"/>
            <a:ext cx="2571768" cy="1232306"/>
            <a:chOff x="5572132" y="1643050"/>
            <a:chExt cx="2571768" cy="1643074"/>
          </a:xfrm>
        </p:grpSpPr>
        <p:grpSp>
          <p:nvGrpSpPr>
            <p:cNvPr id="3" name="Skupina 20"/>
            <p:cNvGrpSpPr/>
            <p:nvPr/>
          </p:nvGrpSpPr>
          <p:grpSpPr>
            <a:xfrm>
              <a:off x="5572132" y="1643050"/>
              <a:ext cx="2571768" cy="1643074"/>
              <a:chOff x="500034" y="2714620"/>
              <a:chExt cx="4071966" cy="3214710"/>
            </a:xfrm>
          </p:grpSpPr>
          <p:sp>
            <p:nvSpPr>
              <p:cNvPr id="49" name="Rovnoramenný trojúhelník 48"/>
              <p:cNvSpPr/>
              <p:nvPr/>
            </p:nvSpPr>
            <p:spPr>
              <a:xfrm>
                <a:off x="500034" y="2714620"/>
                <a:ext cx="4071966" cy="3214710"/>
              </a:xfrm>
              <a:prstGeom prst="triangle">
                <a:avLst/>
              </a:prstGeom>
              <a:noFill/>
              <a:ln w="7620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0" name="Přímá spojovací čára 49"/>
              <p:cNvCxnSpPr/>
              <p:nvPr/>
            </p:nvCxnSpPr>
            <p:spPr>
              <a:xfrm>
                <a:off x="1399232" y="4530066"/>
                <a:ext cx="2286016" cy="1588"/>
              </a:xfrm>
              <a:prstGeom prst="line">
                <a:avLst/>
              </a:prstGeom>
              <a:ln w="7620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Podnadpis 2"/>
            <p:cNvSpPr txBox="1">
              <a:spLocks/>
            </p:cNvSpPr>
            <p:nvPr/>
          </p:nvSpPr>
          <p:spPr>
            <a:xfrm>
              <a:off x="6572264" y="2000240"/>
              <a:ext cx="586544" cy="47466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32500" lnSpcReduction="2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Q</a:t>
              </a:r>
              <a:r>
                <a:rPr kumimoji="0" lang="cs-CZ" sz="36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54" name="Podnadpis 2"/>
            <p:cNvSpPr txBox="1">
              <a:spLocks/>
            </p:cNvSpPr>
            <p:nvPr/>
          </p:nvSpPr>
          <p:spPr>
            <a:xfrm>
              <a:off x="6000760" y="2740020"/>
              <a:ext cx="1785949" cy="47466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32500" lnSpcReduction="2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m . c . </a:t>
              </a:r>
              <a:r>
                <a:rPr kumimoji="0" lang="el-GR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Δ</a:t>
              </a: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t</a:t>
              </a:r>
              <a:endPara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odnadpis 2"/>
          <p:cNvSpPr txBox="1">
            <a:spLocks/>
          </p:cNvSpPr>
          <p:nvPr/>
        </p:nvSpPr>
        <p:spPr>
          <a:xfrm>
            <a:off x="683568" y="857238"/>
            <a:ext cx="8174712" cy="407196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r>
              <a:rPr lang="cs-CZ" sz="2000" i="1" dirty="0" smtClean="0"/>
              <a:t>Vypočítej , hmotnost oleje, který zahřejeme na teplotu z 10°C na 160°C při dodání tepla 6000kJ.</a:t>
            </a:r>
          </a:p>
          <a:p>
            <a:pPr lvl="0"/>
            <a:r>
              <a:rPr lang="cs-CZ" sz="2000" dirty="0" smtClean="0"/>
              <a:t>m = 1500g = 1,5kg</a:t>
            </a:r>
          </a:p>
          <a:p>
            <a:r>
              <a:rPr lang="cs-CZ" sz="2000" dirty="0" err="1" smtClean="0"/>
              <a:t>c</a:t>
            </a:r>
            <a:r>
              <a:rPr lang="cs-CZ" sz="2000" baseline="-25000" dirty="0" err="1" smtClean="0"/>
              <a:t>ol</a:t>
            </a:r>
            <a:r>
              <a:rPr lang="cs-CZ" sz="2000" dirty="0" smtClean="0"/>
              <a:t> = 2000 </a:t>
            </a:r>
            <a:r>
              <a:rPr lang="cs-CZ" sz="2000" dirty="0" err="1" smtClean="0"/>
              <a:t>kJ</a:t>
            </a:r>
            <a:r>
              <a:rPr lang="cs-CZ" sz="2000" dirty="0" smtClean="0"/>
              <a:t>/kg°C</a:t>
            </a:r>
          </a:p>
          <a:p>
            <a:r>
              <a:rPr lang="cs-CZ" sz="2000" dirty="0" smtClean="0"/>
              <a:t>Q = 6000kJ</a:t>
            </a:r>
          </a:p>
          <a:p>
            <a:r>
              <a:rPr lang="cs-CZ" sz="2000" dirty="0" smtClean="0"/>
              <a:t>t</a:t>
            </a:r>
            <a:r>
              <a:rPr lang="cs-CZ" sz="2000" baseline="-25000" dirty="0" smtClean="0"/>
              <a:t>1</a:t>
            </a:r>
            <a:r>
              <a:rPr lang="cs-CZ" sz="2000" dirty="0" smtClean="0"/>
              <a:t>= 10°C</a:t>
            </a:r>
          </a:p>
          <a:p>
            <a:r>
              <a:rPr lang="cs-CZ" sz="2000" dirty="0" smtClean="0"/>
              <a:t>t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= 160°C</a:t>
            </a:r>
          </a:p>
          <a:p>
            <a:r>
              <a:rPr lang="el-GR" sz="2000" dirty="0" smtClean="0"/>
              <a:t>Δ</a:t>
            </a:r>
            <a:r>
              <a:rPr lang="cs-CZ" sz="2000" dirty="0" smtClean="0"/>
              <a:t>t = t</a:t>
            </a:r>
            <a:r>
              <a:rPr lang="cs-CZ" sz="2000" baseline="-25000" dirty="0" smtClean="0"/>
              <a:t>2 </a:t>
            </a:r>
            <a:r>
              <a:rPr lang="cs-CZ" sz="2000" dirty="0" smtClean="0"/>
              <a:t>- t</a:t>
            </a:r>
            <a:r>
              <a:rPr lang="cs-CZ" sz="2000" baseline="-25000" dirty="0" smtClean="0"/>
              <a:t>1 </a:t>
            </a:r>
            <a:r>
              <a:rPr lang="cs-CZ" sz="2000" dirty="0" smtClean="0"/>
              <a:t>= 160°C – 10°C</a:t>
            </a:r>
          </a:p>
          <a:p>
            <a:pPr lvl="0"/>
            <a:r>
              <a:rPr lang="cs-CZ" sz="2000" dirty="0" smtClean="0"/>
              <a:t>m =?kg</a:t>
            </a:r>
          </a:p>
          <a:p>
            <a:pPr lvl="0"/>
            <a:r>
              <a:rPr lang="cs-CZ" sz="2000" dirty="0" smtClean="0"/>
              <a:t>m = Q/</a:t>
            </a:r>
            <a:r>
              <a:rPr lang="el-GR" sz="2000" dirty="0" smtClean="0"/>
              <a:t> Δ</a:t>
            </a:r>
            <a:r>
              <a:rPr lang="cs-CZ" sz="2000" dirty="0" err="1" smtClean="0"/>
              <a:t>t.c</a:t>
            </a:r>
            <a:r>
              <a:rPr lang="cs-CZ" sz="2000" dirty="0" smtClean="0"/>
              <a:t> = 6000kJ : 150°C . 2000kJ/kg°C</a:t>
            </a:r>
          </a:p>
          <a:p>
            <a:pPr lvl="0"/>
            <a:r>
              <a:rPr lang="cs-CZ" sz="2000" dirty="0" smtClean="0"/>
              <a:t>m = 0,02kg = 20g. </a:t>
            </a:r>
            <a:endParaRPr lang="cs-CZ" sz="2000" i="1" dirty="0" smtClean="0"/>
          </a:p>
          <a:p>
            <a:r>
              <a:rPr lang="cs-CZ" sz="2000" i="1" dirty="0" smtClean="0"/>
              <a:t>Hmotnost oleje je 20g.</a:t>
            </a:r>
            <a:endParaRPr lang="cs-CZ" sz="2000" dirty="0" smtClean="0"/>
          </a:p>
          <a:p>
            <a:pPr lvl="0">
              <a:spcBef>
                <a:spcPct val="20000"/>
              </a:spcBef>
              <a:defRPr/>
            </a:pPr>
            <a:endParaRPr kumimoji="0" lang="cs-CZ" sz="400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500034" y="3363838"/>
            <a:ext cx="7572428" cy="119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Skupina 54"/>
          <p:cNvGrpSpPr/>
          <p:nvPr/>
        </p:nvGrpSpPr>
        <p:grpSpPr>
          <a:xfrm>
            <a:off x="5000628" y="1714494"/>
            <a:ext cx="2571768" cy="1232306"/>
            <a:chOff x="5572132" y="1643050"/>
            <a:chExt cx="2571768" cy="1643074"/>
          </a:xfrm>
        </p:grpSpPr>
        <p:grpSp>
          <p:nvGrpSpPr>
            <p:cNvPr id="3" name="Skupina 20"/>
            <p:cNvGrpSpPr/>
            <p:nvPr/>
          </p:nvGrpSpPr>
          <p:grpSpPr>
            <a:xfrm>
              <a:off x="5572132" y="1643050"/>
              <a:ext cx="2571768" cy="1643074"/>
              <a:chOff x="500034" y="2714620"/>
              <a:chExt cx="4071966" cy="3214710"/>
            </a:xfrm>
          </p:grpSpPr>
          <p:sp>
            <p:nvSpPr>
              <p:cNvPr id="49" name="Rovnoramenný trojúhelník 48"/>
              <p:cNvSpPr/>
              <p:nvPr/>
            </p:nvSpPr>
            <p:spPr>
              <a:xfrm>
                <a:off x="500034" y="2714620"/>
                <a:ext cx="4071966" cy="3214710"/>
              </a:xfrm>
              <a:prstGeom prst="triangle">
                <a:avLst/>
              </a:prstGeom>
              <a:noFill/>
              <a:ln w="7620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0" name="Přímá spojovací čára 49"/>
              <p:cNvCxnSpPr/>
              <p:nvPr/>
            </p:nvCxnSpPr>
            <p:spPr>
              <a:xfrm>
                <a:off x="1399232" y="4530066"/>
                <a:ext cx="2286016" cy="1588"/>
              </a:xfrm>
              <a:prstGeom prst="line">
                <a:avLst/>
              </a:prstGeom>
              <a:ln w="76200">
                <a:solidFill>
                  <a:schemeClr val="tx1">
                    <a:lumMod val="50000"/>
                    <a:lumOff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1" name="Podnadpis 2"/>
            <p:cNvSpPr txBox="1">
              <a:spLocks/>
            </p:cNvSpPr>
            <p:nvPr/>
          </p:nvSpPr>
          <p:spPr>
            <a:xfrm>
              <a:off x="6572264" y="2000240"/>
              <a:ext cx="586544" cy="47466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32500" lnSpcReduction="2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Q</a:t>
              </a:r>
              <a:r>
                <a:rPr kumimoji="0" lang="cs-CZ" sz="3600" b="0" i="0" u="none" strike="noStrike" kern="1200" cap="none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rPr>
                <a:t> </a:t>
              </a:r>
            </a:p>
          </p:txBody>
        </p:sp>
        <p:sp>
          <p:nvSpPr>
            <p:cNvPr id="54" name="Podnadpis 2"/>
            <p:cNvSpPr txBox="1">
              <a:spLocks/>
            </p:cNvSpPr>
            <p:nvPr/>
          </p:nvSpPr>
          <p:spPr>
            <a:xfrm>
              <a:off x="6000760" y="2740020"/>
              <a:ext cx="1785949" cy="47466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32500" lnSpcReduction="20000"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ts val="0"/>
                </a:spcAft>
                <a:buClrTx/>
                <a:buSzTx/>
                <a:buFont typeface="Arial" pitchFamily="34" charset="0"/>
                <a:buNone/>
                <a:tabLst/>
                <a:defRPr/>
              </a:pP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m . c . </a:t>
              </a:r>
              <a:r>
                <a:rPr kumimoji="0" lang="el-GR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Δ</a:t>
              </a:r>
              <a:r>
                <a:rPr kumimoji="0" lang="cs-CZ" sz="6000" b="1" i="0" u="none" strike="noStrike" kern="1200" cap="none" spc="0" normalizeH="0" baseline="0" noProof="0" dirty="0" smtClean="0">
                  <a:ln>
                    <a:noFill/>
                  </a:ln>
                  <a:effectLst/>
                  <a:uLnTx/>
                  <a:uFillTx/>
                  <a:latin typeface="+mn-lt"/>
                  <a:ea typeface="+mn-ea"/>
                  <a:cs typeface="+mn-cs"/>
                </a:rPr>
                <a:t>t</a:t>
              </a:r>
              <a:endPara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2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</TotalTime>
  <Words>323</Words>
  <Application>Microsoft Office PowerPoint</Application>
  <PresentationFormat>Předvádění na obrazovce (16:9)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A</cp:lastModifiedBy>
  <cp:revision>16</cp:revision>
  <dcterms:created xsi:type="dcterms:W3CDTF">2014-10-07T08:27:59Z</dcterms:created>
  <dcterms:modified xsi:type="dcterms:W3CDTF">2015-05-27T07:03:45Z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