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310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24" r:id="rId14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105" d="100"/>
          <a:sy n="105" d="100"/>
        </p:scale>
        <p:origin x="-78" y="-58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8.6.2015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8.6.2015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upload.wikimedia.org/wikipedia/commons/thumb/2/21/Peter_Stehlik_2011.07.29_A.jpg/800px-Peter_Stehlik_2011.07.29_A.jp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/>
              <a:t>PRAHA</a:t>
            </a:r>
            <a:endParaRPr lang="cs-CZ" sz="5400" dirty="0"/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87624" y="1419622"/>
            <a:ext cx="6635080" cy="317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400" dirty="0" smtClean="0">
                <a:latin typeface="+mj-lt"/>
                <a:cs typeface="Arial" pitchFamily="34" charset="0"/>
              </a:rPr>
              <a:t>Vlastivěda pro pátý ročník zvláštní školy. Praha: Septima, 1995, 24,25. ISBN </a:t>
            </a:r>
            <a:r>
              <a:rPr lang="cs-CZ" sz="1400" dirty="0" err="1" smtClean="0">
                <a:latin typeface="+mj-lt"/>
                <a:cs typeface="Arial" pitchFamily="34" charset="0"/>
              </a:rPr>
              <a:t>ISBN</a:t>
            </a:r>
            <a:r>
              <a:rPr lang="cs-CZ" sz="1400" dirty="0" smtClean="0">
                <a:latin typeface="+mj-lt"/>
                <a:cs typeface="Arial" pitchFamily="34" charset="0"/>
              </a:rPr>
              <a:t> 80-85801-51-5.</a:t>
            </a:r>
            <a:r>
              <a:rPr lang="cs-CZ" sz="1400" dirty="0" smtClean="0">
                <a:latin typeface="+mj-lt"/>
              </a:rPr>
              <a:t> </a:t>
            </a:r>
            <a:r>
              <a:rPr lang="cs-CZ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hlinkClick r:id="rId2"/>
              </a:rPr>
              <a:t>http://upload.wikimedia.org/wikipedia/commons/thumb/2/21/Peter_Stehlik_2011.07.29_A.jpg/800px-</a:t>
            </a:r>
            <a:r>
              <a:rPr lang="cs-CZ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rPr>
              <a:t>http</a:t>
            </a:r>
            <a:r>
              <a:rPr lang="cs-CZ" sz="1400" dirty="0" smtClean="0">
                <a:latin typeface="+mj-lt"/>
              </a:rPr>
              <a:t>://upload.wikimedia.org/wikipedia/commons/thumb/7/79/Prazsky_orloj_celkovy_pohled.jpg/320px-Prazsky_orloj_celkovy_pohled.jpg</a:t>
            </a:r>
            <a:endParaRPr lang="cs-CZ" sz="14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2360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971600" y="1140589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Škola: ZŠ, Hořice, Husova 11</a:t>
            </a:r>
          </a:p>
          <a:p>
            <a:r>
              <a:rPr lang="cs-CZ" dirty="0" smtClean="0"/>
              <a:t>Autor: Marie Matoušová</a:t>
            </a:r>
          </a:p>
          <a:p>
            <a:r>
              <a:rPr lang="cs-CZ" dirty="0" smtClean="0"/>
              <a:t>Předmět: Vlastivěda</a:t>
            </a:r>
          </a:p>
          <a:p>
            <a:endParaRPr lang="cs-CZ" dirty="0" smtClean="0"/>
          </a:p>
          <a:p>
            <a:r>
              <a:rPr lang="cs-CZ" dirty="0" smtClean="0"/>
              <a:t>Anotace: Materiál je určen k výuce vlastivědy v pátém ročníku školy praktické. Seznamuje žáky s pověstí o založení Prahy. Umožňuje práci s textem, vyhledávání informací a obsahuje pracovní listy. Součástí jsou i obrázky několika památek.</a:t>
            </a:r>
            <a:endParaRPr lang="cs-CZ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827584" y="2067694"/>
            <a:ext cx="7272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i="1" dirty="0" smtClean="0"/>
              <a:t>Praha je hlavní město České republiky. Místo, kde stojí dnešní velkoměsto, bylo osídlené už odpradávna. Má totiž výhodnou polohu při řece Vltavě ve středu Čech. V každé době zde vznikaly významné stavby, které jsou dodnes vzácnými památkami. </a:t>
            </a:r>
          </a:p>
          <a:p>
            <a:r>
              <a:rPr lang="cs-CZ" i="1" dirty="0" smtClean="0"/>
              <a:t>Patří k nim 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Pražský hrad, Karlův most, Staroměstské náměstí s měšťanskými domy a orlojem na budově Staroměstské radnice., Národní divadlo, 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socha 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sv. Václava na Václavském náměstí a řada dalších.</a:t>
            </a:r>
            <a:endParaRPr lang="cs-CZ" i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467544" y="84355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90700" algn="l"/>
              </a:tabLst>
              <a:defRPr/>
            </a:pPr>
            <a:r>
              <a:rPr kumimoji="0" lang="cs-CZ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PRAHA</a:t>
            </a:r>
            <a:endParaRPr kumimoji="0" lang="cs-CZ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827584" y="1347614"/>
            <a:ext cx="7128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cs-CZ" i="1" dirty="0" smtClean="0"/>
              <a:t>Proč se Praha jmenuje Praha?   Pověst o kněžně Libuši praví:</a:t>
            </a:r>
          </a:p>
          <a:p>
            <a:pPr>
              <a:buNone/>
            </a:pPr>
            <a:endParaRPr lang="cs-CZ" i="1" dirty="0" smtClean="0"/>
          </a:p>
          <a:p>
            <a:pPr>
              <a:buNone/>
            </a:pPr>
            <a:r>
              <a:rPr lang="cs-CZ" i="1" dirty="0" smtClean="0"/>
              <a:t>Libuše byla obdařena zvláštní věšteckou mocí. Jednou se s knížetem a družinou zastavila nad strmým břehem Vltavy, pohlédla na lesy za řekou a věštila: „Město vidím veliké, jehož sláva hvězd se dotýká.“ Knížecí družina se odebrala do míst, která Libuše svou věštbou označila. V hlubokém lese našli muže, jak tesá práh domu. Na Libušino přání tam vystavěli hrad a nazvali ho Prahou. A na tomto místě vyrostlo i město Praha.</a:t>
            </a:r>
            <a:endParaRPr lang="cs-CZ" i="1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1115616" y="1563638"/>
            <a:ext cx="70567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/>
              <a:t>Jaké je naše hlavní město? ……………………………………………….</a:t>
            </a:r>
          </a:p>
          <a:p>
            <a:r>
              <a:rPr lang="cs-CZ" dirty="0" smtClean="0"/>
              <a:t>Která řeka tudy protéká? …………………………………………………..</a:t>
            </a:r>
          </a:p>
          <a:p>
            <a:r>
              <a:rPr lang="cs-CZ" dirty="0" smtClean="0"/>
              <a:t>Popiš podle mapy polohu hlavního města:</a:t>
            </a:r>
          </a:p>
          <a:p>
            <a:r>
              <a:rPr lang="cs-CZ" dirty="0" smtClean="0"/>
              <a:t>…………………………………………………………………………………</a:t>
            </a:r>
          </a:p>
          <a:p>
            <a:r>
              <a:rPr lang="cs-CZ" dirty="0" smtClean="0"/>
              <a:t>…………………………………………………………………………………</a:t>
            </a:r>
          </a:p>
          <a:p>
            <a:r>
              <a:rPr lang="cs-CZ" dirty="0" smtClean="0"/>
              <a:t>Vyhledej v textu významné památky ve městě. </a:t>
            </a:r>
          </a:p>
          <a:p>
            <a:r>
              <a:rPr lang="cs-CZ" dirty="0" smtClean="0"/>
              <a:t>Zapiš je: ………………………………………………………………………</a:t>
            </a:r>
          </a:p>
          <a:p>
            <a:r>
              <a:rPr lang="cs-CZ" dirty="0" smtClean="0"/>
              <a:t>.................................................................................................</a:t>
            </a:r>
          </a:p>
          <a:p>
            <a:r>
              <a:rPr lang="cs-CZ" dirty="0" smtClean="0"/>
              <a:t>…………………………………………………………………………………</a:t>
            </a: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467544" y="771550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90700" algn="l"/>
              </a:tabLst>
              <a:defRPr/>
            </a:pPr>
            <a:r>
              <a:rPr kumimoji="0" lang="cs-CZ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Vyhledej v textu odpovědi na otázky:</a:t>
            </a:r>
            <a:endParaRPr kumimoji="0" lang="cs-CZ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971600" y="1563638"/>
            <a:ext cx="691276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dirty="0" smtClean="0"/>
              <a:t>Byli jste již v našem hlavním městě? ……………………………………..</a:t>
            </a:r>
          </a:p>
          <a:p>
            <a:r>
              <a:rPr lang="cs-CZ" sz="2000" dirty="0" smtClean="0"/>
              <a:t>Které památky jste viděli? ………………………………………………………………………</a:t>
            </a:r>
          </a:p>
          <a:p>
            <a:pPr>
              <a:buNone/>
            </a:pPr>
            <a:r>
              <a:rPr lang="cs-CZ" sz="2000" dirty="0" smtClean="0"/>
              <a:t>…………………………………………………………………………</a:t>
            </a:r>
          </a:p>
          <a:p>
            <a:r>
              <a:rPr lang="cs-CZ" sz="2000" dirty="0" smtClean="0"/>
              <a:t>Vyhledejte a ukažte na mapě Prahy jmenované památky z textu.</a:t>
            </a:r>
          </a:p>
          <a:p>
            <a:endParaRPr lang="cs-CZ" sz="2000" dirty="0" smtClean="0"/>
          </a:p>
          <a:p>
            <a:r>
              <a:rPr lang="cs-CZ" sz="2000" dirty="0" smtClean="0"/>
              <a:t>Zkuste </a:t>
            </a:r>
            <a:r>
              <a:rPr lang="cs-CZ" sz="2000" dirty="0" smtClean="0"/>
              <a:t>vyprávět pověst o založení Prahy.</a:t>
            </a:r>
            <a:endParaRPr lang="cs-CZ" sz="20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1"/>
          <p:cNvSpPr txBox="1">
            <a:spLocks/>
          </p:cNvSpPr>
          <p:nvPr/>
        </p:nvSpPr>
        <p:spPr>
          <a:xfrm>
            <a:off x="467544" y="77155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90700" algn="l"/>
              </a:tabLst>
              <a:defRPr/>
            </a:pPr>
            <a:r>
              <a:rPr kumimoji="0" lang="cs-CZ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Pojmenuj tato významná místa v Praze:</a:t>
            </a:r>
            <a:endParaRPr kumimoji="0" lang="cs-CZ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419622"/>
            <a:ext cx="5688632" cy="337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kupina 2"/>
          <p:cNvGrpSpPr/>
          <p:nvPr/>
        </p:nvGrpSpPr>
        <p:grpSpPr>
          <a:xfrm>
            <a:off x="971600" y="123478"/>
            <a:ext cx="6559996" cy="4875550"/>
            <a:chOff x="971600" y="123478"/>
            <a:chExt cx="6559996" cy="4875550"/>
          </a:xfrm>
        </p:grpSpPr>
        <p:pic>
          <p:nvPicPr>
            <p:cNvPr id="4" name="Picture 3" descr="C:\Users\Matouš\AppData\Local\Microsoft\Windows\Temporary Internet Files\Content.IE5\GGFF6Q8M\MP900427949[1]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71600" y="915566"/>
              <a:ext cx="2735601" cy="4083462"/>
            </a:xfrm>
            <a:prstGeom prst="rect">
              <a:avLst/>
            </a:prstGeom>
            <a:noFill/>
          </p:spPr>
        </p:pic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27984" y="123478"/>
              <a:ext cx="2071188" cy="3429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8" descr="http://upload.wikimedia.org/wikipedia/commons/thumb/2/21/Peter_Stehlik_2011.07.29_A.jpg/220px-Peter_Stehlik_2011.07.29_A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36096" y="3579862"/>
              <a:ext cx="2095500" cy="14001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upload.wikimedia.org/wikipedia/commons/thumb/7/79/Prazsky_orloj_celkovy_pohled.jpg/220px-Prazsky_orloj_celkovy_pohl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39502"/>
            <a:ext cx="2416776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2F33400-E7C1-402A-9D11-37931DDB1730}">
  <ds:schemaRefs>
    <ds:schemaRef ds:uri="http://purl.org/dc/terms/"/>
    <ds:schemaRef ds:uri="http://schemas.microsoft.com/office/infopath/2007/PartnerControls"/>
    <ds:schemaRef ds:uri="http://www.w3.org/XML/1998/namespace"/>
    <ds:schemaRef ds:uri="http://purl.org/dc/elements/1.1/"/>
    <ds:schemaRef ds:uri="http://purl.org/dc/dcmitype/"/>
    <ds:schemaRef ds:uri="d19d6491-b662-4d98-996c-1e38fe9d0183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Words>344</Words>
  <Application>Microsoft Office PowerPoint</Application>
  <PresentationFormat>Předvádění na obrazovce (16:9)</PresentationFormat>
  <Paragraphs>32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boxed_powerpoint_16x9_2012-08</vt:lpstr>
      <vt:lpstr>Dotkněte se inovací CZ.1.07/1.3.00/51.0024  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ZDROJE: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11</cp:revision>
  <dcterms:created xsi:type="dcterms:W3CDTF">2014-10-07T08:27:59Z</dcterms:created>
  <dcterms:modified xsi:type="dcterms:W3CDTF">2015-06-08T10:04:50Z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