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73" r:id="rId4"/>
    <p:sldId id="275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45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na puntíky označuj</a:t>
            </a:r>
            <a:r>
              <a:rPr lang="cs-CZ" baseline="0" dirty="0" smtClean="0"/>
              <a:t> postavu od nejmladší po nejstarší.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1290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PYRAMIDA ČASU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Od</a:t>
            </a:r>
            <a:r>
              <a:rPr lang="cs-CZ" sz="2400" b="0" i="0" dirty="0" smtClean="0"/>
              <a:t> narození do stáří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425952" y="5154168"/>
            <a:ext cx="5074920" cy="14752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/>
          <p:nvPr/>
        </p:nvSpPr>
        <p:spPr>
          <a:xfrm>
            <a:off x="0" y="0"/>
            <a:ext cx="4865822" cy="6858000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778157" y="3643634"/>
            <a:ext cx="2200721" cy="2472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458550" y="3224552"/>
            <a:ext cx="780288" cy="76809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3890768" y="171229"/>
            <a:ext cx="2200721" cy="2472563"/>
            <a:chOff x="3144011" y="0"/>
            <a:chExt cx="2200721" cy="2472563"/>
          </a:xfrm>
        </p:grpSpPr>
        <p:sp>
          <p:nvSpPr>
            <p:cNvPr id="2" name="Obdélník 1"/>
            <p:cNvSpPr/>
            <p:nvPr/>
          </p:nvSpPr>
          <p:spPr>
            <a:xfrm>
              <a:off x="3144011" y="0"/>
              <a:ext cx="2200721" cy="247256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270" b="94959" l="21373" r="67323">
                          <a14:backgroundMark x1="44174" y1="80916" x2="45139" y2="881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05" t="4445" r="32917" b="5422"/>
            <a:stretch/>
          </p:blipFill>
          <p:spPr>
            <a:xfrm>
              <a:off x="3595507" y="233025"/>
              <a:ext cx="1301740" cy="1943505"/>
            </a:xfrm>
            <a:prstGeom prst="rect">
              <a:avLst/>
            </a:prstGeom>
          </p:spPr>
        </p:pic>
      </p:grpSp>
      <p:sp>
        <p:nvSpPr>
          <p:cNvPr id="31" name="Ovál 30"/>
          <p:cNvSpPr/>
          <p:nvPr/>
        </p:nvSpPr>
        <p:spPr>
          <a:xfrm>
            <a:off x="3498592" y="-68335"/>
            <a:ext cx="784352" cy="763377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714813" y="224916"/>
            <a:ext cx="2200721" cy="2472563"/>
            <a:chOff x="6445689" y="10958"/>
            <a:chExt cx="2200721" cy="2472563"/>
          </a:xfrm>
        </p:grpSpPr>
        <p:sp>
          <p:nvSpPr>
            <p:cNvPr id="27" name="Obdélník 26"/>
            <p:cNvSpPr/>
            <p:nvPr/>
          </p:nvSpPr>
          <p:spPr>
            <a:xfrm>
              <a:off x="6445689" y="10958"/>
              <a:ext cx="2200721" cy="247256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9994" b="96245" l="19755" r="50182">
                          <a14:backgroundMark x1="35740" y1="74621" x2="35740" y2="74621"/>
                          <a14:backgroundMark x1="35740" y1="74621" x2="45867" y2="9000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2437" t="14892" r="53290" b="5757"/>
            <a:stretch/>
          </p:blipFill>
          <p:spPr>
            <a:xfrm>
              <a:off x="6833872" y="238164"/>
              <a:ext cx="1575054" cy="2092744"/>
            </a:xfrm>
            <a:prstGeom prst="rect">
              <a:avLst/>
            </a:prstGeom>
          </p:spPr>
        </p:pic>
      </p:grpSp>
      <p:sp>
        <p:nvSpPr>
          <p:cNvPr id="25" name="Ovál 24"/>
          <p:cNvSpPr/>
          <p:nvPr/>
        </p:nvSpPr>
        <p:spPr>
          <a:xfrm>
            <a:off x="6391838" y="2291"/>
            <a:ext cx="707136" cy="65532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8800" y="0"/>
            <a:ext cx="2572512" cy="113385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9719919" y="224916"/>
            <a:ext cx="2200721" cy="2472563"/>
            <a:chOff x="9634695" y="-25753"/>
            <a:chExt cx="2200721" cy="2472563"/>
          </a:xfrm>
        </p:grpSpPr>
        <p:sp>
          <p:nvSpPr>
            <p:cNvPr id="29" name="Obdélník 28"/>
            <p:cNvSpPr/>
            <p:nvPr/>
          </p:nvSpPr>
          <p:spPr>
            <a:xfrm>
              <a:off x="9634695" y="-25753"/>
              <a:ext cx="2200721" cy="247256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4658" b="83101" l="26249" r="6480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9630" t="23462" r="39683" b="22130"/>
            <a:stretch/>
          </p:blipFill>
          <p:spPr>
            <a:xfrm>
              <a:off x="10077477" y="258744"/>
              <a:ext cx="1388578" cy="1957177"/>
            </a:xfrm>
            <a:prstGeom prst="rect">
              <a:avLst/>
            </a:prstGeom>
          </p:spPr>
        </p:pic>
      </p:grpSp>
      <p:sp>
        <p:nvSpPr>
          <p:cNvPr id="22" name="Ovál 21"/>
          <p:cNvSpPr/>
          <p:nvPr/>
        </p:nvSpPr>
        <p:spPr>
          <a:xfrm>
            <a:off x="9230545" y="-25753"/>
            <a:ext cx="755904" cy="7802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458550" y="3224552"/>
            <a:ext cx="780288" cy="76809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9256743" y="-1871"/>
            <a:ext cx="755904" cy="7802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387816" y="10162"/>
            <a:ext cx="707136" cy="65532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498592" y="-68334"/>
            <a:ext cx="784352" cy="763377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984" b="94239" l="23765" r="49576">
                        <a14:foregroundMark x1="34452" y1="71656" x2="35571" y2="69084"/>
                        <a14:backgroundMark x1="28897" y1="34053" x2="30015" y2="31121"/>
                        <a14:backgroundMark x1="33179" y1="35905" x2="33179" y2="33128"/>
                        <a14:backgroundMark x1="35262" y1="84825" x2="39583" y2="61831"/>
                        <a14:backgroundMark x1="34992" y1="74074" x2="36651" y2="68158"/>
                        <a14:backgroundMark x1="26659" y1="33128" x2="27508" y2="311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750" t="2778" r="49861" b="5371"/>
          <a:stretch/>
        </p:blipFill>
        <p:spPr>
          <a:xfrm>
            <a:off x="5445252" y="3746220"/>
            <a:ext cx="1231964" cy="2416836"/>
          </a:xfrm>
          <a:prstGeom prst="rect">
            <a:avLst/>
          </a:prstGeom>
        </p:spPr>
      </p:pic>
      <p:cxnSp>
        <p:nvCxnSpPr>
          <p:cNvPr id="55" name="Přímá spojnice 54"/>
          <p:cNvCxnSpPr/>
          <p:nvPr/>
        </p:nvCxnSpPr>
        <p:spPr>
          <a:xfrm flipV="1">
            <a:off x="1764599" y="1867605"/>
            <a:ext cx="1312903" cy="44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1341120" y="3019681"/>
            <a:ext cx="2157472" cy="159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934560" y="4270642"/>
            <a:ext cx="2956208" cy="180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413434" y="5671539"/>
            <a:ext cx="4063061" cy="343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8270532" y="3628110"/>
            <a:ext cx="2200721" cy="2472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7632" b="93519" l="22707" r="556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66" t="7378" r="46400" b="8001"/>
          <a:stretch/>
        </p:blipFill>
        <p:spPr>
          <a:xfrm>
            <a:off x="8966238" y="4008978"/>
            <a:ext cx="1284161" cy="2006904"/>
          </a:xfrm>
          <a:prstGeom prst="rect">
            <a:avLst/>
          </a:prstGeom>
        </p:spPr>
      </p:pic>
      <p:sp>
        <p:nvSpPr>
          <p:cNvPr id="23" name="Ovál 22"/>
          <p:cNvSpPr/>
          <p:nvPr/>
        </p:nvSpPr>
        <p:spPr>
          <a:xfrm>
            <a:off x="7805166" y="3316224"/>
            <a:ext cx="675132" cy="719328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805166" y="3301813"/>
            <a:ext cx="675132" cy="719328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67 -1.85185E-6 L -0.01667 0.00023 C -0.01341 0.00209 -0.01016 0.00394 -0.00703 0.00671 C -0.00052 0.0132 -0.00937 0.01111 -0.00104 0.01389 C 0.00221 0.01505 0.00547 0.01528 0.00859 0.01644 C 0.01068 0.0169 0.01276 0.01806 0.01458 0.01852 C 0.01706 0.01945 0.01953 0.02014 0.02201 0.02084 C 0.02383 0.02176 0.02591 0.02315 0.02787 0.02315 C 0.05287 0.02477 0.07774 0.02477 0.1026 0.0257 C 0.13216 0.04005 0.0905 0.01921 0.12305 0.03727 C 0.1293 0.04097 0.12956 0.03889 0.13633 0.04213 C 0.13867 0.04352 0.14115 0.04537 0.14349 0.04699 C 0.14466 0.04838 0.14596 0.05023 0.14714 0.05162 C 0.14909 0.05347 0.15378 0.05509 0.1556 0.05625 C 0.15677 0.05695 0.15807 0.05787 0.15925 0.05857 C 0.15964 0.06088 0.1599 0.06343 0.16055 0.06574 C 0.16224 0.07361 0.16497 0.08079 0.16641 0.08912 C 0.1681 0.09861 0.16927 0.10834 0.17122 0.11759 C 0.17201 0.1213 0.17305 0.12523 0.1737 0.12917 C 0.17422 0.13287 0.17435 0.13727 0.17487 0.14097 C 0.17565 0.14746 0.17734 0.15347 0.17839 0.15972 C 0.17904 0.16296 0.17904 0.16644 0.17969 0.16921 C 0.18021 0.17176 0.18138 0.17384 0.18216 0.17616 C 0.18307 0.17986 0.18399 0.18912 0.18451 0.19259 C 0.18529 0.19815 0.18555 0.20139 0.18802 0.20463 C 0.18932 0.20602 0.1957 0.2088 0.19649 0.20903 C 0.19727 0.21065 0.19831 0.21227 0.19896 0.21389 C 0.19987 0.21597 0.20039 0.21875 0.20143 0.22107 C 0.20287 0.22454 0.20534 0.22824 0.20742 0.23033 C 0.2099 0.23287 0.21471 0.23426 0.21706 0.23519 C 0.22383 0.24838 0.21992 0.24213 0.22917 0.25394 C 0.23021 0.25718 0.23099 0.26088 0.23268 0.2632 C 0.2349 0.26644 0.23763 0.26783 0.23984 0.27037 C 0.24167 0.27222 0.2431 0.27523 0.24479 0.27732 C 0.24583 0.27917 0.24727 0.28056 0.24831 0.28218 C 0.25 0.28449 0.25169 0.28658 0.25326 0.28935 C 0.25443 0.29144 0.25534 0.29445 0.25677 0.2963 C 0.25912 0.29977 0.26159 0.30255 0.26406 0.30579 C 0.26797 0.31065 0.27149 0.31505 0.27604 0.31759 C 0.27839 0.31875 0.28099 0.31875 0.2832 0.31991 C 0.28607 0.3213 0.2888 0.32338 0.29167 0.32454 C 0.29414 0.3257 0.29662 0.32593 0.29883 0.32709 C 0.30143 0.32801 0.31198 0.33426 0.31471 0.33634 C 0.31706 0.33843 0.3194 0.34121 0.32188 0.34352 C 0.33047 0.35116 0.32917 0.34838 0.33633 0.35764 C 0.33789 0.35972 0.33958 0.36227 0.34115 0.36459 C 0.34232 0.36644 0.34362 0.36736 0.34466 0.36921 C 0.3457 0.3706 0.34622 0.37269 0.34714 0.37408 C 0.3487 0.37639 0.35026 0.37871 0.35195 0.38102 C 0.35234 0.38334 0.35274 0.38565 0.35313 0.3882 C 0.35482 0.39607 0.35664 0.40371 0.35807 0.41181 C 0.35846 0.41412 0.35885 0.41621 0.35912 0.41875 C 0.35964 0.42338 0.35977 0.42824 0.36029 0.43264 C 0.36107 0.43773 0.36198 0.44236 0.36276 0.44699 L 0.36524 0.46111 C 0.36563 0.46343 0.36602 0.46574 0.36641 0.46806 C 0.37044 0.5 0.36784 0.48773 0.3724 0.50579 C 0.37513 0.52732 0.37201 0.50116 0.37487 0.53866 C 0.375 0.5419 0.37565 0.54514 0.37617 0.54815 C 0.37565 0.57246 0.37578 0.59676 0.37487 0.6213 C 0.37474 0.62477 0.37292 0.62709 0.3724 0.63056 C 0.37135 0.6375 0.37096 0.64491 0.37005 0.65185 C 0.36927 0.65648 0.36823 0.66111 0.36758 0.66597 C 0.36732 0.66898 0.36719 0.67246 0.36641 0.67523 C 0.36589 0.67732 0.36471 0.67824 0.36406 0.67986 C 0.36302 0.68241 0.36237 0.68472 0.36159 0.68704 C 0.3612 0.68959 0.3612 0.69213 0.36029 0.69398 C 0.35716 0.70255 0.35365 0.70695 0.34961 0.71296 C 0.34766 0.71852 0.34583 0.72431 0.34349 0.7294 C 0.34245 0.73195 0.34141 0.73496 0.33997 0.73658 C 0.33841 0.7382 0.33672 0.73773 0.33503 0.73889 C 0.32096 0.74815 0.33958 0.74051 0.31576 0.74584 C 0.31341 0.7463 0.31094 0.74746 0.30859 0.74815 C 0.30664 0.74908 0.30456 0.7507 0.3026 0.7507 L 0.14245 0.75301 C 0.13958 0.75463 0.13685 0.75648 0.13399 0.75764 C 0.13112 0.7588 0.12826 0.75857 0.12552 0.76019 C 0.11927 0.76366 0.11263 0.77199 0.10742 0.77871 C 0.10169 0.78634 0.09505 0.79236 0.09063 0.80232 C 0.08372 0.81783 0.08268 0.82176 0.07487 0.83287 C 0.07005 0.83982 0.06888 0.83959 0.06406 0.84491 C 0.06211 0.84699 0.06003 0.84931 0.05794 0.85185 C 0.05508 0.85556 0.05143 0.86111 0.04844 0.86366 C 0.04688 0.86505 0.04518 0.86505 0.04362 0.86574 C 0.04232 0.86736 0.04128 0.86921 0.03997 0.8706 C 0.03698 0.87361 0.03464 0.87292 0.03151 0.87546 C 0.02031 0.88357 0.03425 0.87755 0.01953 0.88241 C 0.00833 0.89699 0.02552 0.87593 0.0099 0.88935 C 0.00807 0.89097 0.00677 0.89445 0.00508 0.89653 C 0.00391 0.89769 0.0026 0.89792 0.00143 0.89908 C -0.00065 0.90046 -0.00247 0.90232 -0.00456 0.90347 C -0.00703 0.90533 -0.00937 0.90695 -0.01172 0.90834 C -0.01615 0.91042 -0.01797 0.91158 -0.02266 0.9132 C -0.02552 0.91389 -0.02838 0.91459 -0.03112 0.91551 C -0.04818 0.92662 -0.03581 0.91991 -0.06966 0.92246 C -0.07565 0.92153 -0.08177 0.92269 -0.08776 0.91991 C -0.08919 0.91945 -0.08932 0.91065 -0.0901 0.9132 C -0.0918 0.91736 -0.08958 0.925 -0.09128 0.92963 C -0.09297 0.93357 -0.09857 0.93426 -0.09857 0.93472 C -0.11953 0.93148 -0.11159 0.93843 -0.12383 0.92246 C -0.125 0.92084 -0.12656 0.91968 -0.12747 0.91759 L -0.13216 0.90834 C -0.13151 0.89097 -0.13294 0.87269 -0.12995 0.85648 C -0.12773 0.84537 -0.11888 0.84491 -0.11432 0.84236 C -0.11302 0.8419 -0.11185 0.84097 -0.11055 0.84005 C -0.10781 0.84097 -0.10482 0.83982 -0.10221 0.84236 C -0.10104 0.84352 -0.10091 0.84699 -0.10091 0.84931 C -0.10091 0.85417 -0.10195 0.85903 -0.10221 0.86366 C -0.10234 0.86505 -0.10221 0.86667 -0.10221 0.86829 L -0.09622 0.83519 L -0.11432 0.86829 " pathEditMode="relative" rAng="0" ptsTypes="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67" y="4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07407E-6 L -0.35533 0.4900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73" y="2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48148E-6 L -0.59166 0.1449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83" y="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59259E-6 L -0.19532 0.1983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66" y="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-0.46823 -0.172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11" y="-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5" grpId="0" animBg="1"/>
      <p:bldP spid="34" grpId="0" animBg="1"/>
      <p:bldP spid="3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– didaktické pomůcky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(čas…)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přiřazují obrázky podle časové osy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Co trvá nejméně, co déle a co nejdéle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přiřazují puntíky, které jsou u </a:t>
            </a:r>
            <a:r>
              <a:rPr lang="cs-CZ" dirty="0" smtClean="0"/>
              <a:t>obrázků, </a:t>
            </a:r>
            <a:r>
              <a:rPr lang="cs-CZ" dirty="0" smtClean="0"/>
              <a:t>do pyramidy podle toho, co trvá nejkratší dobu, co delší a co nejdelší.</a:t>
            </a:r>
          </a:p>
          <a:p>
            <a:r>
              <a:rPr lang="cs-CZ" dirty="0" smtClean="0"/>
              <a:t>Kliknutím na vybraný puntík se tento zařazuje do pyramidy času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částečně se orientovat v čase</a:t>
            </a:r>
          </a:p>
          <a:p>
            <a:r>
              <a:rPr lang="cs-CZ" dirty="0"/>
              <a:t>Orientovat se v řadě Rozlišovat základní časové údaje, uvědomit si plynutí v </a:t>
            </a:r>
            <a:r>
              <a:rPr lang="cs-CZ" dirty="0" smtClean="0"/>
              <a:t>čase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238</Words>
  <Application>Microsoft Office PowerPoint</Application>
  <PresentationFormat>Vlastní</PresentationFormat>
  <Paragraphs>48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Sheer Green 16x9</vt:lpstr>
      <vt:lpstr>PYRAMIDA ČASU</vt:lpstr>
      <vt:lpstr>Snímek 2</vt:lpstr>
      <vt:lpstr>Použité odkazy</vt:lpstr>
      <vt:lpstr>Metodický pokyn Integrovaný blok: (čas…)</vt:lpstr>
      <vt:lpstr>Studijní materiály </vt:lpstr>
      <vt:lpstr>   Práce s interaktivním výukovým materiálem </vt:lpstr>
      <vt:lpstr>Prvky polytechnické výchovy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2015-06-08T12:46:55Z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