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4"/>
  </p:notesMasterIdLst>
  <p:sldIdLst>
    <p:sldId id="310" r:id="rId5"/>
    <p:sldId id="326" r:id="rId6"/>
    <p:sldId id="325" r:id="rId7"/>
    <p:sldId id="327" r:id="rId8"/>
    <p:sldId id="331" r:id="rId9"/>
    <p:sldId id="330" r:id="rId10"/>
    <p:sldId id="332" r:id="rId11"/>
    <p:sldId id="329" r:id="rId12"/>
    <p:sldId id="324" r:id="rId13"/>
  </p:sldIdLst>
  <p:sldSz cx="9144000" cy="5143500" type="screen16x9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Střední styl 1 – zvýraznění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6866" autoAdjust="0"/>
  </p:normalViewPr>
  <p:slideViewPr>
    <p:cSldViewPr>
      <p:cViewPr varScale="1">
        <p:scale>
          <a:sx n="98" d="100"/>
          <a:sy n="98" d="100"/>
        </p:scale>
        <p:origin x="600" y="84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-18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101" d="100"/>
          <a:sy n="101" d="100"/>
        </p:scale>
        <p:origin x="2670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98835A4-60F7-44ED-8EFD-BEEA171BCEF9}" type="datetimeFigureOut">
              <a:rPr lang="cs-CZ" smtClean="0"/>
              <a:t>19. 5. 2015</a:t>
            </a:fld>
            <a:endParaRPr lang="cs-CZ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B72D31-BA1C-4AC9-9613-9D2BCD5B9C2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443126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B72D31-BA1C-4AC9-9613-9D2BCD5B9C2A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5815232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B72D31-BA1C-4AC9-9613-9D2BCD5B9C2A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2522998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B72D31-BA1C-4AC9-9613-9D2BCD5B9C2A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4324445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B72D31-BA1C-4AC9-9613-9D2BCD5B9C2A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9663748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B72D31-BA1C-4AC9-9613-9D2BCD5B9C2A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429982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B72D31-BA1C-4AC9-9613-9D2BCD5B9C2A}" type="slidenum">
              <a:rPr lang="cs-CZ" smtClean="0"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5911439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B72D31-BA1C-4AC9-9613-9D2BCD5B9C2A}" type="slidenum">
              <a:rPr lang="cs-CZ" smtClean="0"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842150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B72D31-BA1C-4AC9-9613-9D2BCD5B9C2A}" type="slidenum">
              <a:rPr lang="cs-CZ" smtClean="0"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8239180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B72D31-BA1C-4AC9-9613-9D2BCD5B9C2A}" type="slidenum">
              <a:rPr lang="cs-CZ" smtClean="0"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2619175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664101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741055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t>‹#›</a:t>
            </a:fld>
            <a:endParaRPr lang="cs-CZ"/>
          </a:p>
        </p:txBody>
      </p:sp>
      <p:sp>
        <p:nvSpPr>
          <p:cNvPr id="7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667451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347613"/>
            <a:ext cx="4038600" cy="324700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347613"/>
            <a:ext cx="4038600" cy="324700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577709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347614"/>
            <a:ext cx="4040188" cy="576064"/>
          </a:xfrm>
        </p:spPr>
        <p:txBody>
          <a:bodyPr anchor="b">
            <a:no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1923678"/>
            <a:ext cx="4040188" cy="267094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6" y="1347614"/>
            <a:ext cx="4041775" cy="576064"/>
          </a:xfrm>
        </p:spPr>
        <p:txBody>
          <a:bodyPr anchor="b">
            <a:no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6" y="1923678"/>
            <a:ext cx="4041775" cy="267094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385908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t>‹#›</a:t>
            </a:fld>
            <a:endParaRPr lang="cs-CZ"/>
          </a:p>
        </p:txBody>
      </p:sp>
      <p:sp>
        <p:nvSpPr>
          <p:cNvPr id="6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712517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t>‹#›</a:t>
            </a:fld>
            <a:endParaRPr lang="cs-CZ"/>
          </a:p>
        </p:txBody>
      </p:sp>
      <p:sp>
        <p:nvSpPr>
          <p:cNvPr id="5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676856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1" y="843558"/>
            <a:ext cx="3008313" cy="57606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843557"/>
            <a:ext cx="5111750" cy="375106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1" y="1419621"/>
            <a:ext cx="3008313" cy="317500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146316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843558"/>
            <a:ext cx="5486400" cy="270212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524709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t>‹#›</a:t>
            </a:fld>
            <a:endParaRPr lang="cs-CZ"/>
          </a:p>
        </p:txBody>
      </p:sp>
      <p:sp>
        <p:nvSpPr>
          <p:cNvPr id="7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530883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843557"/>
            <a:ext cx="2057400" cy="375106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843557"/>
            <a:ext cx="6019800" cy="375106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t>‹#›</a:t>
            </a:fld>
            <a:endParaRPr lang="cs-CZ"/>
          </a:p>
        </p:txBody>
      </p:sp>
      <p:sp>
        <p:nvSpPr>
          <p:cNvPr id="7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1909552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/>
          <a:lstStyle/>
          <a:p>
            <a:fld id="{8A3A43DF-04A3-4662-88CA-28FDED1CFC09}" type="datetimeFigureOut">
              <a:rPr lang="cs-CZ" smtClean="0"/>
              <a:t>19. 5. 2015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D58ADA-DDE5-40A5-9BF1-B0BC81F4C7C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800198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18" Type="http://schemas.openxmlformats.org/officeDocument/2006/relationships/image" Target="../media/image5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4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6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Skupina 3"/>
          <p:cNvGrpSpPr/>
          <p:nvPr/>
        </p:nvGrpSpPr>
        <p:grpSpPr>
          <a:xfrm>
            <a:off x="0" y="3284537"/>
            <a:ext cx="9144000" cy="1858963"/>
            <a:chOff x="0" y="3284537"/>
            <a:chExt cx="9144000" cy="1858963"/>
          </a:xfrm>
        </p:grpSpPr>
        <p:pic>
          <p:nvPicPr>
            <p:cNvPr id="1027" name="Picture 3"/>
            <p:cNvPicPr>
              <a:picLocks noChangeAspect="1" noChangeArrowheads="1"/>
            </p:cNvPicPr>
            <p:nvPr userDrawn="1"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284537"/>
              <a:ext cx="9144000" cy="185896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grpSp>
          <p:nvGrpSpPr>
            <p:cNvPr id="11" name="Skupina 10"/>
            <p:cNvGrpSpPr>
              <a:grpSpLocks noChangeAspect="1"/>
            </p:cNvGrpSpPr>
            <p:nvPr userDrawn="1"/>
          </p:nvGrpSpPr>
          <p:grpSpPr>
            <a:xfrm>
              <a:off x="35536" y="4300030"/>
              <a:ext cx="720000" cy="792000"/>
              <a:chOff x="23056" y="6093296"/>
              <a:chExt cx="720000" cy="792000"/>
            </a:xfrm>
          </p:grpSpPr>
          <p:sp>
            <p:nvSpPr>
              <p:cNvPr id="15" name="Zaoblený obdélník 14"/>
              <p:cNvSpPr/>
              <p:nvPr userDrawn="1"/>
            </p:nvSpPr>
            <p:spPr>
              <a:xfrm>
                <a:off x="23056" y="6093296"/>
                <a:ext cx="720000" cy="792000"/>
              </a:xfrm>
              <a:prstGeom prst="roundRect">
                <a:avLst/>
              </a:prstGeom>
              <a:ln>
                <a:noFill/>
              </a:ln>
              <a:effectLst>
                <a:softEdge rad="31750"/>
              </a:effectLst>
            </p:spPr>
            <p:style>
              <a:lnRef idx="2">
                <a:schemeClr val="accent5"/>
              </a:lnRef>
              <a:fillRef idx="1">
                <a:schemeClr val="lt1"/>
              </a:fillRef>
              <a:effectRef idx="0">
                <a:schemeClr val="accent5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pic>
            <p:nvPicPr>
              <p:cNvPr id="16" name="Picture 12"/>
              <p:cNvPicPr>
                <a:picLocks noChangeAspect="1" noChangeArrowheads="1"/>
              </p:cNvPicPr>
              <p:nvPr userDrawn="1"/>
            </p:nvPicPr>
            <p:blipFill>
              <a:blip r:embed="rId1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0861" y="6201296"/>
                <a:ext cx="624390" cy="57600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</p:grp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858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10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8965" y="201165"/>
            <a:ext cx="1862069" cy="54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419623"/>
            <a:ext cx="8229600" cy="3175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67544" y="843558"/>
            <a:ext cx="8229600" cy="459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dirty="0" smtClean="0"/>
              <a:t>Kliknutím lze upravit styl.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2694BF-EC82-438D-8CBB-65B2DEBBB1CE}" type="slidenum">
              <a:rPr lang="cs-CZ" smtClean="0"/>
              <a:t>‹#›</a:t>
            </a:fld>
            <a:endParaRPr lang="cs-CZ"/>
          </a:p>
        </p:txBody>
      </p:sp>
      <p:pic>
        <p:nvPicPr>
          <p:cNvPr id="12" name="Obrázek 11"/>
          <p:cNvPicPr/>
          <p:nvPr userDrawn="1"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43420"/>
            <a:ext cx="2776686" cy="563416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 userDrawn="1"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4368" y="4417415"/>
            <a:ext cx="1078260" cy="5666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47233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tabLst>
          <a:tab pos="1790700" algn="l"/>
        </a:tabLst>
        <a:defRPr sz="3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203598"/>
            <a:ext cx="6858000" cy="1428874"/>
          </a:xfrm>
        </p:spPr>
        <p:txBody>
          <a:bodyPr/>
          <a:lstStyle/>
          <a:p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dirty="0"/>
              <a:t/>
            </a:r>
            <a:br>
              <a:rPr lang="cs-CZ" sz="1600" dirty="0"/>
            </a:br>
            <a:r>
              <a:rPr lang="cs-CZ" sz="1600" dirty="0" smtClean="0"/>
              <a:t>Dotkněte se inovací</a:t>
            </a:r>
            <a:br>
              <a:rPr lang="cs-CZ" sz="1600" dirty="0" smtClean="0"/>
            </a:br>
            <a:r>
              <a:rPr lang="cs-CZ" sz="1600" dirty="0" smtClean="0"/>
              <a:t>CZ.1.07/1.3.00/51.0024</a:t>
            </a: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1707654"/>
            <a:ext cx="6858000" cy="2235696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cs-CZ" sz="3600" b="1" dirty="0"/>
              <a:t>PRÉTERITO IMPERFECTO</a:t>
            </a:r>
          </a:p>
        </p:txBody>
      </p:sp>
    </p:spTree>
    <p:extLst>
      <p:ext uri="{BB962C8B-B14F-4D97-AF65-F5344CB8AC3E}">
        <p14:creationId xmlns:p14="http://schemas.microsoft.com/office/powerpoint/2010/main" val="11314455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83568" y="1302558"/>
            <a:ext cx="8208912" cy="3573448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l"/>
            <a:r>
              <a:rPr lang="cs-CZ" dirty="0"/>
              <a:t>Škola: Gymnázium Dr.Emila Holuba</a:t>
            </a:r>
          </a:p>
          <a:p>
            <a:pPr algn="l"/>
            <a:r>
              <a:rPr lang="cs-CZ" dirty="0"/>
              <a:t>Autor: Mgr.Linda Nováková Schättingerová</a:t>
            </a:r>
          </a:p>
          <a:p>
            <a:pPr algn="l"/>
            <a:r>
              <a:rPr lang="cs-CZ" dirty="0"/>
              <a:t>Předmět: Španělský jazyk</a:t>
            </a:r>
          </a:p>
          <a:p>
            <a:pPr algn="l"/>
            <a:endParaRPr lang="cs-CZ" dirty="0"/>
          </a:p>
          <a:p>
            <a:pPr algn="l"/>
            <a:r>
              <a:rPr lang="cs-CZ" dirty="0"/>
              <a:t>Anotace:  Prezentace slouží k výuce gramatického jevu /výklad + cvičení/. V této prezentaci o imperfektu se žáci seznámí s tvorbou imperfektních tvarů a vyzkouší si  svou znalost problematiky ve cvičeních.</a:t>
            </a:r>
          </a:p>
          <a:p>
            <a:pPr algn="l"/>
            <a:endParaRPr lang="cs-CZ" dirty="0"/>
          </a:p>
          <a:p>
            <a:pPr algn="l"/>
            <a:endParaRPr lang="cs-CZ" dirty="0"/>
          </a:p>
          <a:p>
            <a:pPr algn="l"/>
            <a:r>
              <a:rPr lang="cs-CZ" dirty="0"/>
              <a:t>Materiál je zpracován v rámci projektu Dotkněte se inovací CZ.1.07/1.3.00/51.0024 </a:t>
            </a:r>
          </a:p>
          <a:p>
            <a:pPr algn="l"/>
            <a:endParaRPr lang="cs-CZ" dirty="0"/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683568" y="843558"/>
            <a:ext cx="8013576" cy="4590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tabLst>
                <a:tab pos="1790700" algn="l"/>
              </a:tabLst>
              <a:defRPr sz="4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sz="3200" b="1" dirty="0" smtClean="0"/>
              <a:t>Základní informace</a:t>
            </a:r>
            <a:endParaRPr lang="cs-CZ" sz="3200" b="1" dirty="0"/>
          </a:p>
        </p:txBody>
      </p:sp>
    </p:spTree>
    <p:extLst>
      <p:ext uri="{BB962C8B-B14F-4D97-AF65-F5344CB8AC3E}">
        <p14:creationId xmlns:p14="http://schemas.microsoft.com/office/powerpoint/2010/main" val="396105599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b="1" dirty="0" smtClean="0"/>
              <a:t>Metodický pokyn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cs-CZ" sz="1800" dirty="0"/>
              <a:t>Popis práce s materiálem Práce s tablety dle pokynu vyučující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1800" i="1" dirty="0"/>
              <a:t>Materiál je určen pro práci s interaktivní tabulí a tablety</a:t>
            </a:r>
          </a:p>
          <a:p>
            <a:r>
              <a:rPr lang="cs-CZ" sz="1800" dirty="0"/>
              <a:t>Očekávání a cíle Vysvětlení a procvičení imperfekta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20000"/>
          </a:bodyPr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526475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PRÉTERITO IMPERFECTO</a:t>
            </a:r>
          </a:p>
        </p:txBody>
      </p:sp>
      <p:pic>
        <p:nvPicPr>
          <p:cNvPr id="5" name="Zástupný symbol pro obsah 4" descr="Obrázek2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3512013" y="1419225"/>
            <a:ext cx="2119974" cy="3175000"/>
          </a:xfrm>
        </p:spPr>
      </p:pic>
      <p:sp>
        <p:nvSpPr>
          <p:cNvPr id="4" name="Zástupný symbol pro text 3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090567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Préterito Imperfecto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cs-CZ" sz="1800"/>
              <a:t>Imperfektum/ souminulý čas  vyjadřuje běžně se opakující a časově neohraničené děje a popis osob, věcí, míst a okolností.</a:t>
            </a:r>
          </a:p>
          <a:p>
            <a:r>
              <a:rPr lang="cs-CZ" sz="1800"/>
              <a:t>Imperfektum se tvoří z infinitivního kmene sloves koncovkami:</a:t>
            </a:r>
          </a:p>
          <a:p>
            <a:pPr lvl="4"/>
            <a:r>
              <a:rPr lang="cs-CZ" b="1"/>
              <a:t>- ABA </a:t>
            </a:r>
            <a:r>
              <a:rPr lang="cs-CZ"/>
              <a:t>u sloves na</a:t>
            </a:r>
            <a:r>
              <a:rPr lang="cs-CZ" b="1"/>
              <a:t> -AR</a:t>
            </a:r>
          </a:p>
          <a:p>
            <a:pPr lvl="4"/>
            <a:r>
              <a:rPr lang="cs-CZ" b="1"/>
              <a:t>- ÍA </a:t>
            </a:r>
            <a:r>
              <a:rPr lang="cs-CZ"/>
              <a:t>u sloves na </a:t>
            </a:r>
            <a:r>
              <a:rPr lang="cs-CZ" b="1"/>
              <a:t>-ER, -IR</a:t>
            </a:r>
          </a:p>
          <a:p>
            <a:pPr lvl="4"/>
            <a:r>
              <a:rPr lang="cs-CZ" sz="1600" b="1"/>
              <a:t>Nepravidelný tvar mají pouze tři slovesa:</a:t>
            </a:r>
          </a:p>
          <a:p>
            <a:pPr marL="1828800" lvl="4" indent="0">
              <a:buNone/>
            </a:pPr>
            <a:r>
              <a:rPr lang="cs-CZ" b="1"/>
              <a:t>ser: </a:t>
            </a:r>
            <a:r>
              <a:rPr lang="cs-CZ" sz="1600"/>
              <a:t>era, eras, era, éramos, erais, eran</a:t>
            </a:r>
          </a:p>
          <a:p>
            <a:pPr marL="1828800" lvl="4" indent="0">
              <a:buNone/>
            </a:pPr>
            <a:r>
              <a:rPr lang="cs-CZ" b="1"/>
              <a:t>ver: </a:t>
            </a:r>
            <a:r>
              <a:rPr lang="cs-CZ" sz="1600"/>
              <a:t>veía, veías, veía, veíamos, veíais, veían</a:t>
            </a:r>
          </a:p>
          <a:p>
            <a:pPr marL="1828800" lvl="4" indent="0">
              <a:buNone/>
            </a:pPr>
            <a:r>
              <a:rPr lang="cs-CZ" b="1"/>
              <a:t>ir: </a:t>
            </a:r>
            <a:r>
              <a:rPr lang="cs-CZ" sz="1600"/>
              <a:t>iba, ibas, iba, íbamos, ibais, iban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4294920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2800" u="sng"/>
              <a:t>Cvičení 1</a:t>
            </a:r>
            <a:r>
              <a:rPr lang="cs-CZ" dirty="0"/>
              <a:t/>
            </a:r>
            <a:br>
              <a:rPr lang="cs-CZ" dirty="0"/>
            </a:br>
            <a:r>
              <a:rPr lang="cs-CZ" sz="2400"/>
              <a:t>Najdi tvary imperfektní v osmisměrce a vypiš je s infinitivy.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1036638" y="2028825"/>
            <a:ext cx="8115542" cy="2678113"/>
          </a:xfrm>
          <a:prstGeom prst="rect">
            <a:avLst/>
          </a:prstGeom>
        </p:spPr>
        <p:txBody>
          <a:bodyPr rtlCol="0">
            <a:spAutoFit/>
          </a:bodyPr>
          <a:lstStyle/>
          <a:p>
            <a:r>
              <a:rPr lang="cs-CZ" sz="2800">
                <a:latin typeface="Arial"/>
                <a:cs typeface="Arial"/>
              </a:rPr>
              <a:t>V   I   B   A   I    M</a:t>
            </a:r>
          </a:p>
          <a:p>
            <a:r>
              <a:rPr lang="cs-CZ" sz="2800">
                <a:latin typeface="Arial"/>
                <a:cs typeface="Arial"/>
              </a:rPr>
              <a:t>E  C   L   E   Í    A</a:t>
            </a:r>
          </a:p>
          <a:p>
            <a:r>
              <a:rPr lang="cs-CZ" sz="2800">
                <a:latin typeface="Arial"/>
                <a:cs typeface="Arial"/>
              </a:rPr>
              <a:t>Í   O   P   E  R   B</a:t>
            </a:r>
          </a:p>
          <a:p>
            <a:r>
              <a:rPr lang="cs-CZ" sz="2800">
                <a:latin typeface="Arial"/>
                <a:cs typeface="Arial"/>
              </a:rPr>
              <a:t>A  M  F   E   C   A</a:t>
            </a:r>
          </a:p>
          <a:p>
            <a:r>
              <a:rPr lang="cs-CZ" sz="2800">
                <a:latin typeface="Arial"/>
                <a:cs typeface="Arial"/>
              </a:rPr>
              <a:t>A   </a:t>
            </a:r>
            <a:r>
              <a:rPr lang="pt-BR" sz="2800">
                <a:latin typeface="Arial"/>
                <a:cs typeface="Arial"/>
              </a:rPr>
              <a:t>Í   N   E   T  </a:t>
            </a:r>
            <a:r>
              <a:rPr lang="cs-CZ" sz="2800">
                <a:latin typeface="Arial"/>
                <a:cs typeface="Arial"/>
              </a:rPr>
              <a:t> </a:t>
            </a:r>
            <a:r>
              <a:rPr lang="pt-BR" sz="2800">
                <a:latin typeface="Arial"/>
                <a:cs typeface="Arial"/>
              </a:rPr>
              <a:t>D</a:t>
            </a:r>
            <a:endParaRPr lang="cs-CZ" sz="2800">
              <a:latin typeface="Arial"/>
              <a:cs typeface="Arial"/>
            </a:endParaRPr>
          </a:p>
          <a:p>
            <a:r>
              <a:rPr lang="pt-BR" sz="2800">
                <a:latin typeface="Arial"/>
                <a:cs typeface="Arial"/>
              </a:rPr>
              <a:t>O  A   Í    B   E  </a:t>
            </a:r>
            <a:r>
              <a:rPr lang="cs-CZ" sz="2800">
                <a:latin typeface="Arial"/>
                <a:cs typeface="Arial"/>
              </a:rPr>
              <a:t> </a:t>
            </a:r>
            <a:r>
              <a:rPr lang="pt-BR" sz="2800">
                <a:latin typeface="Arial"/>
                <a:cs typeface="Arial"/>
              </a:rPr>
              <a:t>B</a:t>
            </a:r>
            <a:endParaRPr lang="cs-CZ" sz="280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02094141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2800" u="sng"/>
              <a:t>Cvičení 2</a:t>
            </a:r>
            <a:r>
              <a:rPr lang="cs-CZ" sz="2800" dirty="0"/>
              <a:t/>
            </a:r>
            <a:br>
              <a:rPr lang="cs-CZ" sz="2800" dirty="0"/>
            </a:br>
            <a:r>
              <a:rPr lang="cs-CZ" sz="2400">
                <a:solidFill>
                  <a:srgbClr val="000000"/>
                </a:solidFill>
                <a:latin typeface="Calibri"/>
              </a:rPr>
              <a:t>Doplň v textu tvary v imperfektu.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 fontScale="92500"/>
          </a:bodyPr>
          <a:lstStyle/>
          <a:p>
            <a:r>
              <a:rPr lang="cs-CZ" sz="2400" b="1" u="sng"/>
              <a:t>Mis vacaciones</a:t>
            </a:r>
          </a:p>
          <a:p>
            <a:r>
              <a:rPr lang="cs-CZ" sz="2000"/>
              <a:t>Cuando _______/ser/ pequeňa, ______/pasar/ las vacaciones en casa de los abuelos cerca de las montaňas. La casa ______/estar/ a orillas del río.</a:t>
            </a:r>
          </a:p>
          <a:p>
            <a:r>
              <a:rPr lang="cs-CZ" sz="2000"/>
              <a:t>Mi abuelo _________/cultivar/verdura y fruta. Para mí _____ /ser/ la casa más bonita del mundo.</a:t>
            </a:r>
          </a:p>
          <a:p>
            <a:r>
              <a:rPr lang="cs-CZ" sz="2000"/>
              <a:t>En el primer piso ______ /haber/ un cuarto donde ______/dormir/ yo.</a:t>
            </a:r>
          </a:p>
          <a:p>
            <a:r>
              <a:rPr lang="cs-CZ" sz="2000"/>
              <a:t>Cuando ________ /hacer/ buen tiempo,  ________/ir, nosotros/ al bosque.</a:t>
            </a:r>
          </a:p>
          <a:p>
            <a:r>
              <a:rPr lang="cs-CZ" sz="2000"/>
              <a:t>Cuando ________ /llover/, _____________/quedarse, yo/ en la cocina o ________/ jugar, yo/con el perro.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038904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2800" u="sng"/>
              <a:t>Cvičení 3</a:t>
            </a:r>
            <a:r>
              <a:rPr lang="cs-CZ" sz="2800" u="sng" dirty="0"/>
              <a:t/>
            </a:r>
            <a:br>
              <a:rPr lang="cs-CZ" sz="2800" u="sng" dirty="0"/>
            </a:br>
            <a:r>
              <a:rPr lang="cs-CZ" sz="2400"/>
              <a:t>Doplň tvary v imperfektu.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 fontScale="92500" lnSpcReduction="10000"/>
          </a:bodyPr>
          <a:lstStyle/>
          <a:p>
            <a:r>
              <a:rPr lang="en-US" dirty="0">
                <a:latin typeface="Calibri" charset="0"/>
              </a:rPr>
              <a:t>¿No lo decía?</a:t>
            </a:r>
          </a:p>
          <a:p>
            <a:r>
              <a:rPr lang="es-ES" dirty="0">
                <a:latin typeface="Calibri" charset="0"/>
              </a:rPr>
              <a:t>Ya lo sabía </a:t>
            </a:r>
            <a:r>
              <a:rPr lang="en-US" dirty="0">
                <a:latin typeface="Calibri" charset="0"/>
              </a:rPr>
              <a:t>yo.</a:t>
            </a:r>
          </a:p>
          <a:p>
            <a:r>
              <a:rPr lang="en-US" dirty="0">
                <a:latin typeface="Calibri" charset="0"/>
              </a:rPr>
              <a:t>No quería verme.</a:t>
            </a:r>
          </a:p>
          <a:p>
            <a:r>
              <a:rPr lang="en-US" dirty="0">
                <a:latin typeface="Calibri" charset="0"/>
              </a:rPr>
              <a:t>Nevěděl jsem, co dělat.</a:t>
            </a:r>
          </a:p>
          <a:p>
            <a:r>
              <a:rPr lang="en-US" dirty="0">
                <a:latin typeface="Calibri" charset="0"/>
              </a:rPr>
              <a:t>Vídali jsme se často.</a:t>
            </a:r>
          </a:p>
          <a:p>
            <a:r>
              <a:rPr lang="en-US" dirty="0">
                <a:latin typeface="Calibri" charset="0"/>
              </a:rPr>
              <a:t>V létě jsme chodívali každé odpoledne k řece. </a:t>
            </a:r>
          </a:p>
          <a:p>
            <a:pPr marL="0" indent="0">
              <a:buNone/>
            </a:pPr>
            <a:r>
              <a:rPr lang="cs-CZ" dirty="0">
                <a:latin typeface="Calibri" charset="0"/>
              </a:rPr>
              <a:t> </a:t>
            </a:r>
          </a:p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2062336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3568" y="843558"/>
            <a:ext cx="8013576" cy="459000"/>
          </a:xfrm>
        </p:spPr>
        <p:txBody>
          <a:bodyPr/>
          <a:lstStyle/>
          <a:p>
            <a:pPr algn="l"/>
            <a:r>
              <a:rPr lang="cs-CZ" b="1" dirty="0" smtClean="0"/>
              <a:t>Zdroje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83568" y="1419623"/>
            <a:ext cx="8003232" cy="317500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cs-CZ" dirty="0"/>
              <a:t>archiv autora</a:t>
            </a:r>
          </a:p>
          <a:p>
            <a:r>
              <a:rPr lang="cs-CZ" dirty="0"/>
              <a:t>vlastní tvorba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  <a:p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20000"/>
          </a:bodyPr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52360964"/>
      </p:ext>
    </p:extLst>
  </p:cSld>
  <p:clrMapOvr>
    <a:masterClrMapping/>
  </p:clrMapOvr>
</p:sld>
</file>

<file path=ppt/theme/theme1.xml><?xml version="1.0" encoding="utf-8"?>
<a:theme xmlns:a="http://schemas.openxmlformats.org/drawingml/2006/main" name="boxed_powerpoint_16x9_2012-08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zentace4" id="{FA648B46-5DFB-4817-A984-0EDF8C590859}" vid="{9C3AC370-3180-4625-AB9F-69495A826E3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9CE513F370EBC24DB3058E48E01F3A2B" ma:contentTypeVersion="1" ma:contentTypeDescription="Vytvoří nový dokument" ma:contentTypeScope="" ma:versionID="0f71cd1b7ca38315f7d305545b15fb92">
  <xsd:schema xmlns:xsd="http://www.w3.org/2001/XMLSchema" xmlns:xs="http://www.w3.org/2001/XMLSchema" xmlns:p="http://schemas.microsoft.com/office/2006/metadata/properties" xmlns:ns2="d19d6491-b662-4d98-996c-1e38fe9d0183" targetNamespace="http://schemas.microsoft.com/office/2006/metadata/properties" ma:root="true" ma:fieldsID="c7d50061927b9b77762b595bd42e59e9" ns2:_="">
    <xsd:import namespace="d19d6491-b662-4d98-996c-1e38fe9d0183"/>
    <xsd:element name="properties">
      <xsd:complexType>
        <xsd:sequence>
          <xsd:element name="documentManagement">
            <xsd:complexType>
              <xsd:all>
                <xsd:element ref="ns2:SharedWithUser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9d6491-b662-4d98-996c-1e38fe9d0183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dílí se s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yp obsahu"/>
        <xsd:element ref="dc:title" minOccurs="0" maxOccurs="1" ma:index="4" ma:displayName="Nadpis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42F33400-E7C1-402A-9D11-37931DDB1730}">
  <ds:schemaRefs>
    <ds:schemaRef ds:uri="http://purl.org/dc/elements/1.1/"/>
    <ds:schemaRef ds:uri="http://schemas.microsoft.com/office/2006/metadata/properties"/>
    <ds:schemaRef ds:uri="http://purl.org/dc/terms/"/>
    <ds:schemaRef ds:uri="d19d6491-b662-4d98-996c-1e38fe9d018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3A7043CA-DE95-4BE6-BD7E-E6ADDDF1612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9d6491-b662-4d98-996c-1e38fe9d018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2D0B5DD7-4F81-4539-BEEE-DE05DE870D91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83</TotalTime>
  <Words>51</Words>
  <Application>Microsoft Office PowerPoint</Application>
  <PresentationFormat>Předvádění na obrazovce (16:9)</PresentationFormat>
  <Paragraphs>23</Paragraphs>
  <Slides>9</Slides>
  <Notes>9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boxed_powerpoint_16x9_2012-08</vt:lpstr>
      <vt:lpstr>  Dotkněte se inovací CZ.1.07/1.3.00/51.0024  </vt:lpstr>
      <vt:lpstr>Prezentace aplikace PowerPoint</vt:lpstr>
      <vt:lpstr>Metodický pokyn</vt:lpstr>
      <vt:lpstr>PRÉTERITO IMPERFECTO</vt:lpstr>
      <vt:lpstr>Préterito Imperfecto</vt:lpstr>
      <vt:lpstr>Cvičení 1 Najdi tvary imperfektní v osmisměrce a vypiš je s infinitivy.</vt:lpstr>
      <vt:lpstr>Cvičení 2 Doplň v textu tvary v imperfektu.</vt:lpstr>
      <vt:lpstr>Cvičení 3 Doplň tvary v imperfektu.</vt:lpstr>
      <vt:lpstr>Zdroje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Účet Microsoft</dc:creator>
  <cp:lastModifiedBy>petra řezáčová</cp:lastModifiedBy>
  <cp:revision>21</cp:revision>
  <dcterms:created xsi:type="dcterms:W3CDTF">2014-10-07T08:27:59Z</dcterms:created>
  <dcterms:modified xsi:type="dcterms:W3CDTF">2015-05-19T18:26:57Z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0x0101009CE513F370EBC24DB3058E48E01F3A2B</vt:lpwstr>
  </property>
  <property fmtid="{D5CDD505-2E9C-101B-9397-08002B2CF9AE}" pid="3" name="IsMyDocuments">
    <vt:bool>true</vt:bool>
  </property>
</Properties>
</file>