
<file path=[Content_Types].xml><?xml version="1.0" encoding="utf-8"?>
<Types xmlns="http://schemas.openxmlformats.org/package/2006/content-types">
  <Override PartName="/customXml/itemProps2.xml" ContentType="application/vnd.openxmlformats-officedocument.customXmlProperties+xml"/>
  <Override PartName="/customXml/itemProps3.xml" ContentType="application/vnd.openxmlformats-officedocument.customXmlProperties+xml"/>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310" r:id="rId5"/>
    <p:sldId id="326" r:id="rId6"/>
    <p:sldId id="325" r:id="rId7"/>
    <p:sldId id="330" r:id="rId8"/>
    <p:sldId id="331" r:id="rId9"/>
    <p:sldId id="332" r:id="rId10"/>
    <p:sldId id="333" r:id="rId11"/>
    <p:sldId id="334" r:id="rId12"/>
    <p:sldId id="324" r:id="rId13"/>
  </p:sldIdLst>
  <p:sldSz cx="9144000" cy="5143500" type="screen16x9"/>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Střední styl 1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6866" autoAdjust="0"/>
  </p:normalViewPr>
  <p:slideViewPr>
    <p:cSldViewPr>
      <p:cViewPr varScale="1">
        <p:scale>
          <a:sx n="105" d="100"/>
          <a:sy n="105" d="100"/>
        </p:scale>
        <p:origin x="-78" y="-588"/>
      </p:cViewPr>
      <p:guideLst>
        <p:guide orient="horz" pos="1620"/>
        <p:guide pos="2880"/>
      </p:guideLst>
    </p:cSldViewPr>
  </p:slideViewPr>
  <p:outlineViewPr>
    <p:cViewPr>
      <p:scale>
        <a:sx n="33" d="100"/>
        <a:sy n="33" d="100"/>
      </p:scale>
      <p:origin x="0" y="-1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101" d="100"/>
          <a:sy n="101" d="100"/>
        </p:scale>
        <p:origin x="2670" y="72"/>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8835A4-60F7-44ED-8EFD-BEEA171BCEF9}" type="datetimeFigureOut">
              <a:rPr lang="cs-CZ" smtClean="0"/>
              <a:pPr/>
              <a:t>8.6.2015</a:t>
            </a:fld>
            <a:endParaRPr lang="cs-CZ"/>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72D31-BA1C-4AC9-9613-9D2BCD5B9C2A}" type="slidenum">
              <a:rPr lang="cs-CZ" smtClean="0"/>
              <a:pPr/>
              <a:t>‹#›</a:t>
            </a:fld>
            <a:endParaRPr lang="cs-CZ"/>
          </a:p>
        </p:txBody>
      </p:sp>
    </p:spTree>
    <p:extLst>
      <p:ext uri="{BB962C8B-B14F-4D97-AF65-F5344CB8AC3E}">
        <p14:creationId xmlns:p14="http://schemas.microsoft.com/office/powerpoint/2010/main" xmlns="" val="844312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597819"/>
            <a:ext cx="7772400" cy="1102519"/>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6" name="Zástupný symbol pro číslo snímku 5"/>
          <p:cNvSpPr>
            <a:spLocks noGrp="1"/>
          </p:cNvSpPr>
          <p:nvPr>
            <p:ph type="sldNum" sz="quarter" idx="12"/>
          </p:nvPr>
        </p:nvSpPr>
        <p:spPr/>
        <p:txBody>
          <a:bodyPr/>
          <a:lstStyle/>
          <a:p>
            <a:fld id="{C12694BF-EC82-438D-8CBB-65B2DEBBB1CE}" type="slidenum">
              <a:rPr lang="cs-CZ" smtClean="0"/>
              <a:pPr/>
              <a:t>‹#›</a:t>
            </a:fld>
            <a:endParaRPr lang="cs-CZ"/>
          </a:p>
        </p:txBody>
      </p:sp>
      <p:sp>
        <p:nvSpPr>
          <p:cNvPr id="8"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4066410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číslo snímku 5"/>
          <p:cNvSpPr>
            <a:spLocks noGrp="1"/>
          </p:cNvSpPr>
          <p:nvPr>
            <p:ph type="sldNum" sz="quarter" idx="12"/>
          </p:nvPr>
        </p:nvSpPr>
        <p:spPr/>
        <p:txBody>
          <a:bodyPr/>
          <a:lstStyle/>
          <a:p>
            <a:fld id="{C12694BF-EC82-438D-8CBB-65B2DEBBB1CE}" type="slidenum">
              <a:rPr lang="cs-CZ" smtClean="0"/>
              <a:pPr/>
              <a:t>‹#›</a:t>
            </a:fld>
            <a:endParaRPr lang="cs-CZ"/>
          </a:p>
        </p:txBody>
      </p:sp>
      <p:sp>
        <p:nvSpPr>
          <p:cNvPr id="8"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127410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3305176"/>
            <a:ext cx="7772400" cy="1021556"/>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6" name="Zástupný symbol pro číslo snímku 5"/>
          <p:cNvSpPr>
            <a:spLocks noGrp="1"/>
          </p:cNvSpPr>
          <p:nvPr>
            <p:ph type="sldNum" sz="quarter" idx="12"/>
          </p:nvPr>
        </p:nvSpPr>
        <p:spPr/>
        <p:txBody>
          <a:bodyPr/>
          <a:lstStyle/>
          <a:p>
            <a:fld id="{C12694BF-EC82-438D-8CBB-65B2DEBBB1CE}" type="slidenum">
              <a:rPr lang="cs-CZ" smtClean="0"/>
              <a:pPr/>
              <a:t>‹#›</a:t>
            </a:fld>
            <a:endParaRPr lang="cs-CZ"/>
          </a:p>
        </p:txBody>
      </p:sp>
      <p:sp>
        <p:nvSpPr>
          <p:cNvPr id="7"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866745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347613"/>
            <a:ext cx="4038600" cy="324700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4648200" y="1347613"/>
            <a:ext cx="4038600" cy="3247009"/>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číslo snímku 6"/>
          <p:cNvSpPr>
            <a:spLocks noGrp="1"/>
          </p:cNvSpPr>
          <p:nvPr>
            <p:ph type="sldNum" sz="quarter" idx="12"/>
          </p:nvPr>
        </p:nvSpPr>
        <p:spPr/>
        <p:txBody>
          <a:bodyPr/>
          <a:lstStyle/>
          <a:p>
            <a:fld id="{C12694BF-EC82-438D-8CBB-65B2DEBBB1CE}" type="slidenum">
              <a:rPr lang="cs-CZ" smtClean="0"/>
              <a:pPr/>
              <a:t>‹#›</a:t>
            </a:fld>
            <a:endParaRPr lang="cs-CZ"/>
          </a:p>
        </p:txBody>
      </p:sp>
      <p:sp>
        <p:nvSpPr>
          <p:cNvPr id="8"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375777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347614"/>
            <a:ext cx="4040188" cy="576064"/>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1923678"/>
            <a:ext cx="4040188" cy="267094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4645026" y="1347614"/>
            <a:ext cx="4041775" cy="576064"/>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6" y="1923678"/>
            <a:ext cx="4041775" cy="267094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9" name="Zástupný symbol pro číslo snímku 8"/>
          <p:cNvSpPr>
            <a:spLocks noGrp="1"/>
          </p:cNvSpPr>
          <p:nvPr>
            <p:ph type="sldNum" sz="quarter" idx="12"/>
          </p:nvPr>
        </p:nvSpPr>
        <p:spPr/>
        <p:txBody>
          <a:bodyPr/>
          <a:lstStyle/>
          <a:p>
            <a:fld id="{C12694BF-EC82-438D-8CBB-65B2DEBBB1CE}" type="slidenum">
              <a:rPr lang="cs-CZ" smtClean="0"/>
              <a:pPr/>
              <a:t>‹#›</a:t>
            </a:fld>
            <a:endParaRPr lang="cs-CZ"/>
          </a:p>
        </p:txBody>
      </p:sp>
      <p:sp>
        <p:nvSpPr>
          <p:cNvPr id="10"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1938590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5" name="Zástupný symbol pro číslo snímku 4"/>
          <p:cNvSpPr>
            <a:spLocks noGrp="1"/>
          </p:cNvSpPr>
          <p:nvPr>
            <p:ph type="sldNum" sz="quarter" idx="12"/>
          </p:nvPr>
        </p:nvSpPr>
        <p:spPr/>
        <p:txBody>
          <a:bodyPr/>
          <a:lstStyle/>
          <a:p>
            <a:fld id="{C12694BF-EC82-438D-8CBB-65B2DEBBB1CE}" type="slidenum">
              <a:rPr lang="cs-CZ" smtClean="0"/>
              <a:pPr/>
              <a:t>‹#›</a:t>
            </a:fld>
            <a:endParaRPr lang="cs-CZ"/>
          </a:p>
        </p:txBody>
      </p:sp>
      <p:sp>
        <p:nvSpPr>
          <p:cNvPr id="6"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3671251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rázdný">
    <p:spTree>
      <p:nvGrpSpPr>
        <p:cNvPr id="1" name=""/>
        <p:cNvGrpSpPr/>
        <p:nvPr/>
      </p:nvGrpSpPr>
      <p:grpSpPr>
        <a:xfrm>
          <a:off x="0" y="0"/>
          <a:ext cx="0" cy="0"/>
          <a:chOff x="0" y="0"/>
          <a:chExt cx="0" cy="0"/>
        </a:xfrm>
      </p:grpSpPr>
      <p:sp>
        <p:nvSpPr>
          <p:cNvPr id="4" name="Zástupný symbol pro číslo snímku 3"/>
          <p:cNvSpPr>
            <a:spLocks noGrp="1"/>
          </p:cNvSpPr>
          <p:nvPr>
            <p:ph type="sldNum" sz="quarter" idx="12"/>
          </p:nvPr>
        </p:nvSpPr>
        <p:spPr/>
        <p:txBody>
          <a:bodyPr/>
          <a:lstStyle/>
          <a:p>
            <a:fld id="{C12694BF-EC82-438D-8CBB-65B2DEBBB1CE}" type="slidenum">
              <a:rPr lang="cs-CZ" smtClean="0"/>
              <a:pPr/>
              <a:t>‹#›</a:t>
            </a:fld>
            <a:endParaRPr lang="cs-CZ"/>
          </a:p>
        </p:txBody>
      </p:sp>
      <p:sp>
        <p:nvSpPr>
          <p:cNvPr id="5"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3967685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843558"/>
            <a:ext cx="3008313" cy="576064"/>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843557"/>
            <a:ext cx="5111750" cy="375106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419621"/>
            <a:ext cx="3008313" cy="317500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7" name="Zástupný symbol pro číslo snímku 6"/>
          <p:cNvSpPr>
            <a:spLocks noGrp="1"/>
          </p:cNvSpPr>
          <p:nvPr>
            <p:ph type="sldNum" sz="quarter" idx="12"/>
          </p:nvPr>
        </p:nvSpPr>
        <p:spPr/>
        <p:txBody>
          <a:bodyPr/>
          <a:lstStyle/>
          <a:p>
            <a:fld id="{C12694BF-EC82-438D-8CBB-65B2DEBBB1CE}" type="slidenum">
              <a:rPr lang="cs-CZ" smtClean="0"/>
              <a:pPr/>
              <a:t>‹#›</a:t>
            </a:fld>
            <a:endParaRPr lang="cs-CZ"/>
          </a:p>
        </p:txBody>
      </p:sp>
      <p:sp>
        <p:nvSpPr>
          <p:cNvPr id="8"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3814631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3600450"/>
            <a:ext cx="5486400" cy="425054"/>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843558"/>
            <a:ext cx="5486400" cy="270212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a:p>
        </p:txBody>
      </p:sp>
      <p:sp>
        <p:nvSpPr>
          <p:cNvPr id="4" name="Zástupný symbol pro text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7" name="Zástupný symbol pro číslo snímku 6"/>
          <p:cNvSpPr>
            <a:spLocks noGrp="1"/>
          </p:cNvSpPr>
          <p:nvPr>
            <p:ph type="sldNum" sz="quarter" idx="12"/>
          </p:nvPr>
        </p:nvSpPr>
        <p:spPr/>
        <p:txBody>
          <a:bodyPr/>
          <a:lstStyle/>
          <a:p>
            <a:fld id="{C12694BF-EC82-438D-8CBB-65B2DEBBB1CE}" type="slidenum">
              <a:rPr lang="cs-CZ" smtClean="0"/>
              <a:pPr/>
              <a:t>‹#›</a:t>
            </a:fld>
            <a:endParaRPr lang="cs-CZ"/>
          </a:p>
        </p:txBody>
      </p:sp>
      <p:sp>
        <p:nvSpPr>
          <p:cNvPr id="8"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3752470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číslo snímku 5"/>
          <p:cNvSpPr>
            <a:spLocks noGrp="1"/>
          </p:cNvSpPr>
          <p:nvPr>
            <p:ph type="sldNum" sz="quarter" idx="12"/>
          </p:nvPr>
        </p:nvSpPr>
        <p:spPr/>
        <p:txBody>
          <a:bodyPr/>
          <a:lstStyle/>
          <a:p>
            <a:fld id="{C12694BF-EC82-438D-8CBB-65B2DEBBB1CE}" type="slidenum">
              <a:rPr lang="cs-CZ" smtClean="0"/>
              <a:pPr/>
              <a:t>‹#›</a:t>
            </a:fld>
            <a:endParaRPr lang="cs-CZ"/>
          </a:p>
        </p:txBody>
      </p:sp>
      <p:sp>
        <p:nvSpPr>
          <p:cNvPr id="7"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165308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843557"/>
            <a:ext cx="2057400" cy="375106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843557"/>
            <a:ext cx="6019800" cy="375106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číslo snímku 5"/>
          <p:cNvSpPr>
            <a:spLocks noGrp="1"/>
          </p:cNvSpPr>
          <p:nvPr>
            <p:ph type="sldNum" sz="quarter" idx="12"/>
          </p:nvPr>
        </p:nvSpPr>
        <p:spPr/>
        <p:txBody>
          <a:bodyPr/>
          <a:lstStyle/>
          <a:p>
            <a:fld id="{C12694BF-EC82-438D-8CBB-65B2DEBBB1CE}" type="slidenum">
              <a:rPr lang="cs-CZ" smtClean="0"/>
              <a:pPr/>
              <a:t>‹#›</a:t>
            </a:fld>
            <a:endParaRPr lang="cs-CZ"/>
          </a:p>
        </p:txBody>
      </p:sp>
      <p:sp>
        <p:nvSpPr>
          <p:cNvPr id="7" name="Zástupný symbol pro text 7"/>
          <p:cNvSpPr>
            <a:spLocks noGrp="1"/>
          </p:cNvSpPr>
          <p:nvPr>
            <p:ph type="body" sz="quarter" idx="13" hasCustomPrompt="1"/>
          </p:nvPr>
        </p:nvSpPr>
        <p:spPr>
          <a:xfrm>
            <a:off x="4572000" y="195486"/>
            <a:ext cx="4104456" cy="288032"/>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xmlns="" val="2319095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1143000" y="841772"/>
            <a:ext cx="6858000" cy="1790700"/>
          </a:xfrm>
        </p:spPr>
        <p:txBody>
          <a:bodyPr anchor="b"/>
          <a:lstStyle>
            <a:lvl1pPr algn="ctr">
              <a:defRPr sz="4500"/>
            </a:lvl1pPr>
          </a:lstStyle>
          <a:p>
            <a:r>
              <a:rPr lang="cs-CZ" smtClean="0"/>
              <a:t>Kliknutím lze upravit styl.</a:t>
            </a:r>
            <a:endParaRPr lang="cs-CZ"/>
          </a:p>
        </p:txBody>
      </p:sp>
      <p:sp>
        <p:nvSpPr>
          <p:cNvPr id="3" name="Podnadpis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cs-CZ" smtClean="0"/>
              <a:t>Kliknutím lze upravit styl předlohy.</a:t>
            </a:r>
            <a:endParaRPr lang="cs-CZ"/>
          </a:p>
        </p:txBody>
      </p:sp>
      <p:sp>
        <p:nvSpPr>
          <p:cNvPr id="4" name="Zástupný symbol pro datum 3"/>
          <p:cNvSpPr>
            <a:spLocks noGrp="1"/>
          </p:cNvSpPr>
          <p:nvPr>
            <p:ph type="dt" sz="half" idx="10"/>
          </p:nvPr>
        </p:nvSpPr>
        <p:spPr>
          <a:xfrm>
            <a:off x="628650" y="4767263"/>
            <a:ext cx="2057400" cy="273844"/>
          </a:xfrm>
          <a:prstGeom prst="rect">
            <a:avLst/>
          </a:prstGeom>
        </p:spPr>
        <p:txBody>
          <a:bodyPr/>
          <a:lstStyle/>
          <a:p>
            <a:fld id="{8A3A43DF-04A3-4662-88CA-28FDED1CFC09}" type="datetimeFigureOut">
              <a:rPr lang="cs-CZ" smtClean="0"/>
              <a:pPr/>
              <a:t>8.6.2015</a:t>
            </a:fld>
            <a:endParaRPr lang="cs-CZ"/>
          </a:p>
        </p:txBody>
      </p:sp>
      <p:sp>
        <p:nvSpPr>
          <p:cNvPr id="5" name="Zástupný symbol pro zápatí 4"/>
          <p:cNvSpPr>
            <a:spLocks noGrp="1"/>
          </p:cNvSpPr>
          <p:nvPr>
            <p:ph type="ftr" sz="quarter" idx="11"/>
          </p:nvPr>
        </p:nvSpPr>
        <p:spPr>
          <a:xfrm>
            <a:off x="3028950" y="4767263"/>
            <a:ext cx="3086100" cy="273844"/>
          </a:xfrm>
          <a:prstGeom prst="rect">
            <a:avLst/>
          </a:prstGeom>
        </p:spPr>
        <p:txBody>
          <a:bodyPr/>
          <a:lstStyle/>
          <a:p>
            <a:endParaRPr lang="cs-CZ"/>
          </a:p>
        </p:txBody>
      </p:sp>
      <p:sp>
        <p:nvSpPr>
          <p:cNvPr id="6" name="Zástupný symbol pro číslo snímku 5"/>
          <p:cNvSpPr>
            <a:spLocks noGrp="1"/>
          </p:cNvSpPr>
          <p:nvPr>
            <p:ph type="sldNum" sz="quarter" idx="12"/>
          </p:nvPr>
        </p:nvSpPr>
        <p:spPr/>
        <p:txBody>
          <a:bodyPr/>
          <a:lstStyle/>
          <a:p>
            <a:fld id="{A2D58ADA-DDE5-40A5-9BF1-B0BC81F4C7C5}" type="slidenum">
              <a:rPr lang="cs-CZ" smtClean="0"/>
              <a:pPr/>
              <a:t>‹#›</a:t>
            </a:fld>
            <a:endParaRPr lang="cs-CZ"/>
          </a:p>
        </p:txBody>
      </p:sp>
    </p:spTree>
    <p:extLst>
      <p:ext uri="{BB962C8B-B14F-4D97-AF65-F5344CB8AC3E}">
        <p14:creationId xmlns:p14="http://schemas.microsoft.com/office/powerpoint/2010/main" xmlns="" val="580019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image" Target="../media/image6.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 name="Skupina 3"/>
          <p:cNvGrpSpPr/>
          <p:nvPr/>
        </p:nvGrpSpPr>
        <p:grpSpPr>
          <a:xfrm>
            <a:off x="0" y="3284537"/>
            <a:ext cx="9144000" cy="1858963"/>
            <a:chOff x="0" y="3284537"/>
            <a:chExt cx="9144000" cy="1858963"/>
          </a:xfrm>
        </p:grpSpPr>
        <p:pic>
          <p:nvPicPr>
            <p:cNvPr id="1027" name="Picture 3"/>
            <p:cNvPicPr>
              <a:picLocks noChangeAspect="1" noChangeArrowheads="1"/>
            </p:cNvPicPr>
            <p:nvPr userDrawn="1"/>
          </p:nvPicPr>
          <p:blipFill>
            <a:blip r:embed="rId14" cstate="print">
              <a:extLst>
                <a:ext uri="{28A0092B-C50C-407E-A947-70E740481C1C}">
                  <a14:useLocalDpi xmlns:a14="http://schemas.microsoft.com/office/drawing/2010/main" xmlns="" val="0"/>
                </a:ext>
              </a:extLst>
            </a:blip>
            <a:srcRect/>
            <a:stretch>
              <a:fillRect/>
            </a:stretch>
          </p:blipFill>
          <p:spPr bwMode="auto">
            <a:xfrm>
              <a:off x="0" y="3284537"/>
              <a:ext cx="9144000" cy="18589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nvGrpSpPr>
            <p:cNvPr id="11" name="Skupina 10"/>
            <p:cNvGrpSpPr>
              <a:grpSpLocks noChangeAspect="1"/>
            </p:cNvGrpSpPr>
            <p:nvPr userDrawn="1"/>
          </p:nvGrpSpPr>
          <p:grpSpPr>
            <a:xfrm>
              <a:off x="35536" y="4300030"/>
              <a:ext cx="720000" cy="792000"/>
              <a:chOff x="23056" y="6093296"/>
              <a:chExt cx="720000" cy="792000"/>
            </a:xfrm>
          </p:grpSpPr>
          <p:sp>
            <p:nvSpPr>
              <p:cNvPr id="15" name="Zaoblený obdélník 14"/>
              <p:cNvSpPr/>
              <p:nvPr userDrawn="1"/>
            </p:nvSpPr>
            <p:spPr>
              <a:xfrm>
                <a:off x="23056" y="6093296"/>
                <a:ext cx="720000" cy="792000"/>
              </a:xfrm>
              <a:prstGeom prst="roundRect">
                <a:avLst/>
              </a:prstGeom>
              <a:ln>
                <a:noFill/>
              </a:ln>
              <a:effectLst>
                <a:softEdge rad="31750"/>
              </a:effectLst>
            </p:spPr>
            <p:style>
              <a:lnRef idx="2">
                <a:schemeClr val="accent5"/>
              </a:lnRef>
              <a:fillRef idx="1">
                <a:schemeClr val="lt1"/>
              </a:fillRef>
              <a:effectRef idx="0">
                <a:schemeClr val="accent5"/>
              </a:effectRef>
              <a:fontRef idx="minor">
                <a:schemeClr val="dk1"/>
              </a:fontRef>
            </p:style>
            <p:txBody>
              <a:bodyPr rtlCol="0" anchor="ctr"/>
              <a:lstStyle/>
              <a:p>
                <a:pPr algn="ctr"/>
                <a:endParaRPr lang="cs-CZ"/>
              </a:p>
            </p:txBody>
          </p:sp>
          <p:pic>
            <p:nvPicPr>
              <p:cNvPr id="16" name="Picture 12"/>
              <p:cNvPicPr>
                <a:picLocks noChangeAspect="1" noChangeArrowheads="1"/>
              </p:cNvPicPr>
              <p:nvPr userDrawn="1"/>
            </p:nvPicPr>
            <p:blipFill>
              <a:blip r:embed="rId15" cstate="print">
                <a:extLst>
                  <a:ext uri="{28A0092B-C50C-407E-A947-70E740481C1C}">
                    <a14:useLocalDpi xmlns:a14="http://schemas.microsoft.com/office/drawing/2010/main" xmlns="" val="0"/>
                  </a:ext>
                </a:extLst>
              </a:blip>
              <a:srcRect/>
              <a:stretch>
                <a:fillRect/>
              </a:stretch>
            </p:blipFill>
            <p:spPr bwMode="auto">
              <a:xfrm>
                <a:off x="70861" y="6201296"/>
                <a:ext cx="624390" cy="576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grpSp>
      <p:pic>
        <p:nvPicPr>
          <p:cNvPr id="1026" name="Picture 2"/>
          <p:cNvPicPr>
            <a:picLocks noChangeAspect="1" noChangeArrowheads="1"/>
          </p:cNvPicPr>
          <p:nvPr/>
        </p:nvPicPr>
        <p:blipFill>
          <a:blip r:embed="rId16" cstate="print">
            <a:extLst>
              <a:ext uri="{28A0092B-C50C-407E-A947-70E740481C1C}">
                <a14:useLocalDpi xmlns:a14="http://schemas.microsoft.com/office/drawing/2010/main" xmlns="" val="0"/>
              </a:ext>
            </a:extLst>
          </a:blip>
          <a:srcRect/>
          <a:stretch>
            <a:fillRect/>
          </a:stretch>
        </p:blipFill>
        <p:spPr bwMode="auto">
          <a:xfrm>
            <a:off x="0" y="0"/>
            <a:ext cx="9144000" cy="18589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10"/>
          <p:cNvPicPr>
            <a:picLocks noChangeAspect="1" noChangeArrowheads="1"/>
          </p:cNvPicPr>
          <p:nvPr/>
        </p:nvPicPr>
        <p:blipFill>
          <a:blip r:embed="rId17" cstate="print">
            <a:extLst>
              <a:ext uri="{28A0092B-C50C-407E-A947-70E740481C1C}">
                <a14:useLocalDpi xmlns:a14="http://schemas.microsoft.com/office/drawing/2010/main" xmlns="" val="0"/>
              </a:ext>
            </a:extLst>
          </a:blip>
          <a:srcRect/>
          <a:stretch>
            <a:fillRect/>
          </a:stretch>
        </p:blipFill>
        <p:spPr bwMode="auto">
          <a:xfrm>
            <a:off x="6688965" y="201165"/>
            <a:ext cx="1862069" cy="540000"/>
          </a:xfrm>
          <a:prstGeom prst="rect">
            <a:avLst/>
          </a:prstGeom>
          <a:noFill/>
          <a:ln w="9525">
            <a:no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Zástupný symbol pro text 2"/>
          <p:cNvSpPr>
            <a:spLocks noGrp="1"/>
          </p:cNvSpPr>
          <p:nvPr>
            <p:ph type="body" idx="1"/>
          </p:nvPr>
        </p:nvSpPr>
        <p:spPr>
          <a:xfrm>
            <a:off x="457200" y="1419623"/>
            <a:ext cx="8229600" cy="31750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2" name="Zástupný symbol pro nadpis 1"/>
          <p:cNvSpPr>
            <a:spLocks noGrp="1"/>
          </p:cNvSpPr>
          <p:nvPr>
            <p:ph type="title"/>
          </p:nvPr>
        </p:nvSpPr>
        <p:spPr>
          <a:xfrm>
            <a:off x="467544" y="843558"/>
            <a:ext cx="8229600" cy="459000"/>
          </a:xfrm>
          <a:prstGeom prst="rect">
            <a:avLst/>
          </a:prstGeom>
        </p:spPr>
        <p:txBody>
          <a:bodyPr vert="horz" lIns="91440" tIns="45720" rIns="91440" bIns="45720" rtlCol="0" anchor="ctr">
            <a:noAutofit/>
          </a:bodyPr>
          <a:lstStyle/>
          <a:p>
            <a:r>
              <a:rPr lang="cs-CZ" dirty="0" smtClean="0"/>
              <a:t>Kliknutím lze upravit styl.</a:t>
            </a:r>
            <a:endParaRPr lang="cs-CZ" dirty="0"/>
          </a:p>
        </p:txBody>
      </p:sp>
      <p:sp>
        <p:nvSpPr>
          <p:cNvPr id="6" name="Zástupný symbol pro číslo snímku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C12694BF-EC82-438D-8CBB-65B2DEBBB1CE}" type="slidenum">
              <a:rPr lang="cs-CZ" smtClean="0"/>
              <a:pPr/>
              <a:t>‹#›</a:t>
            </a:fld>
            <a:endParaRPr lang="cs-CZ"/>
          </a:p>
        </p:txBody>
      </p:sp>
      <p:pic>
        <p:nvPicPr>
          <p:cNvPr id="12" name="Obrázek 11"/>
          <p:cNvPicPr/>
          <p:nvPr userDrawn="1"/>
        </p:nvPicPr>
        <p:blipFill>
          <a:blip r:embed="rId18" cstate="print">
            <a:extLst>
              <a:ext uri="{28A0092B-C50C-407E-A947-70E740481C1C}">
                <a14:useLocalDpi xmlns:a14="http://schemas.microsoft.com/office/drawing/2010/main" xmlns="" val="0"/>
              </a:ext>
            </a:extLst>
          </a:blip>
          <a:stretch>
            <a:fillRect/>
          </a:stretch>
        </p:blipFill>
        <p:spPr>
          <a:xfrm>
            <a:off x="179512" y="143420"/>
            <a:ext cx="2776686" cy="563416"/>
          </a:xfrm>
          <a:prstGeom prst="rect">
            <a:avLst/>
          </a:prstGeom>
        </p:spPr>
      </p:pic>
      <p:pic>
        <p:nvPicPr>
          <p:cNvPr id="13" name="Obrázek 12"/>
          <p:cNvPicPr>
            <a:picLocks noChangeAspect="1"/>
          </p:cNvPicPr>
          <p:nvPr userDrawn="1"/>
        </p:nvPicPr>
        <p:blipFill>
          <a:blip r:embed="rId19" cstate="print">
            <a:extLst>
              <a:ext uri="{28A0092B-C50C-407E-A947-70E740481C1C}">
                <a14:useLocalDpi xmlns:a14="http://schemas.microsoft.com/office/drawing/2010/main" xmlns="" val="0"/>
              </a:ext>
            </a:extLst>
          </a:blip>
          <a:stretch>
            <a:fillRect/>
          </a:stretch>
        </p:blipFill>
        <p:spPr>
          <a:xfrm>
            <a:off x="7884368" y="4417415"/>
            <a:ext cx="1078260" cy="566615"/>
          </a:xfrm>
          <a:prstGeom prst="rect">
            <a:avLst/>
          </a:prstGeom>
        </p:spPr>
      </p:pic>
    </p:spTree>
    <p:extLst>
      <p:ext uri="{BB962C8B-B14F-4D97-AF65-F5344CB8AC3E}">
        <p14:creationId xmlns:p14="http://schemas.microsoft.com/office/powerpoint/2010/main" xmlns="" val="3874723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tabLst>
          <a:tab pos="1790700" algn="l"/>
        </a:tabLst>
        <a:defRPr sz="32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novinky.cz/kultura/244817-zemrel-reziser-otakar-vavra.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filmpost.cz/ceske-filmy/570-romance-pro-kridlovku-1966.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s.wikipedia.org/wiki/Otakar_V%C3%A1vra" TargetMode="External"/><Relationship Id="rId2" Type="http://schemas.openxmlformats.org/officeDocument/2006/relationships/hyperlink" Target="http://www.csfd.cz/tvurce/3319-otakar-vavra/" TargetMode="External"/><Relationship Id="rId1" Type="http://schemas.openxmlformats.org/officeDocument/2006/relationships/slideLayout" Target="../slideLayouts/slideLayout2.xml"/><Relationship Id="rId6" Type="http://schemas.openxmlformats.org/officeDocument/2006/relationships/hyperlink" Target="http://www.topzine.cz/zemrel-stolety-reziser-otakar-vavra-autor-kladiva-na-carodejnice" TargetMode="External"/><Relationship Id="rId5" Type="http://schemas.openxmlformats.org/officeDocument/2006/relationships/hyperlink" Target="http://www.novinky.cz/kultura/244817-zemrel-reziser-otakar-vavra.html" TargetMode="External"/><Relationship Id="rId4" Type="http://schemas.openxmlformats.org/officeDocument/2006/relationships/hyperlink" Target="http://www.fdb.cz/lidi-zivotopis-biografie/22386-otakar-vavra.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143000" y="1203598"/>
            <a:ext cx="6858000" cy="1428874"/>
          </a:xfrm>
        </p:spPr>
        <p:txBody>
          <a:bodyPr/>
          <a:lstStyle/>
          <a:p>
            <a:r>
              <a:rPr lang="cs-CZ" sz="1600" dirty="0" smtClean="0"/>
              <a:t/>
            </a:r>
            <a:br>
              <a:rPr lang="cs-CZ" sz="1600" dirty="0" smtClean="0"/>
            </a:br>
            <a:r>
              <a:rPr lang="cs-CZ" sz="1600" dirty="0"/>
              <a:t/>
            </a:r>
            <a:br>
              <a:rPr lang="cs-CZ" sz="1600" dirty="0"/>
            </a:br>
            <a:r>
              <a:rPr lang="cs-CZ" sz="1600" dirty="0" smtClean="0"/>
              <a:t>Dotkněte se inovací</a:t>
            </a:r>
            <a:br>
              <a:rPr lang="cs-CZ" sz="1600" dirty="0" smtClean="0"/>
            </a:br>
            <a:r>
              <a:rPr lang="cs-CZ" sz="1600" dirty="0" smtClean="0"/>
              <a:t>CZ.1.07/1.3.00/51.0024</a:t>
            </a:r>
            <a:r>
              <a:rPr lang="cs-CZ" sz="2000" dirty="0" smtClean="0"/>
              <a:t/>
            </a:r>
            <a:br>
              <a:rPr lang="cs-CZ" sz="2000" dirty="0" smtClean="0"/>
            </a:br>
            <a:r>
              <a:rPr lang="cs-CZ" dirty="0" smtClean="0"/>
              <a:t/>
            </a:r>
            <a:br>
              <a:rPr lang="cs-CZ" dirty="0" smtClean="0"/>
            </a:br>
            <a:endParaRPr lang="cs-CZ" dirty="0"/>
          </a:p>
        </p:txBody>
      </p:sp>
      <p:sp>
        <p:nvSpPr>
          <p:cNvPr id="3" name="Podnadpis 2"/>
          <p:cNvSpPr>
            <a:spLocks noGrp="1"/>
          </p:cNvSpPr>
          <p:nvPr>
            <p:ph type="subTitle" idx="1"/>
          </p:nvPr>
        </p:nvSpPr>
        <p:spPr>
          <a:xfrm>
            <a:off x="1143000" y="1707654"/>
            <a:ext cx="6858000" cy="2235696"/>
          </a:xfrm>
        </p:spPr>
        <p:txBody>
          <a:bodyPr>
            <a:normAutofit fontScale="77500" lnSpcReduction="20000"/>
          </a:bodyPr>
          <a:lstStyle/>
          <a:p>
            <a:r>
              <a:rPr lang="cs-CZ" sz="3600" dirty="0"/>
              <a:t> </a:t>
            </a:r>
            <a:r>
              <a:rPr lang="cs-CZ" sz="7200" dirty="0">
                <a:solidFill>
                  <a:schemeClr val="accent1">
                    <a:lumMod val="75000"/>
                  </a:schemeClr>
                </a:solidFill>
              </a:rPr>
              <a:t>OTAKAR  </a:t>
            </a:r>
            <a:br>
              <a:rPr lang="cs-CZ" sz="7200" dirty="0">
                <a:solidFill>
                  <a:schemeClr val="accent1">
                    <a:lumMod val="75000"/>
                  </a:schemeClr>
                </a:solidFill>
              </a:rPr>
            </a:br>
            <a:r>
              <a:rPr lang="cs-CZ" sz="7200" dirty="0">
                <a:solidFill>
                  <a:schemeClr val="accent1">
                    <a:lumMod val="75000"/>
                  </a:schemeClr>
                </a:solidFill>
              </a:rPr>
              <a:t>VÁVRA</a:t>
            </a:r>
            <a:r>
              <a:rPr lang="cs-CZ" sz="3600" dirty="0">
                <a:solidFill>
                  <a:schemeClr val="accent1">
                    <a:lumMod val="75000"/>
                  </a:schemeClr>
                </a:solidFill>
              </a:rPr>
              <a:t>  </a:t>
            </a:r>
            <a:br>
              <a:rPr lang="cs-CZ" sz="3600" dirty="0">
                <a:solidFill>
                  <a:schemeClr val="accent1">
                    <a:lumMod val="75000"/>
                  </a:schemeClr>
                </a:solidFill>
              </a:rPr>
            </a:br>
            <a:r>
              <a:rPr lang="cs-CZ" sz="3600" dirty="0">
                <a:solidFill>
                  <a:schemeClr val="accent1">
                    <a:lumMod val="75000"/>
                  </a:schemeClr>
                </a:solidFill>
              </a:rPr>
              <a:t>     </a:t>
            </a:r>
            <a:r>
              <a:rPr lang="cs-CZ" sz="3600" dirty="0"/>
              <a:t> </a:t>
            </a:r>
            <a:r>
              <a:rPr lang="cs-CZ" sz="3600" b="1" dirty="0"/>
              <a:t>⃰  28. února 1911  -   † 15. září 2011</a:t>
            </a:r>
            <a:br>
              <a:rPr lang="cs-CZ" sz="3600" b="1" dirty="0"/>
            </a:br>
            <a:r>
              <a:rPr lang="cs-CZ" sz="3600" dirty="0"/>
              <a:t>    filmový režisér, scénárista, pedagog</a:t>
            </a:r>
            <a:endParaRPr lang="cs-CZ" sz="3600" b="1" dirty="0" smtClean="0"/>
          </a:p>
        </p:txBody>
      </p:sp>
    </p:spTree>
    <p:extLst>
      <p:ext uri="{BB962C8B-B14F-4D97-AF65-F5344CB8AC3E}">
        <p14:creationId xmlns:p14="http://schemas.microsoft.com/office/powerpoint/2010/main" xmlns="" val="1131445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683568" y="1302558"/>
            <a:ext cx="8208912" cy="3573448"/>
          </a:xfrm>
        </p:spPr>
        <p:txBody>
          <a:bodyPr>
            <a:normAutofit/>
          </a:bodyPr>
          <a:lstStyle/>
          <a:p>
            <a:pPr algn="l"/>
            <a:r>
              <a:rPr lang="cs-CZ" dirty="0" smtClean="0"/>
              <a:t>Škola: Gymnázium Dr. Emila Holuba, Holice</a:t>
            </a:r>
          </a:p>
          <a:p>
            <a:pPr algn="l"/>
            <a:r>
              <a:rPr lang="cs-CZ" dirty="0" smtClean="0"/>
              <a:t>Autor</a:t>
            </a:r>
            <a:r>
              <a:rPr lang="cs-CZ" dirty="0"/>
              <a:t>: </a:t>
            </a:r>
            <a:r>
              <a:rPr lang="cs-CZ" dirty="0" smtClean="0"/>
              <a:t>Mirka Králová</a:t>
            </a:r>
          </a:p>
          <a:p>
            <a:pPr algn="l"/>
            <a:r>
              <a:rPr lang="cs-CZ" dirty="0" smtClean="0"/>
              <a:t>Předmět: společenské vědy</a:t>
            </a:r>
          </a:p>
          <a:p>
            <a:pPr algn="l"/>
            <a:endParaRPr lang="cs-CZ" dirty="0" smtClean="0"/>
          </a:p>
          <a:p>
            <a:pPr algn="l"/>
            <a:r>
              <a:rPr lang="cs-CZ" dirty="0" smtClean="0"/>
              <a:t>Anotace: materiál je určen k výuce volitelného semináře Filmový seminář</a:t>
            </a:r>
          </a:p>
          <a:p>
            <a:pPr algn="l"/>
            <a:endParaRPr lang="cs-CZ" dirty="0" smtClean="0"/>
          </a:p>
          <a:p>
            <a:pPr algn="l"/>
            <a:endParaRPr lang="cs-CZ" dirty="0" smtClean="0"/>
          </a:p>
          <a:p>
            <a:pPr algn="l"/>
            <a:endParaRPr lang="cs-CZ" dirty="0"/>
          </a:p>
          <a:p>
            <a:pPr algn="l"/>
            <a:r>
              <a:rPr lang="cs-CZ" dirty="0" smtClean="0"/>
              <a:t>Materiál </a:t>
            </a:r>
            <a:r>
              <a:rPr lang="cs-CZ" dirty="0"/>
              <a:t>je zpracován v rámci projektu </a:t>
            </a:r>
            <a:r>
              <a:rPr lang="cs-CZ" dirty="0" smtClean="0"/>
              <a:t>Dotkněte se inovací CZ.1.07/1.3.00/51.0024 </a:t>
            </a:r>
            <a:endParaRPr lang="cs-CZ" dirty="0"/>
          </a:p>
          <a:p>
            <a:pPr algn="l"/>
            <a:endParaRPr lang="cs-CZ" dirty="0"/>
          </a:p>
        </p:txBody>
      </p:sp>
      <p:sp>
        <p:nvSpPr>
          <p:cNvPr id="4" name="Nadpis 1"/>
          <p:cNvSpPr txBox="1">
            <a:spLocks/>
          </p:cNvSpPr>
          <p:nvPr/>
        </p:nvSpPr>
        <p:spPr>
          <a:xfrm>
            <a:off x="683568" y="843558"/>
            <a:ext cx="8013576" cy="459000"/>
          </a:xfrm>
          <a:prstGeom prst="rect">
            <a:avLst/>
          </a:prstGeom>
        </p:spPr>
        <p:txBody>
          <a:bodyPr vert="horz" lIns="91440" tIns="45720" rIns="91440" bIns="45720" rtlCol="0" anchor="b">
            <a:noAutofit/>
          </a:bodyPr>
          <a:lstStyle>
            <a:lvl1pPr algn="ctr" defTabSz="914400" rtl="0" eaLnBrk="1" latinLnBrk="0" hangingPunct="1">
              <a:spcBef>
                <a:spcPct val="0"/>
              </a:spcBef>
              <a:buNone/>
              <a:tabLst>
                <a:tab pos="1790700" algn="l"/>
              </a:tabLst>
              <a:defRPr sz="4500" kern="1200">
                <a:solidFill>
                  <a:schemeClr val="tx1"/>
                </a:solidFill>
                <a:latin typeface="+mj-lt"/>
                <a:ea typeface="+mj-ea"/>
                <a:cs typeface="+mj-cs"/>
              </a:defRPr>
            </a:lvl1pPr>
          </a:lstStyle>
          <a:p>
            <a:pPr algn="l"/>
            <a:r>
              <a:rPr lang="cs-CZ" sz="3200" b="1" dirty="0" smtClean="0"/>
              <a:t>Základní informace</a:t>
            </a:r>
            <a:endParaRPr lang="cs-CZ" sz="3200" b="1" dirty="0"/>
          </a:p>
        </p:txBody>
      </p:sp>
    </p:spTree>
    <p:extLst>
      <p:ext uri="{BB962C8B-B14F-4D97-AF65-F5344CB8AC3E}">
        <p14:creationId xmlns:p14="http://schemas.microsoft.com/office/powerpoint/2010/main" xmlns="" val="3961055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dirty="0" smtClean="0"/>
              <a:t>Metodický pokyn</a:t>
            </a:r>
            <a:endParaRPr lang="cs-CZ" b="1" dirty="0"/>
          </a:p>
        </p:txBody>
      </p:sp>
      <p:sp>
        <p:nvSpPr>
          <p:cNvPr id="3" name="Zástupný symbol pro obsah 2"/>
          <p:cNvSpPr>
            <a:spLocks noGrp="1"/>
          </p:cNvSpPr>
          <p:nvPr>
            <p:ph idx="1"/>
          </p:nvPr>
        </p:nvSpPr>
        <p:spPr/>
        <p:txBody>
          <a:bodyPr>
            <a:normAutofit/>
          </a:bodyPr>
          <a:lstStyle/>
          <a:p>
            <a:r>
              <a:rPr lang="cs-CZ" sz="1800" dirty="0" smtClean="0"/>
              <a:t>Popis práce s materiálem</a:t>
            </a:r>
          </a:p>
          <a:p>
            <a:pPr>
              <a:buFont typeface="Wingdings" panose="05000000000000000000" pitchFamily="2" charset="2"/>
              <a:buChar char="Ø"/>
            </a:pPr>
            <a:r>
              <a:rPr lang="cs-CZ" sz="1800" i="1" dirty="0" smtClean="0"/>
              <a:t>Materiál je určen pro práci s </a:t>
            </a:r>
            <a:r>
              <a:rPr lang="cs-CZ" sz="1800" i="1" smtClean="0"/>
              <a:t>tabletem </a:t>
            </a:r>
            <a:r>
              <a:rPr lang="cs-CZ" sz="1800" i="1" dirty="0" smtClean="0"/>
              <a:t>ve volitelném semináři jako podklad pro další informace, popř. zhlédnutí vybraných filmů</a:t>
            </a:r>
            <a:endParaRPr lang="cs-CZ" sz="1800" i="1" dirty="0"/>
          </a:p>
          <a:p>
            <a:r>
              <a:rPr lang="cs-CZ" sz="1800" dirty="0" smtClean="0"/>
              <a:t>Očekávání a cíle</a:t>
            </a:r>
          </a:p>
          <a:p>
            <a:pPr>
              <a:buFont typeface="Wingdings" panose="05000000000000000000" pitchFamily="2" charset="2"/>
              <a:buChar char="Ø"/>
            </a:pPr>
            <a:r>
              <a:rPr lang="cs-CZ" sz="1800" i="1" dirty="0" smtClean="0"/>
              <a:t>Získání základních informací o životě a díle režiséra Otakara Vávra</a:t>
            </a:r>
            <a:endParaRPr lang="cs-CZ" sz="1800" i="1" dirty="0"/>
          </a:p>
        </p:txBody>
      </p:sp>
      <p:sp>
        <p:nvSpPr>
          <p:cNvPr id="4" name="Zástupný symbol pro text 3"/>
          <p:cNvSpPr>
            <a:spLocks noGrp="1"/>
          </p:cNvSpPr>
          <p:nvPr>
            <p:ph type="body" sz="quarter" idx="13"/>
          </p:nvPr>
        </p:nvSpPr>
        <p:spPr/>
        <p:txBody>
          <a:bodyPr>
            <a:normAutofit fontScale="92500" lnSpcReduction="20000"/>
          </a:bodyPr>
          <a:lstStyle/>
          <a:p>
            <a:endParaRPr lang="cs-CZ"/>
          </a:p>
        </p:txBody>
      </p:sp>
    </p:spTree>
    <p:extLst>
      <p:ext uri="{BB962C8B-B14F-4D97-AF65-F5344CB8AC3E}">
        <p14:creationId xmlns:p14="http://schemas.microsoft.com/office/powerpoint/2010/main" xmlns="" val="1452647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1"/>
                </a:solidFill>
              </a:rPr>
              <a:t>Biografie</a:t>
            </a:r>
            <a:endParaRPr lang="cs-CZ" dirty="0"/>
          </a:p>
        </p:txBody>
      </p:sp>
      <p:sp>
        <p:nvSpPr>
          <p:cNvPr id="3" name="Zástupný symbol pro obsah 2"/>
          <p:cNvSpPr>
            <a:spLocks noGrp="1"/>
          </p:cNvSpPr>
          <p:nvPr>
            <p:ph idx="1"/>
          </p:nvPr>
        </p:nvSpPr>
        <p:spPr/>
        <p:txBody>
          <a:bodyPr>
            <a:normAutofit fontScale="55000" lnSpcReduction="20000"/>
          </a:bodyPr>
          <a:lstStyle/>
          <a:p>
            <a:r>
              <a:rPr lang="cs-CZ" dirty="0"/>
              <a:t>Narodil se v Hradci Králové, dětství strávil v Brně, zde také vystudoval gymnázium</a:t>
            </a:r>
          </a:p>
          <a:p>
            <a:r>
              <a:rPr lang="cs-CZ" dirty="0"/>
              <a:t>V Brně a Praze studoval </a:t>
            </a:r>
            <a:r>
              <a:rPr lang="cs-CZ" i="1" dirty="0"/>
              <a:t>architekturu</a:t>
            </a:r>
            <a:r>
              <a:rPr lang="cs-CZ" b="1" dirty="0"/>
              <a:t>,</a:t>
            </a:r>
            <a:r>
              <a:rPr lang="cs-CZ" dirty="0"/>
              <a:t> studia ale nedokončil, psal divadelní a filmové kritiky, až ho naplno zlákal film</a:t>
            </a:r>
          </a:p>
          <a:p>
            <a:r>
              <a:rPr lang="cs-CZ" dirty="0"/>
              <a:t>Ve 30. letech psal hl. </a:t>
            </a:r>
            <a:r>
              <a:rPr lang="cs-CZ" b="1" dirty="0"/>
              <a:t>scénáře</a:t>
            </a:r>
            <a:r>
              <a:rPr lang="cs-CZ" dirty="0"/>
              <a:t> </a:t>
            </a:r>
            <a:r>
              <a:rPr lang="cs-CZ" dirty="0" smtClean="0"/>
              <a:t>/méně </a:t>
            </a:r>
            <a:r>
              <a:rPr lang="cs-CZ" dirty="0"/>
              <a:t>i více </a:t>
            </a:r>
            <a:r>
              <a:rPr lang="cs-CZ" dirty="0" smtClean="0"/>
              <a:t>kvalitní/, </a:t>
            </a:r>
            <a:r>
              <a:rPr lang="cs-CZ" dirty="0"/>
              <a:t>první film Filosofská historie je z r. 1937</a:t>
            </a:r>
          </a:p>
          <a:p>
            <a:r>
              <a:rPr lang="cs-CZ" dirty="0"/>
              <a:t>Od té doby převedl na filmové plátno </a:t>
            </a:r>
            <a:r>
              <a:rPr lang="cs-CZ" b="1" dirty="0"/>
              <a:t>knihy</a:t>
            </a:r>
            <a:r>
              <a:rPr lang="cs-CZ" dirty="0"/>
              <a:t> Jiráska, Hrubína, Kaplického, Drdy a dalších</a:t>
            </a:r>
          </a:p>
          <a:p>
            <a:r>
              <a:rPr lang="cs-CZ" dirty="0"/>
              <a:t>Vybíral si vždy velké </a:t>
            </a:r>
            <a:r>
              <a:rPr lang="cs-CZ" b="1" dirty="0"/>
              <a:t>herecké hvězdy </a:t>
            </a:r>
            <a:r>
              <a:rPr lang="cs-CZ" dirty="0"/>
              <a:t>a kvalitní divadelní herce </a:t>
            </a:r>
            <a:r>
              <a:rPr lang="cs-CZ" dirty="0" smtClean="0"/>
              <a:t>/</a:t>
            </a:r>
            <a:r>
              <a:rPr lang="cs-CZ" dirty="0" err="1" smtClean="0"/>
              <a:t>Baarová</a:t>
            </a:r>
            <a:r>
              <a:rPr lang="cs-CZ" dirty="0"/>
              <a:t>, Mandlová, Štěpánek, Smolík, </a:t>
            </a:r>
            <a:r>
              <a:rPr lang="cs-CZ" dirty="0" err="1"/>
              <a:t>Rašilov</a:t>
            </a:r>
            <a:r>
              <a:rPr lang="cs-CZ" dirty="0"/>
              <a:t>, Pešek aj</a:t>
            </a:r>
            <a:r>
              <a:rPr lang="cs-CZ" dirty="0" smtClean="0"/>
              <a:t>./</a:t>
            </a:r>
            <a:endParaRPr lang="cs-CZ" dirty="0"/>
          </a:p>
          <a:p>
            <a:r>
              <a:rPr lang="cs-CZ" dirty="0"/>
              <a:t>Točil za všech režimů, byl i oceňován</a:t>
            </a:r>
          </a:p>
          <a:p>
            <a:r>
              <a:rPr lang="cs-CZ" dirty="0"/>
              <a:t>V 50. letech spoluzaložil </a:t>
            </a:r>
            <a:r>
              <a:rPr lang="cs-CZ" b="1" dirty="0"/>
              <a:t>katedru režie na FAMU</a:t>
            </a:r>
            <a:r>
              <a:rPr lang="cs-CZ" dirty="0"/>
              <a:t>, kde pracoval do r. 2008 </a:t>
            </a:r>
            <a:r>
              <a:rPr lang="cs-CZ" dirty="0" smtClean="0"/>
              <a:t>/žáci </a:t>
            </a:r>
            <a:r>
              <a:rPr lang="cs-CZ" dirty="0"/>
              <a:t>Forman, Menzel, </a:t>
            </a:r>
            <a:r>
              <a:rPr lang="cs-CZ" dirty="0" smtClean="0"/>
              <a:t>Chytilová/</a:t>
            </a:r>
            <a:endParaRPr lang="cs-CZ" dirty="0"/>
          </a:p>
          <a:p>
            <a:r>
              <a:rPr lang="cs-CZ" dirty="0"/>
              <a:t>Má syna z prvního manželství, posledních 20 let žil se svou bývalou žačkou režisérkou Jitkou Němcovou</a:t>
            </a:r>
          </a:p>
          <a:p>
            <a:r>
              <a:rPr lang="cs-CZ" dirty="0"/>
              <a:t>Zemřel na pooperační komplikace po zlomenině krčku ve věku 100 let</a:t>
            </a:r>
          </a:p>
          <a:p>
            <a:r>
              <a:rPr lang="cs-CZ" dirty="0"/>
              <a:t>Měl rád golf, snídal párky</a:t>
            </a:r>
          </a:p>
          <a:p>
            <a:endParaRPr lang="cs-CZ" dirty="0"/>
          </a:p>
        </p:txBody>
      </p:sp>
      <p:sp>
        <p:nvSpPr>
          <p:cNvPr id="4" name="Zástupný symbol pro text 3"/>
          <p:cNvSpPr>
            <a:spLocks noGrp="1"/>
          </p:cNvSpPr>
          <p:nvPr>
            <p:ph type="body" sz="quarter" idx="13"/>
          </p:nvPr>
        </p:nvSpPr>
        <p:spPr/>
        <p:txBody>
          <a:bodyPr>
            <a:normAutofit fontScale="92500" lnSpcReduction="20000"/>
          </a:bodyPr>
          <a:lstStyle/>
          <a:p>
            <a:endParaRPr lang="cs-CZ"/>
          </a:p>
        </p:txBody>
      </p:sp>
    </p:spTree>
    <p:extLst>
      <p:ext uri="{BB962C8B-B14F-4D97-AF65-F5344CB8AC3E}">
        <p14:creationId xmlns:p14="http://schemas.microsoft.com/office/powerpoint/2010/main" xmlns="" val="85476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1"/>
                </a:solidFill>
              </a:rPr>
              <a:t>Tvorba</a:t>
            </a:r>
            <a:endParaRPr lang="cs-CZ" dirty="0"/>
          </a:p>
        </p:txBody>
      </p:sp>
      <p:sp>
        <p:nvSpPr>
          <p:cNvPr id="3" name="Zástupný symbol pro obsah 2"/>
          <p:cNvSpPr>
            <a:spLocks noGrp="1"/>
          </p:cNvSpPr>
          <p:nvPr>
            <p:ph idx="1"/>
          </p:nvPr>
        </p:nvSpPr>
        <p:spPr/>
        <p:txBody>
          <a:bodyPr>
            <a:normAutofit fontScale="55000" lnSpcReduction="20000"/>
          </a:bodyPr>
          <a:lstStyle/>
          <a:p>
            <a:r>
              <a:rPr lang="cs-CZ" dirty="0"/>
              <a:t>Do světa filmu vstoupil krátkými avantgardními snímky / Moderní výroba obuvi apod. /</a:t>
            </a:r>
          </a:p>
          <a:p>
            <a:r>
              <a:rPr lang="cs-CZ" dirty="0"/>
              <a:t>Od 30. let píše </a:t>
            </a:r>
            <a:r>
              <a:rPr lang="cs-CZ" b="1" dirty="0">
                <a:solidFill>
                  <a:schemeClr val="accent1"/>
                </a:solidFill>
              </a:rPr>
              <a:t>scénáře</a:t>
            </a:r>
            <a:r>
              <a:rPr lang="cs-CZ" dirty="0"/>
              <a:t> z existenčních důvodů: horší – Vdavky Nanynky Kulichové  i velmi dobré: Maryša, Mravnost nade vše, Hlídač č. 47</a:t>
            </a:r>
          </a:p>
          <a:p>
            <a:r>
              <a:rPr lang="cs-CZ" dirty="0"/>
              <a:t>Později píše už jen scénáře pro své filmy </a:t>
            </a:r>
          </a:p>
          <a:p>
            <a:r>
              <a:rPr lang="cs-CZ" dirty="0"/>
              <a:t>Prvními samostatnými filmy byla </a:t>
            </a:r>
            <a:r>
              <a:rPr lang="cs-CZ" b="1" i="1" dirty="0">
                <a:solidFill>
                  <a:schemeClr val="accent1"/>
                </a:solidFill>
              </a:rPr>
              <a:t>Filosofská historie </a:t>
            </a:r>
            <a:r>
              <a:rPr lang="cs-CZ" dirty="0"/>
              <a:t>a </a:t>
            </a:r>
            <a:r>
              <a:rPr lang="cs-CZ" i="1" dirty="0">
                <a:solidFill>
                  <a:schemeClr val="accent1"/>
                </a:solidFill>
              </a:rPr>
              <a:t>Panenství</a:t>
            </a:r>
          </a:p>
          <a:p>
            <a:r>
              <a:rPr lang="cs-CZ" dirty="0"/>
              <a:t>Už tehdy ukázal, že chce točit hodnotné filmy, proto si vybírá kvalitní </a:t>
            </a:r>
            <a:r>
              <a:rPr lang="cs-CZ" b="1" dirty="0"/>
              <a:t>literární předlohy </a:t>
            </a:r>
            <a:r>
              <a:rPr lang="cs-CZ" dirty="0"/>
              <a:t>/ Čapek, Winter, Kratochvíl, Hrubín … / a velmi dobré herce, i z Národního divadla / Štěpánek, Deyl, Smolík, </a:t>
            </a:r>
            <a:r>
              <a:rPr lang="cs-CZ" dirty="0" err="1"/>
              <a:t>Rašilov</a:t>
            </a:r>
            <a:r>
              <a:rPr lang="cs-CZ" dirty="0"/>
              <a:t>, Šejbalová, Baldová, Záhorský, Nedbal, Štěpničková /</a:t>
            </a:r>
          </a:p>
          <a:p>
            <a:r>
              <a:rPr lang="cs-CZ" dirty="0"/>
              <a:t>Těsně před válkou se proslavil filmy </a:t>
            </a:r>
            <a:r>
              <a:rPr lang="cs-CZ" b="1" i="1" dirty="0">
                <a:solidFill>
                  <a:schemeClr val="accent1"/>
                </a:solidFill>
              </a:rPr>
              <a:t>Cech panen kutnohorských </a:t>
            </a:r>
            <a:r>
              <a:rPr lang="cs-CZ" dirty="0"/>
              <a:t>a </a:t>
            </a:r>
            <a:r>
              <a:rPr lang="cs-CZ" i="1" dirty="0">
                <a:solidFill>
                  <a:schemeClr val="accent1"/>
                </a:solidFill>
              </a:rPr>
              <a:t>Dívka v modrém </a:t>
            </a:r>
            <a:r>
              <a:rPr lang="cs-CZ" dirty="0"/>
              <a:t>/ veselohry /</a:t>
            </a:r>
          </a:p>
          <a:p>
            <a:r>
              <a:rPr lang="cs-CZ" dirty="0"/>
              <a:t>Za války točí velmi kvalitní filmy:   </a:t>
            </a:r>
            <a:r>
              <a:rPr lang="cs-CZ" i="1" dirty="0">
                <a:solidFill>
                  <a:schemeClr val="accent1"/>
                </a:solidFill>
              </a:rPr>
              <a:t>Pacientka dr. </a:t>
            </a:r>
            <a:r>
              <a:rPr lang="cs-CZ" i="1" dirty="0" err="1" smtClean="0">
                <a:solidFill>
                  <a:schemeClr val="accent1"/>
                </a:solidFill>
              </a:rPr>
              <a:t>Hegla</a:t>
            </a:r>
            <a:r>
              <a:rPr lang="cs-CZ" i="1" dirty="0">
                <a:solidFill>
                  <a:schemeClr val="accent1"/>
                </a:solidFill>
              </a:rPr>
              <a:t> </a:t>
            </a:r>
            <a:r>
              <a:rPr lang="cs-CZ" dirty="0" smtClean="0"/>
              <a:t>/ </a:t>
            </a:r>
            <a:r>
              <a:rPr lang="cs-CZ" dirty="0"/>
              <a:t>A. Mandlová /, </a:t>
            </a:r>
            <a:r>
              <a:rPr lang="cs-CZ" i="1" dirty="0">
                <a:solidFill>
                  <a:schemeClr val="accent1"/>
                </a:solidFill>
              </a:rPr>
              <a:t>Přijdu hned </a:t>
            </a:r>
            <a:r>
              <a:rPr lang="cs-CZ" dirty="0"/>
              <a:t>/ S. </a:t>
            </a:r>
            <a:r>
              <a:rPr lang="cs-CZ" dirty="0" err="1"/>
              <a:t>Rašilov</a:t>
            </a:r>
            <a:r>
              <a:rPr lang="cs-CZ" dirty="0"/>
              <a:t> /, </a:t>
            </a:r>
            <a:r>
              <a:rPr lang="cs-CZ" dirty="0">
                <a:solidFill>
                  <a:schemeClr val="accent1"/>
                </a:solidFill>
              </a:rPr>
              <a:t>Pohádka </a:t>
            </a:r>
            <a:r>
              <a:rPr lang="cs-CZ" dirty="0" smtClean="0">
                <a:solidFill>
                  <a:schemeClr val="accent1"/>
                </a:solidFill>
              </a:rPr>
              <a:t>máje </a:t>
            </a:r>
            <a:r>
              <a:rPr lang="cs-CZ" dirty="0"/>
              <a:t>/ N. Gollová, Sv. Beneš /, </a:t>
            </a:r>
            <a:r>
              <a:rPr lang="cs-CZ" i="1" dirty="0">
                <a:solidFill>
                  <a:schemeClr val="accent1"/>
                </a:solidFill>
              </a:rPr>
              <a:t>Rozina sebranec</a:t>
            </a:r>
          </a:p>
          <a:p>
            <a:r>
              <a:rPr lang="cs-CZ" dirty="0"/>
              <a:t>I po skončení války znovu natáčí nákladné filmy: </a:t>
            </a:r>
            <a:r>
              <a:rPr lang="cs-CZ" dirty="0" smtClean="0"/>
              <a:t> </a:t>
            </a:r>
            <a:r>
              <a:rPr lang="cs-CZ" b="1" i="1" dirty="0" smtClean="0">
                <a:solidFill>
                  <a:schemeClr val="accent1"/>
                </a:solidFill>
              </a:rPr>
              <a:t>Předtucha</a:t>
            </a:r>
            <a:r>
              <a:rPr lang="cs-CZ" b="1" i="1" dirty="0">
                <a:solidFill>
                  <a:schemeClr val="accent1"/>
                </a:solidFill>
              </a:rPr>
              <a:t>, </a:t>
            </a:r>
            <a:r>
              <a:rPr lang="cs-CZ" b="1" i="1" dirty="0" smtClean="0">
                <a:solidFill>
                  <a:schemeClr val="accent1"/>
                </a:solidFill>
              </a:rPr>
              <a:t>Krakatit, </a:t>
            </a:r>
            <a:r>
              <a:rPr lang="cs-CZ" b="1" i="1" dirty="0">
                <a:solidFill>
                  <a:schemeClr val="accent1"/>
                </a:solidFill>
              </a:rPr>
              <a:t>Němá barikáda, </a:t>
            </a:r>
            <a:r>
              <a:rPr lang="cs-CZ" b="1" i="1" dirty="0" smtClean="0">
                <a:solidFill>
                  <a:schemeClr val="accent1"/>
                </a:solidFill>
              </a:rPr>
              <a:t>Nástup</a:t>
            </a:r>
          </a:p>
          <a:p>
            <a:pPr marL="0" indent="0">
              <a:buNone/>
            </a:pPr>
            <a:r>
              <a:rPr lang="cs-CZ" b="1" i="1" dirty="0">
                <a:solidFill>
                  <a:schemeClr val="accent1"/>
                </a:solidFill>
              </a:rPr>
              <a:t> </a:t>
            </a:r>
            <a:r>
              <a:rPr lang="cs-CZ" b="1" i="1" dirty="0" smtClean="0">
                <a:solidFill>
                  <a:schemeClr val="accent1"/>
                </a:solidFill>
              </a:rPr>
              <a:t>        </a:t>
            </a:r>
            <a:r>
              <a:rPr lang="cs-CZ" dirty="0"/>
              <a:t>/ adaptace /</a:t>
            </a:r>
          </a:p>
          <a:p>
            <a:endParaRPr lang="cs-CZ" dirty="0"/>
          </a:p>
        </p:txBody>
      </p:sp>
      <p:sp>
        <p:nvSpPr>
          <p:cNvPr id="4" name="Zástupný symbol pro text 3"/>
          <p:cNvSpPr>
            <a:spLocks noGrp="1"/>
          </p:cNvSpPr>
          <p:nvPr>
            <p:ph type="body" sz="quarter" idx="13"/>
          </p:nvPr>
        </p:nvSpPr>
        <p:spPr/>
        <p:txBody>
          <a:bodyPr>
            <a:normAutofit fontScale="92500" lnSpcReduction="20000"/>
          </a:bodyPr>
          <a:lstStyle/>
          <a:p>
            <a:endParaRPr lang="cs-CZ"/>
          </a:p>
        </p:txBody>
      </p:sp>
    </p:spTree>
    <p:extLst>
      <p:ext uri="{BB962C8B-B14F-4D97-AF65-F5344CB8AC3E}">
        <p14:creationId xmlns:p14="http://schemas.microsoft.com/office/powerpoint/2010/main" xmlns="" val="1419921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1"/>
                </a:solidFill>
              </a:rPr>
              <a:t>Filmografie</a:t>
            </a:r>
            <a:endParaRPr lang="cs-CZ" dirty="0"/>
          </a:p>
        </p:txBody>
      </p:sp>
      <p:sp>
        <p:nvSpPr>
          <p:cNvPr id="3" name="Zástupný symbol pro obsah 2"/>
          <p:cNvSpPr>
            <a:spLocks noGrp="1"/>
          </p:cNvSpPr>
          <p:nvPr>
            <p:ph idx="1"/>
          </p:nvPr>
        </p:nvSpPr>
        <p:spPr/>
        <p:txBody>
          <a:bodyPr numCol="3">
            <a:normAutofit fontScale="55000" lnSpcReduction="20000"/>
          </a:bodyPr>
          <a:lstStyle/>
          <a:p>
            <a:pPr marL="0" lvl="0" indent="0" eaLnBrk="0" fontAlgn="base" hangingPunct="0">
              <a:spcBef>
                <a:spcPct val="0"/>
              </a:spcBef>
              <a:spcAft>
                <a:spcPct val="0"/>
              </a:spcAft>
              <a:buNone/>
            </a:pPr>
            <a:endParaRPr lang="cs-CZ" dirty="0">
              <a:latin typeface="Arial" panose="020B0604020202020204" pitchFamily="34" charset="0"/>
            </a:endParaRPr>
          </a:p>
          <a:p>
            <a:pPr marL="0" lvl="0" indent="0" eaLnBrk="0" fontAlgn="base" hangingPunct="0">
              <a:spcBef>
                <a:spcPct val="0"/>
              </a:spcBef>
              <a:spcAft>
                <a:spcPct val="0"/>
              </a:spcAft>
              <a:buFontTx/>
              <a:buChar char="•"/>
            </a:pPr>
            <a:r>
              <a:rPr lang="cs-CZ" dirty="0">
                <a:latin typeface="Arial" panose="020B0604020202020204" pitchFamily="34" charset="0"/>
              </a:rPr>
              <a:t>1937 </a:t>
            </a:r>
            <a:r>
              <a:rPr lang="cs-CZ" i="1" dirty="0">
                <a:latin typeface="Arial" panose="020B0604020202020204" pitchFamily="34" charset="0"/>
              </a:rPr>
              <a:t>Panenství</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1937 </a:t>
            </a:r>
            <a:r>
              <a:rPr lang="cs-CZ" i="1" dirty="0">
                <a:latin typeface="Arial" panose="020B0604020202020204" pitchFamily="34" charset="0"/>
              </a:rPr>
              <a:t>Filosofská historie</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1938 </a:t>
            </a:r>
            <a:r>
              <a:rPr lang="cs-CZ" i="1" dirty="0">
                <a:latin typeface="Arial" panose="020B0604020202020204" pitchFamily="34" charset="0"/>
              </a:rPr>
              <a:t>Cech panen kutnohorských</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1939 </a:t>
            </a:r>
            <a:r>
              <a:rPr lang="cs-CZ" i="1" dirty="0">
                <a:latin typeface="Arial" panose="020B0604020202020204" pitchFamily="34" charset="0"/>
              </a:rPr>
              <a:t>Dívka v modrém</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1939 </a:t>
            </a:r>
            <a:r>
              <a:rPr lang="cs-CZ" i="1" dirty="0">
                <a:latin typeface="Arial" panose="020B0604020202020204" pitchFamily="34" charset="0"/>
              </a:rPr>
              <a:t>Maskovaná milenka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1940 </a:t>
            </a:r>
            <a:r>
              <a:rPr lang="cs-CZ" i="1" dirty="0">
                <a:latin typeface="Arial" panose="020B0604020202020204" pitchFamily="34" charset="0"/>
              </a:rPr>
              <a:t>Pacientka Dr. </a:t>
            </a:r>
            <a:r>
              <a:rPr lang="cs-CZ" i="1" dirty="0" err="1">
                <a:latin typeface="Arial" panose="020B0604020202020204" pitchFamily="34" charset="0"/>
              </a:rPr>
              <a:t>Hegla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1940 </a:t>
            </a:r>
            <a:r>
              <a:rPr lang="cs-CZ" i="1" dirty="0">
                <a:latin typeface="Arial" panose="020B0604020202020204" pitchFamily="34" charset="0"/>
              </a:rPr>
              <a:t>Pohádka máje</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1941 </a:t>
            </a:r>
            <a:r>
              <a:rPr lang="cs-CZ" i="1" dirty="0" err="1">
                <a:latin typeface="Arial" panose="020B0604020202020204" pitchFamily="34" charset="0"/>
              </a:rPr>
              <a:t>Turbina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1942 </a:t>
            </a:r>
            <a:r>
              <a:rPr lang="cs-CZ" i="1" dirty="0">
                <a:latin typeface="Arial" panose="020B0604020202020204" pitchFamily="34" charset="0"/>
              </a:rPr>
              <a:t>Okouzlená</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1942 </a:t>
            </a:r>
            <a:r>
              <a:rPr lang="cs-CZ" i="1" dirty="0">
                <a:latin typeface="Arial" panose="020B0604020202020204" pitchFamily="34" charset="0"/>
              </a:rPr>
              <a:t>Přijdu hned</a:t>
            </a:r>
            <a:r>
              <a:rPr lang="cs-CZ" dirty="0">
                <a:latin typeface="Arial" panose="020B0604020202020204" pitchFamily="34" charset="0"/>
              </a:rPr>
              <a:t> </a:t>
            </a:r>
          </a:p>
          <a:p>
            <a:pPr marL="0" lvl="0" indent="0" eaLnBrk="0" fontAlgn="base" hangingPunct="0">
              <a:spcBef>
                <a:spcPct val="0"/>
              </a:spcBef>
              <a:spcAft>
                <a:spcPct val="0"/>
              </a:spcAft>
              <a:buNone/>
            </a:pP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1945 </a:t>
            </a:r>
            <a:r>
              <a:rPr lang="cs-CZ" i="1" dirty="0">
                <a:latin typeface="Arial" panose="020B0604020202020204" pitchFamily="34" charset="0"/>
              </a:rPr>
              <a:t>Rozina sebranec</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1946 </a:t>
            </a:r>
            <a:r>
              <a:rPr lang="cs-CZ" i="1" dirty="0">
                <a:latin typeface="Arial" panose="020B0604020202020204" pitchFamily="34" charset="0"/>
              </a:rPr>
              <a:t>Cesta k barikádám</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1946 </a:t>
            </a:r>
            <a:r>
              <a:rPr lang="cs-CZ" i="1" dirty="0">
                <a:latin typeface="Arial" panose="020B0604020202020204" pitchFamily="34" charset="0"/>
              </a:rPr>
              <a:t>Nezbedný bakalář</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1947 </a:t>
            </a:r>
            <a:r>
              <a:rPr lang="cs-CZ" i="1" dirty="0">
                <a:latin typeface="Arial" panose="020B0604020202020204" pitchFamily="34" charset="0"/>
              </a:rPr>
              <a:t>Krakatit</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1947 </a:t>
            </a:r>
            <a:r>
              <a:rPr lang="cs-CZ" i="1" dirty="0">
                <a:latin typeface="Arial" panose="020B0604020202020204" pitchFamily="34" charset="0"/>
              </a:rPr>
              <a:t>Předtucha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1949 </a:t>
            </a:r>
            <a:r>
              <a:rPr lang="cs-CZ" i="1" dirty="0">
                <a:latin typeface="Arial" panose="020B0604020202020204" pitchFamily="34" charset="0"/>
              </a:rPr>
              <a:t>Němá barikáda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1953 </a:t>
            </a:r>
            <a:r>
              <a:rPr lang="cs-CZ" i="1" dirty="0">
                <a:latin typeface="Arial" panose="020B0604020202020204" pitchFamily="34" charset="0"/>
              </a:rPr>
              <a:t>Nástup</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1954 </a:t>
            </a:r>
            <a:r>
              <a:rPr lang="cs-CZ" i="1" dirty="0">
                <a:latin typeface="Arial" panose="020B0604020202020204" pitchFamily="34" charset="0"/>
              </a:rPr>
              <a:t>Jan Hus</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1955 </a:t>
            </a:r>
            <a:r>
              <a:rPr lang="cs-CZ" i="1" dirty="0">
                <a:latin typeface="Arial" panose="020B0604020202020204" pitchFamily="34" charset="0"/>
              </a:rPr>
              <a:t>Jan Žižka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1956 </a:t>
            </a:r>
            <a:r>
              <a:rPr lang="cs-CZ" i="1" dirty="0">
                <a:latin typeface="Arial" panose="020B0604020202020204" pitchFamily="34" charset="0"/>
              </a:rPr>
              <a:t>Proti všem</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1958 </a:t>
            </a:r>
            <a:r>
              <a:rPr lang="cs-CZ" i="1" dirty="0">
                <a:latin typeface="Arial" panose="020B0604020202020204" pitchFamily="34" charset="0"/>
              </a:rPr>
              <a:t>Občan Brych</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1959 </a:t>
            </a:r>
            <a:r>
              <a:rPr lang="cs-CZ" i="1" dirty="0">
                <a:latin typeface="Arial" panose="020B0604020202020204" pitchFamily="34" charset="0"/>
              </a:rPr>
              <a:t>První parta</a:t>
            </a:r>
            <a:r>
              <a:rPr lang="cs-CZ" dirty="0">
                <a:latin typeface="Arial" panose="020B0604020202020204" pitchFamily="34" charset="0"/>
              </a:rPr>
              <a:t> </a:t>
            </a:r>
          </a:p>
          <a:p>
            <a:pPr marL="0" lvl="0" indent="0" eaLnBrk="0" fontAlgn="base" hangingPunct="0">
              <a:spcBef>
                <a:spcPct val="0"/>
              </a:spcBef>
              <a:spcAft>
                <a:spcPct val="0"/>
              </a:spcAft>
              <a:buNone/>
            </a:pPr>
            <a:r>
              <a:rPr lang="cs-CZ" dirty="0">
                <a:latin typeface="Arial" panose="020B0604020202020204" pitchFamily="34" charset="0"/>
              </a:rPr>
              <a:t>1960 </a:t>
            </a:r>
            <a:r>
              <a:rPr lang="cs-CZ" i="1" dirty="0">
                <a:latin typeface="Arial" panose="020B0604020202020204" pitchFamily="34" charset="0"/>
              </a:rPr>
              <a:t>Srpnová neděle</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1962 </a:t>
            </a:r>
            <a:r>
              <a:rPr lang="cs-CZ" i="1" dirty="0">
                <a:latin typeface="Arial" panose="020B0604020202020204" pitchFamily="34" charset="0"/>
              </a:rPr>
              <a:t>Horoucí srdce</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1965 </a:t>
            </a:r>
            <a:r>
              <a:rPr lang="cs-CZ" i="1" dirty="0">
                <a:latin typeface="Arial" panose="020B0604020202020204" pitchFamily="34" charset="0"/>
              </a:rPr>
              <a:t>Zlatá reneta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1966 </a:t>
            </a:r>
            <a:r>
              <a:rPr lang="cs-CZ" i="1" dirty="0">
                <a:latin typeface="Arial" panose="020B0604020202020204" pitchFamily="34" charset="0"/>
              </a:rPr>
              <a:t>Romance pro křídlovku</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1968 </a:t>
            </a:r>
            <a:r>
              <a:rPr lang="cs-CZ" i="1" dirty="0">
                <a:latin typeface="Arial" panose="020B0604020202020204" pitchFamily="34" charset="0"/>
              </a:rPr>
              <a:t>Třináctá komnata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1969 </a:t>
            </a:r>
            <a:r>
              <a:rPr lang="cs-CZ" i="1" dirty="0">
                <a:latin typeface="Arial" panose="020B0604020202020204" pitchFamily="34" charset="0"/>
              </a:rPr>
              <a:t>Kladivo na čarodějnice</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1973 </a:t>
            </a:r>
            <a:r>
              <a:rPr lang="cs-CZ" i="1" dirty="0">
                <a:latin typeface="Arial" panose="020B0604020202020204" pitchFamily="34" charset="0"/>
              </a:rPr>
              <a:t>Dny zrady</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1974 </a:t>
            </a:r>
            <a:r>
              <a:rPr lang="cs-CZ" i="1" dirty="0">
                <a:latin typeface="Arial" panose="020B0604020202020204" pitchFamily="34" charset="0"/>
              </a:rPr>
              <a:t>Sokolovo</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1976 </a:t>
            </a:r>
            <a:r>
              <a:rPr lang="cs-CZ" i="1" dirty="0">
                <a:latin typeface="Arial" panose="020B0604020202020204" pitchFamily="34" charset="0"/>
              </a:rPr>
              <a:t>Osvobození Prahy</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1977 </a:t>
            </a:r>
            <a:r>
              <a:rPr lang="cs-CZ" i="1" dirty="0">
                <a:latin typeface="Arial" panose="020B0604020202020204" pitchFamily="34" charset="0"/>
              </a:rPr>
              <a:t>Příběh lásky a cti</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1980 </a:t>
            </a:r>
            <a:r>
              <a:rPr lang="cs-CZ" i="1" dirty="0">
                <a:latin typeface="Arial" panose="020B0604020202020204" pitchFamily="34" charset="0"/>
              </a:rPr>
              <a:t>Temné slunce</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1983 </a:t>
            </a:r>
            <a:r>
              <a:rPr lang="cs-CZ" i="1" dirty="0">
                <a:latin typeface="Arial" panose="020B0604020202020204" pitchFamily="34" charset="0"/>
              </a:rPr>
              <a:t>Putování Jana Amose</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1984 </a:t>
            </a:r>
            <a:r>
              <a:rPr lang="cs-CZ" i="1" dirty="0">
                <a:latin typeface="Arial" panose="020B0604020202020204" pitchFamily="34" charset="0"/>
              </a:rPr>
              <a:t>Komediant</a:t>
            </a:r>
            <a:r>
              <a:rPr lang="cs-CZ" dirty="0">
                <a:latin typeface="Arial" panose="020B0604020202020204" pitchFamily="34" charset="0"/>
              </a:rPr>
              <a:t> </a:t>
            </a:r>
          </a:p>
          <a:p>
            <a:pPr marL="0" lvl="0" indent="0" eaLnBrk="0" fontAlgn="base" hangingPunct="0">
              <a:spcBef>
                <a:spcPct val="0"/>
              </a:spcBef>
              <a:spcAft>
                <a:spcPct val="0"/>
              </a:spcAft>
              <a:buNone/>
            </a:pP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1985 </a:t>
            </a:r>
            <a:r>
              <a:rPr lang="cs-CZ" i="1" dirty="0">
                <a:latin typeface="Arial" panose="020B0604020202020204" pitchFamily="34" charset="0"/>
              </a:rPr>
              <a:t>Oldřich a Božena</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1989 </a:t>
            </a:r>
            <a:r>
              <a:rPr lang="cs-CZ" i="1" dirty="0">
                <a:latin typeface="Arial" panose="020B0604020202020204" pitchFamily="34" charset="0"/>
              </a:rPr>
              <a:t>Evropa tančila valčík</a:t>
            </a:r>
            <a:r>
              <a:rPr lang="cs-CZ" dirty="0">
                <a:latin typeface="Arial" panose="020B0604020202020204" pitchFamily="34" charset="0"/>
              </a:rPr>
              <a:t> </a:t>
            </a:r>
          </a:p>
          <a:p>
            <a:pPr marL="0" lvl="0" indent="0" eaLnBrk="0" fontAlgn="base" hangingPunct="0">
              <a:spcBef>
                <a:spcPct val="0"/>
              </a:spcBef>
              <a:spcAft>
                <a:spcPct val="0"/>
              </a:spcAft>
              <a:buFontTx/>
              <a:buChar char="•"/>
            </a:pPr>
            <a:r>
              <a:rPr lang="cs-CZ" dirty="0">
                <a:latin typeface="Arial" panose="020B0604020202020204" pitchFamily="34" charset="0"/>
              </a:rPr>
              <a:t>2006 </a:t>
            </a:r>
            <a:r>
              <a:rPr lang="cs-CZ" i="1" dirty="0">
                <a:latin typeface="Arial" panose="020B0604020202020204" pitchFamily="34" charset="0"/>
              </a:rPr>
              <a:t>Hlava kance</a:t>
            </a:r>
            <a:r>
              <a:rPr lang="cs-CZ" dirty="0">
                <a:latin typeface="Arial" panose="020B0604020202020204" pitchFamily="34" charset="0"/>
              </a:rPr>
              <a:t> – videoklip </a:t>
            </a:r>
          </a:p>
          <a:p>
            <a:endParaRPr lang="cs-CZ" dirty="0"/>
          </a:p>
        </p:txBody>
      </p:sp>
      <p:sp>
        <p:nvSpPr>
          <p:cNvPr id="4" name="Zástupný symbol pro text 3"/>
          <p:cNvSpPr>
            <a:spLocks noGrp="1"/>
          </p:cNvSpPr>
          <p:nvPr>
            <p:ph type="body" sz="quarter" idx="13"/>
          </p:nvPr>
        </p:nvSpPr>
        <p:spPr/>
        <p:txBody>
          <a:bodyPr>
            <a:normAutofit fontScale="92500" lnSpcReduction="20000"/>
          </a:bodyPr>
          <a:lstStyle/>
          <a:p>
            <a:endParaRPr lang="cs-CZ"/>
          </a:p>
        </p:txBody>
      </p:sp>
      <p:pic>
        <p:nvPicPr>
          <p:cNvPr id="5" name="Obrázek 4"/>
          <p:cNvPicPr>
            <a:picLocks noChangeAspect="1"/>
          </p:cNvPicPr>
          <p:nvPr/>
        </p:nvPicPr>
        <p:blipFill>
          <a:blip r:embed="rId2" cstate="print"/>
          <a:stretch>
            <a:fillRect/>
          </a:stretch>
        </p:blipFill>
        <p:spPr>
          <a:xfrm>
            <a:off x="5984092" y="3291830"/>
            <a:ext cx="1280271" cy="1079086"/>
          </a:xfrm>
          <a:prstGeom prst="rect">
            <a:avLst/>
          </a:prstGeom>
        </p:spPr>
      </p:pic>
      <p:sp>
        <p:nvSpPr>
          <p:cNvPr id="7" name="TextovéPole 6"/>
          <p:cNvSpPr txBox="1"/>
          <p:nvPr/>
        </p:nvSpPr>
        <p:spPr>
          <a:xfrm>
            <a:off x="7312060" y="3291830"/>
            <a:ext cx="1327043" cy="1631216"/>
          </a:xfrm>
          <a:prstGeom prst="rect">
            <a:avLst/>
          </a:prstGeom>
          <a:noFill/>
        </p:spPr>
        <p:txBody>
          <a:bodyPr wrap="square" rtlCol="0">
            <a:spAutoFit/>
          </a:bodyPr>
          <a:lstStyle/>
          <a:p>
            <a:r>
              <a:rPr lang="cs-CZ" sz="1000" dirty="0"/>
              <a:t>Otakar vavra.jpg</a:t>
            </a:r>
            <a:r>
              <a:rPr lang="cs-CZ" sz="1000" dirty="0" smtClean="0"/>
              <a:t> </a:t>
            </a:r>
            <a:r>
              <a:rPr lang="cs-CZ" sz="1000" dirty="0"/>
              <a:t>[cit. </a:t>
            </a:r>
            <a:r>
              <a:rPr lang="cs-CZ" sz="1000" dirty="0" smtClean="0"/>
              <a:t>2013-02-28]. </a:t>
            </a:r>
            <a:r>
              <a:rPr lang="cs-CZ" sz="1000" dirty="0"/>
              <a:t>Dostupný pod licencí </a:t>
            </a:r>
            <a:r>
              <a:rPr lang="cs-CZ" sz="1000" dirty="0" err="1"/>
              <a:t>Creative</a:t>
            </a:r>
            <a:r>
              <a:rPr lang="cs-CZ" sz="1000" dirty="0"/>
              <a:t> </a:t>
            </a:r>
            <a:r>
              <a:rPr lang="cs-CZ" sz="1000" dirty="0" err="1"/>
              <a:t>Commons</a:t>
            </a:r>
            <a:r>
              <a:rPr lang="cs-CZ" sz="1000" dirty="0"/>
              <a:t> </a:t>
            </a:r>
            <a:r>
              <a:rPr lang="cs-CZ" sz="1000" dirty="0" err="1" smtClean="0"/>
              <a:t>naWWW:http</a:t>
            </a:r>
            <a:r>
              <a:rPr lang="cs-CZ" sz="1000" dirty="0"/>
              <a:t>://commons.wikimedia.org/wiki/File:Otakar_V%C3%A1vra.jpg?uselang=</a:t>
            </a:r>
            <a:r>
              <a:rPr lang="cs-CZ" sz="1000" dirty="0" err="1"/>
              <a:t>cs</a:t>
            </a:r>
            <a:endParaRPr lang="cs-CZ" sz="1000" dirty="0"/>
          </a:p>
        </p:txBody>
      </p:sp>
    </p:spTree>
    <p:extLst>
      <p:ext uri="{BB962C8B-B14F-4D97-AF65-F5344CB8AC3E}">
        <p14:creationId xmlns:p14="http://schemas.microsoft.com/office/powerpoint/2010/main" xmlns="" val="2869613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1"/>
                </a:solidFill>
              </a:rPr>
              <a:t>Kladivo na čarodějnice</a:t>
            </a:r>
            <a:endParaRPr lang="cs-CZ" dirty="0"/>
          </a:p>
        </p:txBody>
      </p:sp>
      <p:sp>
        <p:nvSpPr>
          <p:cNvPr id="3" name="Zástupný symbol pro obsah 2"/>
          <p:cNvSpPr>
            <a:spLocks noGrp="1"/>
          </p:cNvSpPr>
          <p:nvPr>
            <p:ph idx="1"/>
          </p:nvPr>
        </p:nvSpPr>
        <p:spPr/>
        <p:txBody>
          <a:bodyPr>
            <a:normAutofit fontScale="55000" lnSpcReduction="20000"/>
          </a:bodyPr>
          <a:lstStyle/>
          <a:p>
            <a:pPr marL="0" indent="0">
              <a:buNone/>
            </a:pPr>
            <a:r>
              <a:rPr lang="cs-CZ" dirty="0"/>
              <a:t>Drama, historický, 1969</a:t>
            </a:r>
          </a:p>
          <a:p>
            <a:r>
              <a:rPr lang="cs-CZ" dirty="0"/>
              <a:t>Předloha: V. Kaplický / román /</a:t>
            </a:r>
          </a:p>
          <a:p>
            <a:r>
              <a:rPr lang="cs-CZ" dirty="0"/>
              <a:t>Scénář: O. Vávra</a:t>
            </a:r>
          </a:p>
          <a:p>
            <a:r>
              <a:rPr lang="cs-CZ" dirty="0"/>
              <a:t>Kostýmy: E. Krumbachová</a:t>
            </a:r>
          </a:p>
          <a:p>
            <a:r>
              <a:rPr lang="cs-CZ" dirty="0"/>
              <a:t>Hrají: Elo Romančík, Vladimír Šmeral, Soňa Valentová, Josef </a:t>
            </a:r>
            <a:r>
              <a:rPr lang="cs-CZ" dirty="0" err="1"/>
              <a:t>Kemr</a:t>
            </a:r>
            <a:r>
              <a:rPr lang="cs-CZ" dirty="0"/>
              <a:t>, Lola Skrbková, Jiřina Štěpničková, Marie Nademlejnská, Miriam Kantorková, Lubor </a:t>
            </a:r>
            <a:r>
              <a:rPr lang="cs-CZ" dirty="0" err="1"/>
              <a:t>Tokoš</a:t>
            </a:r>
            <a:r>
              <a:rPr lang="cs-CZ" dirty="0"/>
              <a:t>, Blažena Holišová aj.</a:t>
            </a:r>
          </a:p>
          <a:p>
            <a:r>
              <a:rPr lang="cs-CZ" dirty="0"/>
              <a:t>V 17. století inkvizitor </a:t>
            </a:r>
            <a:r>
              <a:rPr lang="cs-CZ" dirty="0" err="1"/>
              <a:t>Boblig</a:t>
            </a:r>
            <a:r>
              <a:rPr lang="cs-CZ" dirty="0"/>
              <a:t> zkonstruuje v Šumperku čarodějnický proces, kde nikdo proti zrůdné moci, usilující o vlastní obohacení, nemá šanci na spravedlnost.</a:t>
            </a:r>
          </a:p>
          <a:p>
            <a:pPr marL="0" indent="0">
              <a:buNone/>
            </a:pPr>
            <a:r>
              <a:rPr lang="cs-CZ" dirty="0">
                <a:solidFill>
                  <a:schemeClr val="accent1"/>
                </a:solidFill>
              </a:rPr>
              <a:t>Zajímavosti</a:t>
            </a:r>
            <a:r>
              <a:rPr lang="cs-CZ" dirty="0"/>
              <a:t>: podkladem jsou skutečné události: v letech 1678 – 1697 bylo popraveno 63 lidí / v Šumperku 25 </a:t>
            </a:r>
            <a:r>
              <a:rPr lang="cs-CZ" dirty="0" smtClean="0"/>
              <a:t>/, poslední </a:t>
            </a:r>
            <a:r>
              <a:rPr lang="cs-CZ" dirty="0"/>
              <a:t>obětí byl H. </a:t>
            </a:r>
            <a:r>
              <a:rPr lang="cs-CZ" dirty="0" err="1"/>
              <a:t>Peschke</a:t>
            </a:r>
            <a:r>
              <a:rPr lang="cs-CZ" dirty="0"/>
              <a:t>, který zemřel ve vězení po 12 letech mučení, aniž by se přiznal, děkan </a:t>
            </a:r>
            <a:r>
              <a:rPr lang="cs-CZ" dirty="0" err="1"/>
              <a:t>Lautner</a:t>
            </a:r>
            <a:r>
              <a:rPr lang="cs-CZ" dirty="0"/>
              <a:t> byl mučen velmi krutě, dnes má na faře pamětní desku a uvažovalo se o jeho svatořečení,  Vávru k filmu přiměl proces se Slánským a Horákovou, </a:t>
            </a:r>
            <a:r>
              <a:rPr lang="cs-CZ" dirty="0" err="1"/>
              <a:t>podtex</a:t>
            </a:r>
            <a:r>
              <a:rPr lang="cs-CZ" dirty="0"/>
              <a:t> filmu je tak zřejmý, že film byl uložen brzy do trezoru, točilo se na zámcích Velké Losiny a Horažďovice, film je černobílý  </a:t>
            </a:r>
          </a:p>
          <a:p>
            <a:pPr marL="0" indent="0">
              <a:buNone/>
            </a:pPr>
            <a:r>
              <a:rPr lang="cs-CZ" sz="2400" dirty="0">
                <a:hlinkClick r:id="rId2"/>
              </a:rPr>
              <a:t>http://www.novinky.cz/kultura/244817-zemrel-reziser-otakar-vavra.html</a:t>
            </a:r>
            <a:endParaRPr lang="cs-CZ" sz="2400" dirty="0"/>
          </a:p>
          <a:p>
            <a:endParaRPr lang="cs-CZ" dirty="0"/>
          </a:p>
        </p:txBody>
      </p:sp>
      <p:sp>
        <p:nvSpPr>
          <p:cNvPr id="4" name="Zástupný symbol pro text 3"/>
          <p:cNvSpPr>
            <a:spLocks noGrp="1"/>
          </p:cNvSpPr>
          <p:nvPr>
            <p:ph type="body" sz="quarter" idx="13"/>
          </p:nvPr>
        </p:nvSpPr>
        <p:spPr/>
        <p:txBody>
          <a:bodyPr>
            <a:normAutofit fontScale="92500" lnSpcReduction="20000"/>
          </a:bodyPr>
          <a:lstStyle/>
          <a:p>
            <a:endParaRPr lang="cs-CZ"/>
          </a:p>
        </p:txBody>
      </p:sp>
    </p:spTree>
    <p:extLst>
      <p:ext uri="{BB962C8B-B14F-4D97-AF65-F5344CB8AC3E}">
        <p14:creationId xmlns:p14="http://schemas.microsoft.com/office/powerpoint/2010/main" xmlns="" val="610500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1"/>
                </a:solidFill>
              </a:rPr>
              <a:t>Romance pro křídlovku</a:t>
            </a:r>
            <a:endParaRPr lang="cs-CZ" dirty="0"/>
          </a:p>
        </p:txBody>
      </p:sp>
      <p:sp>
        <p:nvSpPr>
          <p:cNvPr id="3" name="Zástupný symbol pro obsah 2"/>
          <p:cNvSpPr>
            <a:spLocks noGrp="1"/>
          </p:cNvSpPr>
          <p:nvPr>
            <p:ph idx="1"/>
          </p:nvPr>
        </p:nvSpPr>
        <p:spPr/>
        <p:txBody>
          <a:bodyPr>
            <a:normAutofit fontScale="55000" lnSpcReduction="20000"/>
          </a:bodyPr>
          <a:lstStyle/>
          <a:p>
            <a:pPr marL="0" indent="0">
              <a:buNone/>
            </a:pPr>
            <a:r>
              <a:rPr lang="cs-CZ" dirty="0"/>
              <a:t>Drama, romantický, poetický, 1966</a:t>
            </a:r>
          </a:p>
          <a:p>
            <a:r>
              <a:rPr lang="cs-CZ" dirty="0"/>
              <a:t>Předloha: Fr. Hrubín / básnická skladba /</a:t>
            </a:r>
          </a:p>
          <a:p>
            <a:r>
              <a:rPr lang="cs-CZ" dirty="0"/>
              <a:t>Scénář,: O. Vávra, Fr. Hrubín</a:t>
            </a:r>
          </a:p>
          <a:p>
            <a:r>
              <a:rPr lang="cs-CZ" dirty="0"/>
              <a:t>Hudba: J. Srnka</a:t>
            </a:r>
          </a:p>
          <a:p>
            <a:r>
              <a:rPr lang="cs-CZ" dirty="0"/>
              <a:t>Hrají: Jaromír Hanzlík, Július Vašek, Zuzana </a:t>
            </a:r>
            <a:r>
              <a:rPr lang="cs-CZ" dirty="0" err="1"/>
              <a:t>Cigánová</a:t>
            </a:r>
            <a:r>
              <a:rPr lang="cs-CZ" dirty="0"/>
              <a:t>, Štefan </a:t>
            </a:r>
            <a:r>
              <a:rPr lang="cs-CZ" dirty="0" err="1"/>
              <a:t>Kvietik</a:t>
            </a:r>
            <a:r>
              <a:rPr lang="cs-CZ" dirty="0"/>
              <a:t>, Miriam Kantorková aj.</a:t>
            </a:r>
          </a:p>
          <a:p>
            <a:r>
              <a:rPr lang="cs-CZ" dirty="0"/>
              <a:t>Příběh osudové lásky studenta Vojty a Teriny od kolotoče, jejíž naplnění překazí smrt dědečka a tím nasměruje osudy postav jiným směrem. Láska a smrt jako ústřední motiv.</a:t>
            </a:r>
          </a:p>
          <a:p>
            <a:pPr marL="0" indent="0">
              <a:buNone/>
            </a:pPr>
            <a:r>
              <a:rPr lang="cs-CZ" dirty="0">
                <a:solidFill>
                  <a:schemeClr val="accent1"/>
                </a:solidFill>
              </a:rPr>
              <a:t>Zajímavosti</a:t>
            </a:r>
            <a:r>
              <a:rPr lang="cs-CZ" dirty="0"/>
              <a:t>: ve Vávrově tvorbě nezvykle poetický film, považoval ho za nejlepší, J. Hanzlík dostal roli, protože měl prý stejně velké uši jako Hrubín, během natáčení na Sázavě se spřátelili, Hanzlík za roli získal cenu ministra kultura a mohl si přednostně koupit auto socialistické výroby </a:t>
            </a:r>
          </a:p>
          <a:p>
            <a:pPr marL="0" indent="0">
              <a:buNone/>
            </a:pPr>
            <a:r>
              <a:rPr lang="cs-CZ" dirty="0"/>
              <a:t> </a:t>
            </a:r>
            <a:r>
              <a:rPr lang="cs-CZ" sz="2000" dirty="0">
                <a:hlinkClick r:id="rId2"/>
              </a:rPr>
              <a:t>http://www.filmpost.cz/ceske-filmy/570-romance-pro-kridlovku-1966.html</a:t>
            </a:r>
            <a:endParaRPr lang="cs-CZ" sz="2000" dirty="0"/>
          </a:p>
          <a:p>
            <a:endParaRPr lang="cs-CZ" dirty="0"/>
          </a:p>
        </p:txBody>
      </p:sp>
      <p:sp>
        <p:nvSpPr>
          <p:cNvPr id="4" name="Zástupný symbol pro text 3"/>
          <p:cNvSpPr>
            <a:spLocks noGrp="1"/>
          </p:cNvSpPr>
          <p:nvPr>
            <p:ph type="body" sz="quarter" idx="13"/>
          </p:nvPr>
        </p:nvSpPr>
        <p:spPr/>
        <p:txBody>
          <a:bodyPr>
            <a:normAutofit fontScale="92500" lnSpcReduction="20000"/>
          </a:bodyPr>
          <a:lstStyle/>
          <a:p>
            <a:endParaRPr lang="cs-CZ"/>
          </a:p>
        </p:txBody>
      </p:sp>
    </p:spTree>
    <p:extLst>
      <p:ext uri="{BB962C8B-B14F-4D97-AF65-F5344CB8AC3E}">
        <p14:creationId xmlns:p14="http://schemas.microsoft.com/office/powerpoint/2010/main" xmlns="" val="2622643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3568" y="843558"/>
            <a:ext cx="8013576" cy="459000"/>
          </a:xfrm>
        </p:spPr>
        <p:txBody>
          <a:bodyPr/>
          <a:lstStyle/>
          <a:p>
            <a:pPr algn="l"/>
            <a:r>
              <a:rPr lang="cs-CZ" b="1" dirty="0" smtClean="0"/>
              <a:t>Zdroje</a:t>
            </a:r>
            <a:endParaRPr lang="cs-CZ" b="1" dirty="0"/>
          </a:p>
        </p:txBody>
      </p:sp>
      <p:sp>
        <p:nvSpPr>
          <p:cNvPr id="3" name="Zástupný symbol pro obsah 2"/>
          <p:cNvSpPr>
            <a:spLocks noGrp="1"/>
          </p:cNvSpPr>
          <p:nvPr>
            <p:ph idx="1"/>
          </p:nvPr>
        </p:nvSpPr>
        <p:spPr>
          <a:xfrm>
            <a:off x="683568" y="1419623"/>
            <a:ext cx="8003232" cy="3175000"/>
          </a:xfrm>
        </p:spPr>
        <p:txBody>
          <a:bodyPr>
            <a:normAutofit/>
          </a:bodyPr>
          <a:lstStyle/>
          <a:p>
            <a:r>
              <a:rPr lang="cs-CZ" sz="2000" dirty="0">
                <a:hlinkClick r:id="rId2"/>
              </a:rPr>
              <a:t>http://www.csfd.cz/tvurce/3319-otakar-vavra/</a:t>
            </a:r>
            <a:endParaRPr lang="cs-CZ" sz="2000" dirty="0"/>
          </a:p>
          <a:p>
            <a:r>
              <a:rPr lang="cs-CZ" sz="2000" dirty="0">
                <a:hlinkClick r:id="rId3"/>
              </a:rPr>
              <a:t>http://cs.wikipedia.org/wiki/Otakar_V%C3%A1vra</a:t>
            </a:r>
            <a:endParaRPr lang="cs-CZ" sz="2000" dirty="0"/>
          </a:p>
          <a:p>
            <a:r>
              <a:rPr lang="cs-CZ" sz="2000" dirty="0">
                <a:hlinkClick r:id="rId4"/>
              </a:rPr>
              <a:t>http://www.fdb.cz/lidi-zivotopis-biografie/22386-otakar-vavra.html</a:t>
            </a:r>
            <a:endParaRPr lang="cs-CZ" sz="2000" dirty="0"/>
          </a:p>
          <a:p>
            <a:r>
              <a:rPr lang="cs-CZ" sz="2000" dirty="0">
                <a:hlinkClick r:id="rId5"/>
              </a:rPr>
              <a:t>http://www.novinky.cz/kultura/244817-zemrel-reziser-otakar-vavra.html</a:t>
            </a:r>
            <a:endParaRPr lang="cs-CZ" sz="2000" dirty="0"/>
          </a:p>
          <a:p>
            <a:r>
              <a:rPr lang="cs-CZ" sz="2000" dirty="0">
                <a:hlinkClick r:id="rId6"/>
              </a:rPr>
              <a:t>http://www.topzine.cz/zemrel-stolety-reziser-otakar-vavra-autor-kladiva-na-carodejnice</a:t>
            </a:r>
            <a:endParaRPr lang="cs-CZ" sz="2000" dirty="0"/>
          </a:p>
          <a:p>
            <a:pPr marL="0" indent="0">
              <a:buNone/>
            </a:pPr>
            <a:endParaRPr lang="cs-CZ" dirty="0" smtClean="0"/>
          </a:p>
          <a:p>
            <a:pPr marL="0" indent="0">
              <a:buNone/>
            </a:pPr>
            <a:endParaRPr lang="cs-CZ" dirty="0" smtClean="0"/>
          </a:p>
          <a:p>
            <a:endParaRPr lang="cs-CZ" dirty="0"/>
          </a:p>
          <a:p>
            <a:pPr marL="0" indent="0">
              <a:buNone/>
            </a:pPr>
            <a:endParaRPr lang="cs-CZ" dirty="0" smtClean="0"/>
          </a:p>
        </p:txBody>
      </p:sp>
      <p:sp>
        <p:nvSpPr>
          <p:cNvPr id="4" name="Zástupný symbol pro text 3"/>
          <p:cNvSpPr>
            <a:spLocks noGrp="1"/>
          </p:cNvSpPr>
          <p:nvPr>
            <p:ph type="body" sz="quarter" idx="13"/>
          </p:nvPr>
        </p:nvSpPr>
        <p:spPr/>
        <p:txBody>
          <a:bodyPr>
            <a:normAutofit fontScale="92500" lnSpcReduction="20000"/>
          </a:bodyPr>
          <a:lstStyle/>
          <a:p>
            <a:endParaRPr lang="cs-CZ"/>
          </a:p>
        </p:txBody>
      </p:sp>
    </p:spTree>
    <p:extLst>
      <p:ext uri="{BB962C8B-B14F-4D97-AF65-F5344CB8AC3E}">
        <p14:creationId xmlns:p14="http://schemas.microsoft.com/office/powerpoint/2010/main" xmlns="" val="1752360964"/>
      </p:ext>
    </p:extLst>
  </p:cSld>
  <p:clrMapOvr>
    <a:masterClrMapping/>
  </p:clrMapOvr>
</p:sld>
</file>

<file path=ppt/theme/theme1.xml><?xml version="1.0" encoding="utf-8"?>
<a:theme xmlns:a="http://schemas.openxmlformats.org/drawingml/2006/main" name="boxed_powerpoint_16x9_2012-08">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Prezentace4" id="{FA648B46-5DFB-4817-A984-0EDF8C590859}" vid="{9C3AC370-3180-4625-AB9F-69495A826E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9CE513F370EBC24DB3058E48E01F3A2B" ma:contentTypeVersion="1" ma:contentTypeDescription="Vytvoří nový dokument" ma:contentTypeScope="" ma:versionID="0f71cd1b7ca38315f7d305545b15fb92">
  <xsd:schema xmlns:xsd="http://www.w3.org/2001/XMLSchema" xmlns:xs="http://www.w3.org/2001/XMLSchema" xmlns:p="http://schemas.microsoft.com/office/2006/metadata/properties" xmlns:ns2="d19d6491-b662-4d98-996c-1e38fe9d0183" targetNamespace="http://schemas.microsoft.com/office/2006/metadata/properties" ma:root="true" ma:fieldsID="c7d50061927b9b77762b595bd42e59e9" ns2:_="">
    <xsd:import namespace="d19d6491-b662-4d98-996c-1e38fe9d0183"/>
    <xsd:element name="properties">
      <xsd:complexType>
        <xsd:sequence>
          <xsd:element name="documentManagement">
            <xsd:complexType>
              <xsd:all>
                <xsd:element ref="ns2: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9d6491-b662-4d98-996c-1e38fe9d0183" elementFormDefault="qualified">
    <xsd:import namespace="http://schemas.microsoft.com/office/2006/documentManagement/types"/>
    <xsd:import namespace="http://schemas.microsoft.com/office/infopath/2007/PartnerControls"/>
    <xsd:element name="SharedWithUsers" ma:index="8" nillable="true" ma:displayName="Sdílí se s"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 obsahu"/>
        <xsd:element ref="dc:title" minOccurs="0" maxOccurs="1" ma:index="4" ma:displayName="Nadpis"/>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2F33400-E7C1-402A-9D11-37931DDB1730}">
  <ds:schemaRefs>
    <ds:schemaRef ds:uri="http://purl.org/dc/elements/1.1/"/>
    <ds:schemaRef ds:uri="http://www.w3.org/XML/1998/namespace"/>
    <ds:schemaRef ds:uri="http://schemas.openxmlformats.org/package/2006/metadata/core-properties"/>
    <ds:schemaRef ds:uri="d19d6491-b662-4d98-996c-1e38fe9d0183"/>
    <ds:schemaRef ds:uri="http://purl.org/dc/dcmitype/"/>
    <ds:schemaRef ds:uri="http://schemas.microsoft.com/office/2006/documentManagement/types"/>
    <ds:schemaRef ds:uri="http://purl.org/dc/term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A7043CA-DE95-4BE6-BD7E-E6ADDDF161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9d6491-b662-4d98-996c-1e38fe9d018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D0B5DD7-4F81-4539-BEEE-DE05DE870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129</TotalTime>
  <Words>916</Words>
  <Application>Microsoft Office PowerPoint</Application>
  <PresentationFormat>Předvádění na obrazovce (16:9)</PresentationFormat>
  <Paragraphs>107</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boxed_powerpoint_16x9_2012-08</vt:lpstr>
      <vt:lpstr>  Dotkněte se inovací CZ.1.07/1.3.00/51.0024  </vt:lpstr>
      <vt:lpstr>Snímek 2</vt:lpstr>
      <vt:lpstr>Metodický pokyn</vt:lpstr>
      <vt:lpstr>Biografie</vt:lpstr>
      <vt:lpstr>Tvorba</vt:lpstr>
      <vt:lpstr>Filmografie</vt:lpstr>
      <vt:lpstr>Kladivo na čarodějnice</vt:lpstr>
      <vt:lpstr>Romance pro křídlovku</vt:lpstr>
      <vt:lpstr>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Účet Microsoft</dc:creator>
  <cp:lastModifiedBy>Dum</cp:lastModifiedBy>
  <cp:revision>21</cp:revision>
  <dcterms:created xsi:type="dcterms:W3CDTF">2014-10-07T08:27:59Z</dcterms:created>
  <dcterms:modified xsi:type="dcterms:W3CDTF">2015-06-08T15:09:30Z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0x0101009CE513F370EBC24DB3058E48E01F3A2B</vt:lpwstr>
  </property>
  <property fmtid="{D5CDD505-2E9C-101B-9397-08002B2CF9AE}" pid="3" name="IsMyDocuments">
    <vt:bool>true</vt:bool>
  </property>
</Properties>
</file>