
<file path=[Content_Types].xml><?xml version="1.0" encoding="utf-8"?>
<Types xmlns="http://schemas.openxmlformats.org/package/2006/content-types"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5"/>
  </p:notesMasterIdLst>
  <p:sldIdLst>
    <p:sldId id="330" r:id="rId5"/>
    <p:sldId id="326" r:id="rId6"/>
    <p:sldId id="354" r:id="rId7"/>
    <p:sldId id="327" r:id="rId8"/>
    <p:sldId id="351" r:id="rId9"/>
    <p:sldId id="328" r:id="rId10"/>
    <p:sldId id="331" r:id="rId11"/>
    <p:sldId id="332" r:id="rId12"/>
    <p:sldId id="333" r:id="rId13"/>
    <p:sldId id="334" r:id="rId14"/>
    <p:sldId id="340" r:id="rId15"/>
    <p:sldId id="341" r:id="rId16"/>
    <p:sldId id="342" r:id="rId17"/>
    <p:sldId id="343" r:id="rId18"/>
    <p:sldId id="348" r:id="rId19"/>
    <p:sldId id="349" r:id="rId20"/>
    <p:sldId id="350" r:id="rId21"/>
    <p:sldId id="352" r:id="rId22"/>
    <p:sldId id="353" r:id="rId23"/>
    <p:sldId id="324" r:id="rId24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100" d="100"/>
          <a:sy n="100" d="100"/>
        </p:scale>
        <p:origin x="-228" y="-67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8.6.2015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06178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8.6.2015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eznam_sportovn%C3%ADch_discipl%C3%ADn" TargetMode="Externa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Kategorie:Organizovan%C3%A9_sporty" TargetMode="External"/><Relationship Id="rId13" Type="http://schemas.openxmlformats.org/officeDocument/2006/relationships/hyperlink" Target="http://cs.wikipedia.org/wiki/Kategorie:Sporty_se_zv%C3%AD%C5%99aty" TargetMode="External"/><Relationship Id="rId3" Type="http://schemas.openxmlformats.org/officeDocument/2006/relationships/hyperlink" Target="http://cs.wikipedia.org/wiki/Kategorie:Sporty_podle_prost%C5%99ed%C3%AD" TargetMode="External"/><Relationship Id="rId7" Type="http://schemas.openxmlformats.org/officeDocument/2006/relationships/hyperlink" Target="http://cs.wikipedia.org/wiki/Kategorie:Olympijsk%C3%A9_sporty" TargetMode="External"/><Relationship Id="rId12" Type="http://schemas.openxmlformats.org/officeDocument/2006/relationships/hyperlink" Target="http://cs.wikipedia.org/wiki/Kategorie:Zimn%C3%AD_sporty" TargetMode="External"/><Relationship Id="rId2" Type="http://schemas.openxmlformats.org/officeDocument/2006/relationships/hyperlink" Target="http://cs.wikipedia.org/wiki/Kategorie:Sporty_podle_po%C4%8Dtu_lid%C3%AD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cs.wikipedia.org/wiki/Kategorie:Extr%C3%A9mn%C3%AD_sporty" TargetMode="External"/><Relationship Id="rId11" Type="http://schemas.openxmlformats.org/officeDocument/2006/relationships/hyperlink" Target="http://cs.wikipedia.org/wiki/Kategorie:Vodn%C3%AD_sporty" TargetMode="External"/><Relationship Id="rId5" Type="http://schemas.openxmlformats.org/officeDocument/2006/relationships/hyperlink" Target="http://cs.wikipedia.org/wiki/Kategorie:Sporty_podle_zem%C3%AD" TargetMode="External"/><Relationship Id="rId10" Type="http://schemas.openxmlformats.org/officeDocument/2006/relationships/hyperlink" Target="http://cs.wikipedia.org/wiki/Kategorie:V%C3%ADceodv%C4%9Btvov%C3%A9_sporty" TargetMode="External"/><Relationship Id="rId4" Type="http://schemas.openxmlformats.org/officeDocument/2006/relationships/hyperlink" Target="http://cs.wikipedia.org/wiki/Kategorie:Sporty_podle_vybaven%C3%AD" TargetMode="External"/><Relationship Id="rId9" Type="http://schemas.openxmlformats.org/officeDocument/2006/relationships/hyperlink" Target="http://cs.wikipedia.org/wiki/Kategorie:Sporty_zam%C4%9B%C5%99en%C3%A9_na_p%C5%99esnost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eznam_sportovn%C3%ADch_discipl%C3%ADn" TargetMode="Externa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o-wiki.net/index.php?title=Mountain_bike_orienteering" TargetMode="Externa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upload.wikimedia.org/wikipedia/commons/thumb/b/b6/Association_of_National_Olympic_Committees.svg/2000px-Association_of_National_Olympic_Committees.svg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747727"/>
            <a:ext cx="7738914" cy="40921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Nadpis 1"/>
          <p:cNvSpPr>
            <a:spLocks noGrp="1"/>
          </p:cNvSpPr>
          <p:nvPr>
            <p:ph type="ctrTitle"/>
          </p:nvPr>
        </p:nvSpPr>
        <p:spPr>
          <a:xfrm>
            <a:off x="1424967" y="1165443"/>
            <a:ext cx="6372225" cy="1241822"/>
          </a:xfrm>
        </p:spPr>
        <p:txBody>
          <a:bodyPr/>
          <a:lstStyle/>
          <a:p>
            <a:r>
              <a:rPr lang="cs-CZ" b="1" dirty="0">
                <a:solidFill>
                  <a:srgbClr val="002060"/>
                </a:solidFill>
                <a:latin typeface="Gazzarelli" panose="00000400000000000000" pitchFamily="2" charset="0"/>
              </a:rPr>
              <a:t>Poznáš, o jaký sport jde?</a:t>
            </a:r>
          </a:p>
        </p:txBody>
      </p:sp>
      <p:sp>
        <p:nvSpPr>
          <p:cNvPr id="2" name="Obdélník 1"/>
          <p:cNvSpPr/>
          <p:nvPr/>
        </p:nvSpPr>
        <p:spPr>
          <a:xfrm>
            <a:off x="39079" y="343584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Dotkněte se inovací</a:t>
            </a:r>
            <a:br>
              <a:rPr lang="cs-CZ" dirty="0"/>
            </a:br>
            <a:r>
              <a:rPr lang="cs-CZ" dirty="0"/>
              <a:t>CZ.1.07/1.3.00/51.0024</a:t>
            </a:r>
          </a:p>
        </p:txBody>
      </p:sp>
    </p:spTree>
    <p:extLst>
      <p:ext uri="{BB962C8B-B14F-4D97-AF65-F5344CB8AC3E}">
        <p14:creationId xmlns:p14="http://schemas.microsoft.com/office/powerpoint/2010/main" xmlns="" val="3943396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987574"/>
            <a:ext cx="8208912" cy="3573448"/>
          </a:xfrm>
        </p:spPr>
        <p:txBody>
          <a:bodyPr>
            <a:normAutofit/>
          </a:bodyPr>
          <a:lstStyle/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Škola: Gymnázium Dr. E. Holice		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Václav Vohralík	</a:t>
            </a:r>
          </a:p>
          <a:p>
            <a:pPr algn="l"/>
            <a:r>
              <a:rPr lang="cs-CZ" dirty="0" smtClean="0"/>
              <a:t>Předmět: Tělesná výchova </a:t>
            </a:r>
          </a:p>
          <a:p>
            <a:pPr algn="l"/>
            <a:r>
              <a:rPr lang="cs-CZ" dirty="0" smtClean="0"/>
              <a:t>Anotace: Orientace v oblasti rozmanitého světa sportu formou jednoduché </a:t>
            </a:r>
          </a:p>
          <a:p>
            <a:pPr algn="l"/>
            <a:r>
              <a:rPr lang="cs-CZ" dirty="0"/>
              <a:t> </a:t>
            </a:r>
            <a:r>
              <a:rPr lang="cs-CZ" dirty="0" smtClean="0"/>
              <a:t>                prezentace s okamžitou zpětnou vazbou.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7016" y="987574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tablety. 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Žák vyjmenuje netradiční sporty.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Žák třídí sporty do jednotlivých skupin.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55488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220072" y="1090730"/>
            <a:ext cx="6858000" cy="3055000"/>
          </a:xfrm>
        </p:spPr>
        <p:txBody>
          <a:bodyPr/>
          <a:lstStyle/>
          <a:p>
            <a:pPr algn="l"/>
            <a:r>
              <a:rPr lang="cs-CZ" sz="1800" dirty="0" smtClean="0">
                <a:hlinkClick r:id="rId2"/>
              </a:rPr>
              <a:t>Kolektivní sporty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 smtClean="0">
                <a:hlinkClick r:id="rId2"/>
              </a:rPr>
              <a:t>Míčové </a:t>
            </a:r>
            <a:r>
              <a:rPr lang="cs-CZ" sz="1800" dirty="0">
                <a:hlinkClick r:id="rId2"/>
              </a:rPr>
              <a:t>sporty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 smtClean="0">
                <a:hlinkClick r:id="rId2"/>
              </a:rPr>
              <a:t>Orientační </a:t>
            </a:r>
            <a:r>
              <a:rPr lang="cs-CZ" sz="1800" dirty="0">
                <a:hlinkClick r:id="rId2"/>
              </a:rPr>
              <a:t>sporty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 smtClean="0">
                <a:hlinkClick r:id="rId2"/>
              </a:rPr>
              <a:t>Vodní </a:t>
            </a:r>
            <a:r>
              <a:rPr lang="cs-CZ" sz="1800" dirty="0">
                <a:hlinkClick r:id="rId2"/>
              </a:rPr>
              <a:t>sporty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 smtClean="0">
                <a:hlinkClick r:id="rId2"/>
              </a:rPr>
              <a:t>Zimní </a:t>
            </a:r>
            <a:r>
              <a:rPr lang="cs-CZ" sz="1800" dirty="0">
                <a:hlinkClick r:id="rId2"/>
              </a:rPr>
              <a:t>sporty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 smtClean="0">
                <a:hlinkClick r:id="rId2"/>
              </a:rPr>
              <a:t>Bojová </a:t>
            </a:r>
            <a:r>
              <a:rPr lang="cs-CZ" sz="1800" dirty="0">
                <a:hlinkClick r:id="rId2"/>
              </a:rPr>
              <a:t>umění a </a:t>
            </a:r>
            <a:r>
              <a:rPr lang="cs-CZ" sz="1800" dirty="0" err="1">
                <a:hlinkClick r:id="rId2"/>
              </a:rPr>
              <a:t>úpolové</a:t>
            </a:r>
            <a:r>
              <a:rPr lang="cs-CZ" sz="1800" dirty="0">
                <a:hlinkClick r:id="rId2"/>
              </a:rPr>
              <a:t> sporty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 smtClean="0">
                <a:hlinkClick r:id="rId2"/>
              </a:rPr>
              <a:t>Silové sporty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>
                <a:hlinkClick r:id="rId2"/>
              </a:rPr>
              <a:t>Motorismus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 smtClean="0">
                <a:hlinkClick r:id="rId2"/>
              </a:rPr>
              <a:t>Ostatní </a:t>
            </a:r>
            <a:r>
              <a:rPr lang="cs-CZ" sz="1800" dirty="0">
                <a:hlinkClick r:id="rId2"/>
              </a:rPr>
              <a:t>sporty</a:t>
            </a:r>
            <a:r>
              <a:rPr lang="cs-CZ" sz="1800" dirty="0"/>
              <a:t/>
            </a:r>
            <a:br>
              <a:rPr lang="cs-CZ" sz="1800" dirty="0"/>
            </a:br>
            <a:endParaRPr lang="cs-CZ" sz="1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843558"/>
            <a:ext cx="6858000" cy="1241822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Základní skupiny sportů:</a:t>
            </a:r>
            <a:endParaRPr lang="cs-CZ" sz="2400" b="1" dirty="0"/>
          </a:p>
        </p:txBody>
      </p:sp>
      <p:sp>
        <p:nvSpPr>
          <p:cNvPr id="4" name="Obdélník 3"/>
          <p:cNvSpPr/>
          <p:nvPr/>
        </p:nvSpPr>
        <p:spPr>
          <a:xfrm>
            <a:off x="395536" y="1347614"/>
            <a:ext cx="4788024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1 Jak se nazývají sporty s více hráči?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2 Sporty s míčem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3 Sporty, u kterých můžete zabloudit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4 Sporty,  u kterých se namočíme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5 Sporty, u kterých nám bude zima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6</a:t>
            </a:r>
            <a:r>
              <a:rPr lang="cs-CZ" dirty="0" smtClean="0"/>
              <a:t> Sporty, kde je povoleno tomu druhému natlouci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7 Sporty, kde je potřeba síla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8 Sporty s vůní benzínu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9 Ostatní sporty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94499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1043608" y="1527381"/>
            <a:ext cx="6858000" cy="1790700"/>
          </a:xfrm>
        </p:spPr>
        <p:txBody>
          <a:bodyPr/>
          <a:lstStyle/>
          <a:p>
            <a:pPr algn="l"/>
            <a:r>
              <a:rPr lang="cs-CZ" dirty="0" smtClean="0"/>
              <a:t>Jiný pohled                             na třídění sportů:</a:t>
            </a:r>
            <a:endParaRPr lang="cs-CZ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5580112" y="3291830"/>
            <a:ext cx="6858000" cy="17907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eaLnBrk="0" fontAlgn="base" hangingPunct="0">
              <a:spcAft>
                <a:spcPct val="0"/>
              </a:spcAft>
              <a:tabLst/>
            </a:pP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► </a:t>
            </a:r>
            <a:r>
              <a:rPr lang="cs-CZ" sz="1800" dirty="0" smtClean="0">
                <a:hlinkClick r:id="rId2"/>
              </a:rPr>
              <a:t>Sporty podle počtu lidí</a:t>
            </a:r>
            <a:r>
              <a:rPr lang="cs-CZ" sz="1800" dirty="0" smtClean="0"/>
              <a:t>‎ </a:t>
            </a:r>
            <a:br>
              <a:rPr lang="cs-CZ" sz="1800" dirty="0" smtClean="0"/>
            </a:br>
            <a:r>
              <a:rPr lang="cs-CZ" sz="1800" dirty="0" smtClean="0"/>
              <a:t>► </a:t>
            </a:r>
            <a:r>
              <a:rPr lang="cs-CZ" sz="1800" dirty="0" smtClean="0">
                <a:hlinkClick r:id="rId3"/>
              </a:rPr>
              <a:t>Sporty podle prostředí</a:t>
            </a:r>
            <a:r>
              <a:rPr lang="cs-CZ" sz="1800" dirty="0" smtClean="0"/>
              <a:t>‎ </a:t>
            </a:r>
            <a:br>
              <a:rPr lang="cs-CZ" sz="1800" dirty="0" smtClean="0"/>
            </a:br>
            <a:r>
              <a:rPr lang="cs-CZ" sz="1800" dirty="0" smtClean="0"/>
              <a:t>► </a:t>
            </a:r>
            <a:r>
              <a:rPr lang="cs-CZ" sz="1800" dirty="0" smtClean="0">
                <a:hlinkClick r:id="rId4"/>
              </a:rPr>
              <a:t>Sporty podle vybavení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► </a:t>
            </a:r>
            <a:r>
              <a:rPr lang="cs-CZ" sz="1800" dirty="0" smtClean="0">
                <a:hlinkClick r:id="rId5"/>
              </a:rPr>
              <a:t>Sporty podle zemí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/>
              <a:t>► </a:t>
            </a:r>
            <a:r>
              <a:rPr lang="cs-CZ" sz="1800" dirty="0" smtClean="0">
                <a:hlinkClick r:id="rId6"/>
              </a:rPr>
              <a:t>Extrémní sporty</a:t>
            </a:r>
            <a:r>
              <a:rPr lang="cs-CZ" sz="1800" dirty="0" smtClean="0"/>
              <a:t>‎</a:t>
            </a:r>
            <a:br>
              <a:rPr lang="cs-CZ" sz="1800" dirty="0" smtClean="0"/>
            </a:br>
            <a:r>
              <a:rPr lang="cs-CZ" sz="1800" dirty="0" smtClean="0"/>
              <a:t>► </a:t>
            </a:r>
            <a:r>
              <a:rPr lang="cs-CZ" sz="1800" dirty="0" smtClean="0">
                <a:hlinkClick r:id="rId7"/>
              </a:rPr>
              <a:t>Olympijské sporty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► </a:t>
            </a:r>
            <a:r>
              <a:rPr lang="cs-CZ" sz="1800" dirty="0" smtClean="0">
                <a:hlinkClick r:id="rId8"/>
              </a:rPr>
              <a:t>Organizované sporty</a:t>
            </a:r>
            <a:r>
              <a:rPr lang="cs-CZ" sz="1800" dirty="0" smtClean="0"/>
              <a:t>‎ </a:t>
            </a:r>
            <a:br>
              <a:rPr lang="cs-CZ" sz="1800" dirty="0" smtClean="0"/>
            </a:br>
            <a:r>
              <a:rPr lang="cs-CZ" sz="1800" dirty="0" smtClean="0"/>
              <a:t>► </a:t>
            </a:r>
            <a:r>
              <a:rPr lang="cs-CZ" sz="1800" dirty="0" smtClean="0">
                <a:hlinkClick r:id="rId9"/>
              </a:rPr>
              <a:t>Sporty zaměřené na přesnost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► </a:t>
            </a:r>
            <a:r>
              <a:rPr lang="cs-CZ" sz="1800" dirty="0" err="1" smtClean="0">
                <a:hlinkClick r:id="rId10"/>
              </a:rPr>
              <a:t>Víceodvětvové</a:t>
            </a:r>
            <a:r>
              <a:rPr lang="cs-CZ" sz="1800" dirty="0" smtClean="0">
                <a:hlinkClick r:id="rId10"/>
              </a:rPr>
              <a:t> sporty</a:t>
            </a:r>
            <a:r>
              <a:rPr lang="cs-CZ" sz="1800" dirty="0" smtClean="0"/>
              <a:t>‎</a:t>
            </a:r>
            <a:br>
              <a:rPr lang="cs-CZ" sz="1800" dirty="0" smtClean="0"/>
            </a:br>
            <a:r>
              <a:rPr lang="cs-CZ" sz="1800" dirty="0" smtClean="0"/>
              <a:t>► </a:t>
            </a:r>
            <a:r>
              <a:rPr lang="cs-CZ" sz="1800" dirty="0" smtClean="0">
                <a:hlinkClick r:id="rId11"/>
              </a:rPr>
              <a:t>Vodní sporty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‎</a:t>
            </a:r>
            <a:r>
              <a:rPr lang="cs-CZ" sz="1800" dirty="0" smtClean="0">
                <a:latin typeface="Arial" panose="020B0604020202020204" pitchFamily="34" charset="0"/>
              </a:rPr>
              <a:t>► </a:t>
            </a:r>
            <a:r>
              <a:rPr lang="cs-CZ" sz="1800" dirty="0" smtClean="0">
                <a:latin typeface="Arial" panose="020B0604020202020204" pitchFamily="34" charset="0"/>
                <a:hlinkClick r:id="rId12"/>
              </a:rPr>
              <a:t>Zimní sporty</a:t>
            </a:r>
            <a:r>
              <a:rPr lang="cs-CZ" sz="1800" dirty="0" smtClean="0">
                <a:latin typeface="Arial" panose="020B0604020202020204" pitchFamily="34" charset="0"/>
              </a:rPr>
              <a:t>‎</a:t>
            </a:r>
            <a:br>
              <a:rPr lang="cs-CZ" sz="1800" dirty="0" smtClean="0">
                <a:latin typeface="Arial" panose="020B0604020202020204" pitchFamily="34" charset="0"/>
              </a:rPr>
            </a:br>
            <a:r>
              <a:rPr lang="cs-CZ" sz="1800" dirty="0" smtClean="0">
                <a:latin typeface="Arial" panose="020B0604020202020204" pitchFamily="34" charset="0"/>
              </a:rPr>
              <a:t>► </a:t>
            </a:r>
            <a:r>
              <a:rPr lang="cs-CZ" sz="1800" dirty="0" smtClean="0">
                <a:latin typeface="Arial" panose="020B0604020202020204" pitchFamily="34" charset="0"/>
                <a:hlinkClick r:id="rId13"/>
              </a:rPr>
              <a:t>Sporty se zvířaty</a:t>
            </a:r>
            <a:r>
              <a:rPr lang="cs-CZ" sz="1800" dirty="0" smtClean="0">
                <a:latin typeface="Arial" panose="020B0604020202020204" pitchFamily="34" charset="0"/>
              </a:rPr>
              <a:t>‎</a:t>
            </a:r>
            <a:br>
              <a:rPr lang="cs-CZ" sz="1800" dirty="0" smtClean="0">
                <a:latin typeface="Arial" panose="020B0604020202020204" pitchFamily="34" charset="0"/>
              </a:rPr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2960252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9299" y="466821"/>
            <a:ext cx="6858000" cy="1790700"/>
          </a:xfrm>
        </p:spPr>
        <p:txBody>
          <a:bodyPr/>
          <a:lstStyle/>
          <a:p>
            <a:r>
              <a:rPr lang="cs-CZ" sz="2400" dirty="0" smtClean="0"/>
              <a:t>Detailní </a:t>
            </a:r>
            <a:r>
              <a:rPr lang="cs-CZ" sz="2400" dirty="0" smtClean="0"/>
              <a:t>seznam všech sportů pro bližší zájemce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9299" y="2338040"/>
            <a:ext cx="6858000" cy="1241822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hlinkClick r:id="rId2"/>
              </a:rPr>
              <a:t>Zde</a:t>
            </a:r>
            <a:endParaRPr lang="cs-CZ" sz="4800" b="1" dirty="0"/>
          </a:p>
        </p:txBody>
      </p:sp>
      <p:sp>
        <p:nvSpPr>
          <p:cNvPr id="4" name="Šipka doprava 3"/>
          <p:cNvSpPr/>
          <p:nvPr/>
        </p:nvSpPr>
        <p:spPr>
          <a:xfrm>
            <a:off x="2123728" y="2499742"/>
            <a:ext cx="1656184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 rot="10800000">
            <a:off x="5364088" y="2499276"/>
            <a:ext cx="1656184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160524" y="2291314"/>
            <a:ext cx="6858000" cy="17907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(odkaz na WWW…)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178180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635646"/>
            <a:ext cx="6858000" cy="1790700"/>
          </a:xfrm>
        </p:spPr>
        <p:txBody>
          <a:bodyPr/>
          <a:lstStyle/>
          <a:p>
            <a:r>
              <a:rPr lang="cs-CZ" dirty="0" smtClean="0"/>
              <a:t>Nyní se pokus projít malou ukázkou netradičních sportů  :)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1463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67744" y="4298506"/>
            <a:ext cx="4365104" cy="422082"/>
          </a:xfrm>
        </p:spPr>
        <p:txBody>
          <a:bodyPr>
            <a:normAutofit fontScale="25000" lnSpcReduction="20000"/>
          </a:bodyPr>
          <a:lstStyle/>
          <a:p>
            <a:r>
              <a:rPr lang="cs-CZ" dirty="0" err="1"/>
              <a:t>Wurf</a:t>
            </a:r>
            <a:r>
              <a:rPr lang="cs-CZ" dirty="0"/>
              <a:t> </a:t>
            </a:r>
            <a:r>
              <a:rPr lang="cs-CZ" dirty="0" err="1"/>
              <a:t>einer</a:t>
            </a:r>
            <a:r>
              <a:rPr lang="cs-CZ" dirty="0"/>
              <a:t> </a:t>
            </a:r>
            <a:r>
              <a:rPr lang="cs-CZ" dirty="0" err="1"/>
              <a:t>Frisbee-Scheibe</a:t>
            </a:r>
            <a:r>
              <a:rPr lang="cs-CZ" dirty="0"/>
              <a:t> </a:t>
            </a:r>
            <a:r>
              <a:rPr lang="cs-CZ" dirty="0" err="1"/>
              <a:t>an</a:t>
            </a:r>
            <a:r>
              <a:rPr lang="cs-CZ" dirty="0"/>
              <a:t> </a:t>
            </a:r>
            <a:r>
              <a:rPr lang="cs-CZ" dirty="0" err="1"/>
              <a:t>einem</a:t>
            </a:r>
            <a:r>
              <a:rPr lang="cs-CZ" dirty="0"/>
              <a:t> </a:t>
            </a:r>
            <a:r>
              <a:rPr lang="cs-CZ" dirty="0" err="1"/>
              <a:t>Badeplatz</a:t>
            </a:r>
            <a:r>
              <a:rPr lang="cs-CZ" dirty="0"/>
              <a:t>.</a:t>
            </a:r>
            <a:br>
              <a:rPr lang="cs-CZ" dirty="0"/>
            </a:br>
            <a:r>
              <a:rPr lang="cs-CZ" dirty="0" err="1"/>
              <a:t>Date</a:t>
            </a:r>
            <a:r>
              <a:rPr lang="cs-CZ" dirty="0"/>
              <a:t>  22 August 2010</a:t>
            </a:r>
            <a:br>
              <a:rPr lang="cs-CZ" dirty="0"/>
            </a:br>
            <a:r>
              <a:rPr lang="cs-CZ" dirty="0"/>
              <a:t>Source  </a:t>
            </a:r>
            <a:r>
              <a:rPr lang="cs-CZ" dirty="0" err="1"/>
              <a:t>Own</a:t>
            </a:r>
            <a:r>
              <a:rPr lang="cs-CZ" dirty="0"/>
              <a:t> </a:t>
            </a:r>
            <a:r>
              <a:rPr lang="cs-CZ" dirty="0" err="1"/>
              <a:t>work</a:t>
            </a:r>
            <a:r>
              <a:rPr lang="cs-CZ" dirty="0"/>
              <a:t> by </a:t>
            </a:r>
            <a:r>
              <a:rPr lang="cs-CZ" dirty="0" err="1"/>
              <a:t>Usien</a:t>
            </a:r>
            <a:r>
              <a:rPr lang="cs-CZ" dirty="0"/>
              <a:t>, 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http://commons.wikimedia.org/wiki/File:Pinedap.JPG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 rot="3754470">
            <a:off x="5461739" y="1977493"/>
            <a:ext cx="4179362" cy="650581"/>
          </a:xfrm>
        </p:spPr>
        <p:txBody>
          <a:bodyPr/>
          <a:lstStyle/>
          <a:p>
            <a:r>
              <a:rPr lang="cs-CZ" dirty="0" err="1" smtClean="0"/>
              <a:t>Freesbee</a:t>
            </a:r>
            <a:endParaRPr lang="cs-CZ" dirty="0"/>
          </a:p>
        </p:txBody>
      </p:sp>
      <p:pic>
        <p:nvPicPr>
          <p:cNvPr id="1026" name="Picture 2" descr="File:Frisbee Wurf Badeplat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8428" y="895209"/>
            <a:ext cx="4643735" cy="3279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75174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16200000">
            <a:off x="417144" y="3126206"/>
            <a:ext cx="2753811" cy="924819"/>
          </a:xfrm>
        </p:spPr>
        <p:txBody>
          <a:bodyPr/>
          <a:lstStyle/>
          <a:p>
            <a:r>
              <a:rPr lang="cs-CZ" sz="800" dirty="0" err="1"/>
              <a:t>Womens</a:t>
            </a:r>
            <a:r>
              <a:rPr lang="cs-CZ" sz="800" dirty="0"/>
              <a:t> lacrosse1.jpg</a:t>
            </a:r>
            <a:br>
              <a:rPr lang="cs-CZ" sz="800" dirty="0"/>
            </a:br>
            <a:r>
              <a:rPr lang="cs-CZ" sz="800" dirty="0"/>
              <a:t>Nicole </a:t>
            </a:r>
            <a:r>
              <a:rPr lang="cs-CZ" sz="800" dirty="0" err="1"/>
              <a:t>Dulmer</a:t>
            </a:r>
            <a:r>
              <a:rPr lang="cs-CZ" sz="800" dirty="0"/>
              <a:t>, 14:18, 31 </a:t>
            </a:r>
            <a:r>
              <a:rPr lang="cs-CZ" sz="800" dirty="0" err="1"/>
              <a:t>March</a:t>
            </a:r>
            <a:r>
              <a:rPr lang="cs-CZ" sz="800" dirty="0"/>
              <a:t> 2005,  Dostupný pod licencí </a:t>
            </a:r>
            <a:r>
              <a:rPr lang="cs-CZ" sz="800" dirty="0" err="1"/>
              <a:t>Creative</a:t>
            </a:r>
            <a:r>
              <a:rPr lang="cs-CZ" sz="800" dirty="0"/>
              <a:t> </a:t>
            </a:r>
            <a:r>
              <a:rPr lang="cs-CZ" sz="800" dirty="0" err="1"/>
              <a:t>Commons</a:t>
            </a:r>
            <a:r>
              <a:rPr lang="cs-CZ" sz="800" dirty="0"/>
              <a:t> nahttp://cs.wikipedia.org/wiki/Lakros#/media/File:Womens_lacrosse1.jpg</a:t>
            </a:r>
            <a:br>
              <a:rPr lang="cs-CZ" sz="800" dirty="0"/>
            </a:br>
            <a:r>
              <a:rPr lang="cs-CZ" sz="800" dirty="0"/>
              <a:t/>
            </a:r>
            <a:br>
              <a:rPr lang="cs-CZ" sz="800" dirty="0"/>
            </a:br>
            <a:endParaRPr lang="cs-CZ" sz="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3613858">
            <a:off x="2898362" y="2434365"/>
            <a:ext cx="6858000" cy="1241822"/>
          </a:xfrm>
        </p:spPr>
        <p:txBody>
          <a:bodyPr/>
          <a:lstStyle/>
          <a:p>
            <a:r>
              <a:rPr lang="cs-CZ" sz="4500" dirty="0">
                <a:latin typeface="+mj-lt"/>
                <a:ea typeface="+mj-ea"/>
                <a:cs typeface="+mj-cs"/>
              </a:rPr>
              <a:t>Lakros</a:t>
            </a:r>
          </a:p>
        </p:txBody>
      </p:sp>
      <p:pic>
        <p:nvPicPr>
          <p:cNvPr id="3074" name="Picture 2" descr="http://upload.wikimedia.org/wikipedia/commons/2/20/Womens_lacrosse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915566"/>
            <a:ext cx="3005776" cy="3882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231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4094340">
            <a:off x="4037887" y="1520575"/>
            <a:ext cx="6858000" cy="1790700"/>
          </a:xfrm>
        </p:spPr>
        <p:txBody>
          <a:bodyPr/>
          <a:lstStyle/>
          <a:p>
            <a:r>
              <a:rPr lang="cs-CZ" dirty="0" err="1" smtClean="0"/>
              <a:t>Rugby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16200000">
            <a:off x="745305" y="3765037"/>
            <a:ext cx="2321430" cy="435496"/>
          </a:xfrm>
        </p:spPr>
        <p:txBody>
          <a:bodyPr>
            <a:normAutofit fontScale="25000" lnSpcReduction="20000"/>
          </a:bodyPr>
          <a:lstStyle/>
          <a:p>
            <a:r>
              <a:rPr lang="cs-CZ" dirty="0" err="1"/>
              <a:t>Schoolkids</a:t>
            </a:r>
            <a:r>
              <a:rPr lang="cs-CZ" dirty="0"/>
              <a:t> </a:t>
            </a:r>
            <a:r>
              <a:rPr lang="cs-CZ" dirty="0" err="1"/>
              <a:t>doing</a:t>
            </a:r>
            <a:r>
              <a:rPr lang="cs-CZ" dirty="0"/>
              <a:t> a </a:t>
            </a:r>
            <a:r>
              <a:rPr lang="cs-CZ" dirty="0" err="1"/>
              <a:t>rugby</a:t>
            </a:r>
            <a:r>
              <a:rPr lang="cs-CZ" dirty="0"/>
              <a:t> tackle.jpg</a:t>
            </a:r>
            <a:br>
              <a:rPr lang="cs-CZ" dirty="0"/>
            </a:br>
            <a:r>
              <a:rPr lang="cs-CZ" dirty="0"/>
              <a:t>Source  </a:t>
            </a:r>
            <a:r>
              <a:rPr lang="cs-CZ" dirty="0" err="1"/>
              <a:t>Brookie</a:t>
            </a:r>
            <a:r>
              <a:rPr lang="cs-CZ" dirty="0"/>
              <a:t>, 26 </a:t>
            </a:r>
            <a:r>
              <a:rPr lang="cs-CZ" dirty="0" err="1"/>
              <a:t>November</a:t>
            </a:r>
            <a:r>
              <a:rPr lang="cs-CZ" dirty="0"/>
              <a:t> 2005, 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http://commons.wikimedia.org/wiki/File:Pinedap.JPG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4098" name="Picture 2" descr="http://upload.wikimedia.org/wikipedia/commons/thumb/c/c2/Schoolkids_doing_a_rugby_tackle.jpg/640px-Schoolkids_doing_a_rugby_tackl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803173"/>
            <a:ext cx="4059898" cy="4037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39638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4380894">
            <a:off x="4369137" y="1544974"/>
            <a:ext cx="6858000" cy="1790700"/>
          </a:xfrm>
        </p:spPr>
        <p:txBody>
          <a:bodyPr/>
          <a:lstStyle/>
          <a:p>
            <a:r>
              <a:rPr lang="cs-CZ" dirty="0" smtClean="0"/>
              <a:t>Americký fotbal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 rot="16200000">
            <a:off x="-1179123" y="1914161"/>
            <a:ext cx="398031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/>
              <a:t>Brent </a:t>
            </a:r>
            <a:r>
              <a:rPr lang="cs-CZ" sz="800" dirty="0" err="1"/>
              <a:t>Grimes</a:t>
            </a:r>
            <a:r>
              <a:rPr lang="cs-CZ" sz="800" dirty="0"/>
              <a:t>-Hamburg </a:t>
            </a:r>
            <a:r>
              <a:rPr lang="cs-CZ" sz="800" dirty="0" err="1"/>
              <a:t>Sea</a:t>
            </a:r>
            <a:r>
              <a:rPr lang="cs-CZ" sz="800" dirty="0"/>
              <a:t> Devils.jpg</a:t>
            </a:r>
            <a:br>
              <a:rPr lang="cs-CZ" sz="800" dirty="0"/>
            </a:br>
            <a:r>
              <a:rPr lang="cs-CZ" sz="800" dirty="0"/>
              <a:t>Torsten Bolten,12 May 2007,  Dostupný pod licencí </a:t>
            </a:r>
            <a:r>
              <a:rPr lang="cs-CZ" sz="800" dirty="0" err="1"/>
              <a:t>Creative</a:t>
            </a:r>
            <a:r>
              <a:rPr lang="cs-CZ" sz="800" dirty="0"/>
              <a:t> </a:t>
            </a:r>
            <a:r>
              <a:rPr lang="cs-CZ" sz="800" dirty="0" err="1"/>
              <a:t>Commons</a:t>
            </a:r>
            <a:r>
              <a:rPr lang="cs-CZ" sz="800" dirty="0"/>
              <a:t> http://en.wikipedia.org/wiki/American_football#/media/File:Brent_Grimes-Hamburg_Sea_Devils.jpg</a:t>
            </a:r>
            <a:br>
              <a:rPr lang="cs-CZ" sz="800" dirty="0"/>
            </a:br>
            <a:r>
              <a:rPr lang="cs-CZ" sz="800" dirty="0"/>
              <a:t/>
            </a:r>
            <a:br>
              <a:rPr lang="cs-CZ" sz="800" dirty="0"/>
            </a:br>
            <a:endParaRPr lang="cs-CZ" sz="800" dirty="0"/>
          </a:p>
        </p:txBody>
      </p:sp>
      <p:pic>
        <p:nvPicPr>
          <p:cNvPr id="9218" name="Picture 2" descr="File:Brent Grimes-Hamburg Sea Devil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915566"/>
            <a:ext cx="5187818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57254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18111976">
            <a:off x="3849134" y="2243048"/>
            <a:ext cx="5363009" cy="1278653"/>
          </a:xfrm>
        </p:spPr>
        <p:txBody>
          <a:bodyPr/>
          <a:lstStyle/>
          <a:p>
            <a:r>
              <a:rPr lang="cs-CZ" dirty="0" smtClean="0"/>
              <a:t>MTBO: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dirty="0" err="1">
                <a:hlinkClick r:id="rId2" tooltip="Mountain bike orienteering"/>
              </a:rPr>
              <a:t>Mountain</a:t>
            </a:r>
            <a:r>
              <a:rPr lang="cs-CZ" dirty="0">
                <a:hlinkClick r:id="rId2" tooltip="Mountain bike orienteering"/>
              </a:rPr>
              <a:t> bike </a:t>
            </a:r>
            <a:r>
              <a:rPr lang="cs-CZ" dirty="0" err="1">
                <a:hlinkClick r:id="rId2" tooltip="Mountain bike orienteering"/>
              </a:rPr>
              <a:t>orienteering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16200000">
            <a:off x="-43375" y="3442709"/>
            <a:ext cx="2321430" cy="435496"/>
          </a:xfrm>
        </p:spPr>
        <p:txBody>
          <a:bodyPr>
            <a:normAutofit fontScale="25000" lnSpcReduction="20000"/>
          </a:bodyPr>
          <a:lstStyle/>
          <a:p>
            <a:r>
              <a:rPr lang="cs-CZ" dirty="0" err="1"/>
              <a:t>Tarja</a:t>
            </a:r>
            <a:r>
              <a:rPr lang="cs-CZ" dirty="0"/>
              <a:t> </a:t>
            </a:r>
            <a:r>
              <a:rPr lang="cs-CZ" dirty="0" err="1"/>
              <a:t>Vesanto</a:t>
            </a:r>
            <a:r>
              <a:rPr lang="cs-CZ" dirty="0"/>
              <a:t> FIN084.jpg</a:t>
            </a:r>
            <a:br>
              <a:rPr lang="cs-CZ" dirty="0"/>
            </a:br>
            <a:r>
              <a:rPr lang="cs-CZ" dirty="0" err="1"/>
              <a:t>Tage</a:t>
            </a:r>
            <a:r>
              <a:rPr lang="cs-CZ" dirty="0"/>
              <a:t> V. Andersen (tage.v.andersen@mail.dk,   12 </a:t>
            </a:r>
            <a:r>
              <a:rPr lang="cs-CZ" dirty="0" err="1"/>
              <a:t>September</a:t>
            </a:r>
            <a:r>
              <a:rPr lang="cs-CZ" dirty="0"/>
              <a:t> 2008, 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http://www.eocmtbo2009.dk/eocmtbo2009/index.asp?pageid=49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8196" name="Picture 4" descr="File:Tarja Vesanto FIN08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699542"/>
            <a:ext cx="3073274" cy="4625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3114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18329893">
            <a:off x="2892657" y="1433650"/>
            <a:ext cx="6858000" cy="1790700"/>
          </a:xfrm>
        </p:spPr>
        <p:txBody>
          <a:bodyPr/>
          <a:lstStyle/>
          <a:p>
            <a:r>
              <a:rPr lang="cs-CZ" i="1" dirty="0"/>
              <a:t>free-</a:t>
            </a:r>
            <a:r>
              <a:rPr lang="cs-CZ" i="1" dirty="0" err="1"/>
              <a:t>diving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16200000">
            <a:off x="1108753" y="3557911"/>
            <a:ext cx="2321430" cy="435496"/>
          </a:xfrm>
        </p:spPr>
        <p:txBody>
          <a:bodyPr>
            <a:normAutofit fontScale="25000" lnSpcReduction="20000"/>
          </a:bodyPr>
          <a:lstStyle/>
          <a:p>
            <a:r>
              <a:rPr lang="cs-CZ" dirty="0" err="1"/>
              <a:t>MehganHeaneyGrier</a:t>
            </a:r>
            <a:r>
              <a:rPr lang="cs-CZ" dirty="0"/>
              <a:t> Freediving.jpg</a:t>
            </a:r>
            <a:br>
              <a:rPr lang="cs-CZ" dirty="0"/>
            </a:br>
            <a:r>
              <a:rPr lang="cs-CZ" dirty="0"/>
              <a:t>Mhg165 (talk | </a:t>
            </a:r>
            <a:r>
              <a:rPr lang="cs-CZ" dirty="0" err="1"/>
              <a:t>contribs</a:t>
            </a:r>
            <a:r>
              <a:rPr lang="cs-CZ" dirty="0"/>
              <a:t>),   18:45, 20 </a:t>
            </a:r>
            <a:r>
              <a:rPr lang="cs-CZ" dirty="0" err="1"/>
              <a:t>February</a:t>
            </a:r>
            <a:r>
              <a:rPr lang="cs-CZ" dirty="0"/>
              <a:t> 2010, 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http://commons.wikimedia.org/wiki/File:MehganHeaneyGrier_Freediving.jpg#filelinks</a:t>
            </a:r>
            <a:br>
              <a:rPr lang="cs-CZ" dirty="0"/>
            </a:br>
            <a:endParaRPr lang="cs-CZ" dirty="0"/>
          </a:p>
        </p:txBody>
      </p:sp>
      <p:pic>
        <p:nvPicPr>
          <p:cNvPr id="7170" name="Picture 2" descr="http://upload.wikimedia.org/wikipedia/commons/a/aa/MehganHeaneyGrier_Freedivin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707766"/>
            <a:ext cx="2808312" cy="4228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10184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upload.wikimedia.org/wikipedia/commons/4/46/Synchronized_swimming_-_Russian_team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017977"/>
            <a:ext cx="5775635" cy="3414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2564357">
            <a:off x="2900916" y="1708798"/>
            <a:ext cx="6858000" cy="1790700"/>
          </a:xfrm>
        </p:spPr>
        <p:txBody>
          <a:bodyPr/>
          <a:lstStyle/>
          <a:p>
            <a:r>
              <a:rPr lang="cs-CZ" dirty="0" smtClean="0"/>
              <a:t>Synchronizované plavání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16200000">
            <a:off x="16493" y="3284105"/>
            <a:ext cx="2321430" cy="435496"/>
          </a:xfrm>
        </p:spPr>
        <p:txBody>
          <a:bodyPr>
            <a:normAutofit fontScale="25000" lnSpcReduction="20000"/>
          </a:bodyPr>
          <a:lstStyle/>
          <a:p>
            <a:r>
              <a:rPr lang="cs-CZ" dirty="0" err="1"/>
              <a:t>Synchronized</a:t>
            </a:r>
            <a:r>
              <a:rPr lang="cs-CZ" dirty="0"/>
              <a:t> </a:t>
            </a:r>
            <a:r>
              <a:rPr lang="cs-CZ" dirty="0" err="1"/>
              <a:t>swimming</a:t>
            </a:r>
            <a:r>
              <a:rPr lang="cs-CZ" dirty="0"/>
              <a:t> - </a:t>
            </a:r>
            <a:r>
              <a:rPr lang="cs-CZ" dirty="0" err="1"/>
              <a:t>Russian</a:t>
            </a:r>
            <a:r>
              <a:rPr lang="cs-CZ" dirty="0"/>
              <a:t> team.jpg</a:t>
            </a:r>
            <a:br>
              <a:rPr lang="cs-CZ" dirty="0"/>
            </a:br>
            <a:r>
              <a:rPr lang="cs-CZ" dirty="0" err="1"/>
              <a:t>Jesus</a:t>
            </a:r>
            <a:r>
              <a:rPr lang="cs-CZ" dirty="0"/>
              <a:t> de </a:t>
            </a:r>
            <a:r>
              <a:rPr lang="cs-CZ" dirty="0" err="1"/>
              <a:t>Blas</a:t>
            </a:r>
            <a:r>
              <a:rPr lang="cs-CZ" dirty="0"/>
              <a:t>,   31 May 2007, 08:08, 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 http://commons.wikimedia.org/wiki/File:Synchronized_swimming_-_Russian_team.jpg#filelinks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3808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http://s0.geograph.org.uk/geophotos/02/61/61/2616121_f6a2702c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23121" y="771550"/>
            <a:ext cx="5676900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19130712">
            <a:off x="2512631" y="1150765"/>
            <a:ext cx="6858000" cy="1790700"/>
          </a:xfrm>
        </p:spPr>
        <p:txBody>
          <a:bodyPr/>
          <a:lstStyle/>
          <a:p>
            <a:r>
              <a:rPr lang="cs-CZ" dirty="0" err="1" smtClean="0"/>
              <a:t>Wind</a:t>
            </a:r>
            <a:r>
              <a:rPr lang="cs-CZ" dirty="0" smtClean="0"/>
              <a:t> </a:t>
            </a:r>
            <a:r>
              <a:rPr lang="cs-CZ" dirty="0" err="1" smtClean="0"/>
              <a:t>kitening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16200000">
            <a:off x="388673" y="3367407"/>
            <a:ext cx="2321430" cy="435496"/>
          </a:xfrm>
        </p:spPr>
        <p:txBody>
          <a:bodyPr>
            <a:normAutofit fontScale="25000" lnSpcReduction="20000"/>
          </a:bodyPr>
          <a:lstStyle/>
          <a:p>
            <a:r>
              <a:rPr lang="cs-CZ" dirty="0"/>
              <a:t>A </a:t>
            </a:r>
            <a:r>
              <a:rPr lang="cs-CZ" dirty="0" err="1"/>
              <a:t>kite</a:t>
            </a:r>
            <a:r>
              <a:rPr lang="cs-CZ" dirty="0"/>
              <a:t> surfer in </a:t>
            </a:r>
            <a:r>
              <a:rPr lang="cs-CZ" dirty="0" err="1"/>
              <a:t>Budle</a:t>
            </a:r>
            <a:r>
              <a:rPr lang="cs-CZ" dirty="0"/>
              <a:t> </a:t>
            </a:r>
            <a:r>
              <a:rPr lang="cs-CZ" dirty="0" err="1"/>
              <a:t>Bay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Walter </a:t>
            </a:r>
            <a:r>
              <a:rPr lang="cs-CZ" dirty="0" err="1"/>
              <a:t>Baxter</a:t>
            </a:r>
            <a:r>
              <a:rPr lang="cs-CZ" dirty="0"/>
              <a:t>, 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 http://s0.geograph.org.uk/geophotos/02/61/61/2616121_f6a2702c.jpg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54330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16200000">
            <a:off x="-1978615" y="2335826"/>
            <a:ext cx="6858000" cy="614771"/>
          </a:xfrm>
        </p:spPr>
        <p:txBody>
          <a:bodyPr/>
          <a:lstStyle/>
          <a:p>
            <a:r>
              <a:rPr lang="cs-CZ" sz="800" dirty="0" err="1"/>
              <a:t>Redskins</a:t>
            </a:r>
            <a:r>
              <a:rPr lang="cs-CZ" sz="800" dirty="0"/>
              <a:t> </a:t>
            </a:r>
            <a:r>
              <a:rPr lang="cs-CZ" sz="800" dirty="0" smtClean="0"/>
              <a:t>cheerleaders.jpg</a:t>
            </a:r>
            <a:r>
              <a:rPr lang="cs-CZ" sz="800" dirty="0"/>
              <a:t/>
            </a:r>
            <a:br>
              <a:rPr lang="cs-CZ" sz="800" dirty="0"/>
            </a:br>
            <a:r>
              <a:rPr lang="cs-CZ" sz="800" dirty="0" err="1"/>
              <a:t>dbking</a:t>
            </a:r>
            <a:r>
              <a:rPr lang="cs-CZ" sz="800" dirty="0"/>
              <a:t>,  14 </a:t>
            </a:r>
            <a:r>
              <a:rPr lang="cs-CZ" sz="800" dirty="0" err="1"/>
              <a:t>September</a:t>
            </a:r>
            <a:r>
              <a:rPr lang="cs-CZ" sz="800" dirty="0"/>
              <a:t> 2008, 16:05:50, Dostupný pod licencí </a:t>
            </a:r>
            <a:r>
              <a:rPr lang="cs-CZ" sz="800" dirty="0" smtClean="0"/>
              <a:t/>
            </a:r>
            <a:br>
              <a:rPr lang="cs-CZ" sz="800" dirty="0" smtClean="0"/>
            </a:br>
            <a:r>
              <a:rPr lang="cs-CZ" sz="800" dirty="0" err="1" smtClean="0"/>
              <a:t>Creative</a:t>
            </a:r>
            <a:r>
              <a:rPr lang="cs-CZ" sz="800" dirty="0" smtClean="0"/>
              <a:t> </a:t>
            </a:r>
            <a:r>
              <a:rPr lang="cs-CZ" sz="800" dirty="0" err="1"/>
              <a:t>Commons</a:t>
            </a:r>
            <a:r>
              <a:rPr lang="cs-CZ" sz="800" dirty="0"/>
              <a:t> na  http://commons.wikimedia.org/wiki/File:Redskins_cheerleaders.jpg</a:t>
            </a:r>
            <a:br>
              <a:rPr lang="cs-CZ" sz="800" dirty="0"/>
            </a:br>
            <a:endParaRPr lang="cs-CZ" sz="800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http://upload.wikimedia.org/wikipedia/commons/4/4b/Redskins_cheerleader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57772" y="731308"/>
            <a:ext cx="4191712" cy="3823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 rot="18196235">
            <a:off x="4890400" y="1694362"/>
            <a:ext cx="4572000" cy="132343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4400" i="1" dirty="0" err="1"/>
              <a:t>Cheerleading</a:t>
            </a:r>
            <a:r>
              <a:rPr lang="cs-CZ" sz="4400" i="1" dirty="0"/>
              <a:t> </a:t>
            </a:r>
            <a:endParaRPr lang="cs-CZ" sz="4400" i="1" dirty="0" smtClean="0"/>
          </a:p>
          <a:p>
            <a:pPr algn="ctr"/>
            <a:r>
              <a:rPr lang="cs-CZ" i="1" dirty="0" smtClean="0"/>
              <a:t>(anglicky </a:t>
            </a:r>
            <a:r>
              <a:rPr lang="cs-CZ" i="1" dirty="0" err="1"/>
              <a:t>cheer</a:t>
            </a:r>
            <a:r>
              <a:rPr lang="cs-CZ" dirty="0"/>
              <a:t> a </a:t>
            </a:r>
            <a:r>
              <a:rPr lang="cs-CZ" i="1" dirty="0" err="1"/>
              <a:t>leading</a:t>
            </a:r>
            <a:r>
              <a:rPr lang="cs-CZ" dirty="0"/>
              <a:t> </a:t>
            </a:r>
            <a:endParaRPr lang="cs-CZ" dirty="0" smtClean="0"/>
          </a:p>
          <a:p>
            <a:pPr algn="ctr"/>
            <a:r>
              <a:rPr lang="cs-CZ" dirty="0" smtClean="0"/>
              <a:t>= povzbuzování </a:t>
            </a:r>
            <a:r>
              <a:rPr lang="cs-CZ" dirty="0"/>
              <a:t>a vedení)</a:t>
            </a:r>
          </a:p>
        </p:txBody>
      </p:sp>
    </p:spTree>
    <p:extLst>
      <p:ext uri="{BB962C8B-B14F-4D97-AF65-F5344CB8AC3E}">
        <p14:creationId xmlns:p14="http://schemas.microsoft.com/office/powerpoint/2010/main" xmlns="" val="30968897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http://upload.wikimedia.org/wikipedia/commons/c/cb/Armwrestl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73547" y="1131590"/>
            <a:ext cx="4570230" cy="3054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19130712">
            <a:off x="929662" y="2689805"/>
            <a:ext cx="6858000" cy="1790700"/>
          </a:xfrm>
        </p:spPr>
        <p:txBody>
          <a:bodyPr/>
          <a:lstStyle/>
          <a:p>
            <a:r>
              <a:rPr lang="cs-CZ" dirty="0" smtClean="0"/>
              <a:t>Páka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16200000">
            <a:off x="820721" y="2938653"/>
            <a:ext cx="2321430" cy="435496"/>
          </a:xfrm>
        </p:spPr>
        <p:txBody>
          <a:bodyPr>
            <a:normAutofit fontScale="25000" lnSpcReduction="20000"/>
          </a:bodyPr>
          <a:lstStyle/>
          <a:p>
            <a:r>
              <a:rPr lang="cs-CZ" dirty="0"/>
              <a:t>A </a:t>
            </a:r>
            <a:r>
              <a:rPr lang="cs-CZ" dirty="0" err="1"/>
              <a:t>kite</a:t>
            </a:r>
            <a:r>
              <a:rPr lang="cs-CZ" dirty="0"/>
              <a:t> surfer in </a:t>
            </a:r>
            <a:r>
              <a:rPr lang="cs-CZ" dirty="0" err="1"/>
              <a:t>Budle</a:t>
            </a:r>
            <a:r>
              <a:rPr lang="cs-CZ" dirty="0"/>
              <a:t> </a:t>
            </a:r>
            <a:r>
              <a:rPr lang="cs-CZ" dirty="0" err="1"/>
              <a:t>Bay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Walter </a:t>
            </a:r>
            <a:r>
              <a:rPr lang="cs-CZ" dirty="0" err="1"/>
              <a:t>Baxter</a:t>
            </a:r>
            <a:r>
              <a:rPr lang="cs-CZ" dirty="0"/>
              <a:t>, 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 http://s0.geograph.org.uk/geophotos/02/61/61/2616121_f6a2702c.jpg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57473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fc00.deviantart.net/fs70/i/2014/255/4/c/vanesa_by_nfgman-d7yva16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833"/>
          <a:stretch/>
        </p:blipFill>
        <p:spPr bwMode="auto">
          <a:xfrm>
            <a:off x="1547664" y="915566"/>
            <a:ext cx="5238750" cy="3599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3365365">
            <a:off x="3151021" y="1925329"/>
            <a:ext cx="6858000" cy="1790700"/>
          </a:xfrm>
        </p:spPr>
        <p:txBody>
          <a:bodyPr/>
          <a:lstStyle/>
          <a:p>
            <a:r>
              <a:rPr lang="cs-CZ" dirty="0" smtClean="0"/>
              <a:t>Pole </a:t>
            </a:r>
            <a:r>
              <a:rPr lang="cs-CZ" dirty="0" err="1" smtClean="0"/>
              <a:t>dacing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- tanec u tyče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16200000">
            <a:off x="-154539" y="2497744"/>
            <a:ext cx="3257534" cy="435496"/>
          </a:xfrm>
        </p:spPr>
        <p:txBody>
          <a:bodyPr>
            <a:normAutofit fontScale="40000" lnSpcReduction="20000"/>
          </a:bodyPr>
          <a:lstStyle/>
          <a:p>
            <a:r>
              <a:rPr lang="cs-CZ" dirty="0"/>
              <a:t>Vanesa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NFGstudio</a:t>
            </a:r>
            <a:r>
              <a:rPr lang="cs-CZ" dirty="0"/>
              <a:t>, by </a:t>
            </a:r>
            <a:r>
              <a:rPr lang="cs-CZ" dirty="0" err="1"/>
              <a:t>NFGman</a:t>
            </a:r>
            <a:r>
              <a:rPr lang="cs-CZ" dirty="0"/>
              <a:t>,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 http://fc00.deviantart.net/fs70/i/2014/255/4/c/vanesa_by_nfgman-d7yva16.jpg </a:t>
            </a:r>
          </a:p>
        </p:txBody>
      </p:sp>
    </p:spTree>
    <p:extLst>
      <p:ext uri="{BB962C8B-B14F-4D97-AF65-F5344CB8AC3E}">
        <p14:creationId xmlns:p14="http://schemas.microsoft.com/office/powerpoint/2010/main" xmlns="" val="4017594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131590"/>
            <a:ext cx="6858000" cy="1790700"/>
          </a:xfrm>
        </p:spPr>
        <p:txBody>
          <a:bodyPr/>
          <a:lstStyle/>
          <a:p>
            <a:r>
              <a:rPr lang="cs-CZ" sz="2400" b="1" i="1" dirty="0" smtClean="0"/>
              <a:t>Množství dalších sportů se objevuje každou chvíli, „</a:t>
            </a:r>
            <a:r>
              <a:rPr lang="cs-CZ" sz="2400" b="1" i="1" dirty="0" err="1" smtClean="0"/>
              <a:t>Čort</a:t>
            </a:r>
            <a:r>
              <a:rPr lang="cs-CZ" sz="2400" b="1" i="1" dirty="0" smtClean="0"/>
              <a:t> </a:t>
            </a:r>
            <a:r>
              <a:rPr lang="cs-CZ" sz="2400" b="1" i="1" dirty="0" err="1" smtClean="0"/>
              <a:t>adin</a:t>
            </a:r>
            <a:r>
              <a:rPr lang="cs-CZ" sz="2400" b="1" i="1" dirty="0" smtClean="0"/>
              <a:t>“, aby se v  tom dnes vyznal…</a:t>
            </a:r>
            <a:br>
              <a:rPr lang="cs-CZ" sz="2400" b="1" i="1" dirty="0" smtClean="0"/>
            </a:br>
            <a:r>
              <a:rPr lang="cs-CZ" sz="2400" b="1" i="1" dirty="0" smtClean="0"/>
              <a:t/>
            </a:r>
            <a:br>
              <a:rPr lang="cs-CZ" sz="2400" b="1" i="1" dirty="0" smtClean="0"/>
            </a:br>
            <a:r>
              <a:rPr lang="cs-CZ" sz="2400" b="1" i="1" dirty="0" smtClean="0"/>
              <a:t>Přeji příjemný den a jděte „</a:t>
            </a:r>
            <a:r>
              <a:rPr lang="cs-CZ" sz="2400" b="1" i="1" dirty="0" err="1" smtClean="0"/>
              <a:t>hejbnout</a:t>
            </a:r>
            <a:r>
              <a:rPr lang="cs-CZ" sz="2400" b="1" i="1" dirty="0" smtClean="0"/>
              <a:t> kostrou“!!! </a:t>
            </a:r>
            <a:endParaRPr lang="cs-CZ" sz="2400" b="1" i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24509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5845" y="1491630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3224" y="2139702"/>
            <a:ext cx="8003232" cy="3175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Zdroje jsou uvedeny u každého snímku.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purl.org/dc/dcmitype/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d19d6491-b662-4d98-996c-1e38fe9d0183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648</TotalTime>
  <Words>209</Words>
  <Application>Microsoft Office PowerPoint</Application>
  <PresentationFormat>Předvádění na obrazovce (16:9)</PresentationFormat>
  <Paragraphs>58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boxed_powerpoint_16x9_2012-08</vt:lpstr>
      <vt:lpstr>Poznáš, o jaký sport jde?</vt:lpstr>
      <vt:lpstr>Snímek 2</vt:lpstr>
      <vt:lpstr>Metodický pokyn</vt:lpstr>
      <vt:lpstr>Kolektivní sporty Míčové sporty Orientační sporty Vodní sporty Zimní sporty Bojová umění a úpolové sporty Silové sporty Motorismus Ostatní sporty </vt:lpstr>
      <vt:lpstr>Jiný pohled                             na třídění sportů:</vt:lpstr>
      <vt:lpstr>Detailní seznam všech sportů pro bližší zájemce</vt:lpstr>
      <vt:lpstr>Nyní se pokus projít malou ukázkou netradičních sportů  :)</vt:lpstr>
      <vt:lpstr>Freesbee</vt:lpstr>
      <vt:lpstr>Womens lacrosse1.jpg Nicole Dulmer, 14:18, 31 March 2005,  Dostupný pod licencí Creative Commons nahttp://cs.wikipedia.org/wiki/Lakros#/media/File:Womens_lacrosse1.jpg  </vt:lpstr>
      <vt:lpstr>Rugby</vt:lpstr>
      <vt:lpstr>Americký fotbal</vt:lpstr>
      <vt:lpstr>MTBO:  Mountain bike orienteering</vt:lpstr>
      <vt:lpstr>free-diving</vt:lpstr>
      <vt:lpstr>Synchronizované plavání </vt:lpstr>
      <vt:lpstr>Wind kitening</vt:lpstr>
      <vt:lpstr>Redskins cheerleaders.jpg dbking,  14 September 2008, 16:05:50, Dostupný pod licencí  Creative Commons na  http://commons.wikimedia.org/wiki/File:Redskins_cheerleaders.jpg </vt:lpstr>
      <vt:lpstr>Páka</vt:lpstr>
      <vt:lpstr>Pole dacing  - tanec u tyče </vt:lpstr>
      <vt:lpstr>Množství dalších sportů se objevuje každou chvíli, „Čort adin“, aby se v  tom dnes vyznal…  Přeji příjemný den a jděte „hejbnout kostrou“!!! </vt:lpstr>
      <vt:lpstr>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50</cp:revision>
  <dcterms:created xsi:type="dcterms:W3CDTF">2014-10-07T08:27:59Z</dcterms:created>
  <dcterms:modified xsi:type="dcterms:W3CDTF">2015-06-08T13:37:02Z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