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600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19. 5. 2015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28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32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5785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748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712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411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936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013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87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772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19. 5. 2015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Rovnováha plachetnice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Gymnázium Holice</a:t>
            </a:r>
          </a:p>
          <a:p>
            <a:pPr algn="l"/>
            <a:r>
              <a:rPr lang="cs-CZ" dirty="0"/>
              <a:t>Autor: Vladislav Vaněk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Předmět: Fyzika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Úloha na procvičení působení momentů sil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cs-CZ" sz="1800" dirty="0"/>
              <a:t>Popis práce s materiálem: Je určen pro procvičení učiva o rovnováze momentů sil.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Didaktická příprava : Příkladu předchází výklad momentu síly, rovnovážné polohy tělesa, rovnosti momentů sil.</a:t>
            </a:r>
          </a:p>
          <a:p>
            <a:r>
              <a:rPr lang="cs-CZ" sz="1800" dirty="0"/>
              <a:t>Očekávání a cíle: Upevnění představ o rovnováze sil působících na těleso, procvičení výpočtu s využitím momentu sil, rozvoj logického uvažování v praktických situacích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Dle didaktické přípravy: 1. Motivace: Jachting - možnosti, vlastní zážitky, zkušenosti známých,.........                 </a:t>
            </a:r>
          </a:p>
          <a:p>
            <a:r>
              <a:rPr lang="cs-CZ" sz="1800" i="1" dirty="0"/>
              <a:t>                                                   2.Zadání úlohy: Jakou silou působí boční vítr na plachtu lodi, která má střed 3,5 m nad těžištěm lodi a jejíž působení vyrovnává jachtař o hmotnosti 85 kg přesunem svého těžiště 2,8 m proti směru větru.</a:t>
            </a:r>
          </a:p>
          <a:p>
            <a:pPr marL="0" indent="0">
              <a:buNone/>
            </a:pPr>
            <a:r>
              <a:rPr lang="cs-CZ" sz="1800" i="1" dirty="0"/>
              <a:t>                                                    3.Představa situace: Obrázek lodi se znázorněním sil</a:t>
            </a:r>
          </a:p>
          <a:p>
            <a:pPr marL="0" indent="0">
              <a:buNone/>
            </a:pPr>
            <a:r>
              <a:rPr lang="cs-CZ" sz="1800" i="1" dirty="0"/>
              <a:t>                                                    4.Zápis rovnováhy pomocí momentů sil:    F.a = G.d</a:t>
            </a:r>
          </a:p>
          <a:p>
            <a:pPr marL="0" indent="0">
              <a:buNone/>
            </a:pPr>
            <a:r>
              <a:rPr lang="cs-CZ" sz="1800" i="1" dirty="0"/>
              <a:t>                                                    5.Výpočet:       F.3,5 = 850.2,8</a:t>
            </a:r>
          </a:p>
          <a:p>
            <a:pPr marL="0" indent="0">
              <a:buNone/>
            </a:pPr>
            <a:r>
              <a:rPr lang="cs-CZ" sz="1800" i="1" dirty="0"/>
              <a:t>                                                                                       F= 680 N</a:t>
            </a:r>
          </a:p>
          <a:p>
            <a:pPr marL="0" indent="0">
              <a:buNone/>
            </a:pPr>
            <a:r>
              <a:rPr lang="cs-CZ" sz="1800" i="1" dirty="0"/>
              <a:t>                                                    6.Závěr: Diskuse výsledku, odpověď.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Rovnováha plachetnice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3766" y="1578772"/>
            <a:ext cx="6991695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cs-CZ"/>
              <a:t>Jakou silou působí boční vítr na  plachtu lodi, která má střed 3,5 m nad těžištěm a jejíž působení vyrovnává jachtař o hmotnosti 85 kg přesunem svého těžiště o 2,8 m proti směru větru?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386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Zobrazení situace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615" y="1510395"/>
            <a:ext cx="823686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cs-CZ" sz="2400"/>
              <a:t>Nakreslete obrázek lodi a jachtaře, zobrazte síly a jejich ramena.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053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79565" y="3553902"/>
            <a:ext cx="7126885" cy="425450"/>
          </a:xfrm>
        </p:spPr>
        <p:txBody>
          <a:bodyPr/>
          <a:lstStyle/>
          <a:p>
            <a:r>
              <a:rPr lang="cs-CZ"/>
              <a:t>Momenty sil se rovnají.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1130329"/>
            <a:ext cx="2056625" cy="2059317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>
            <a:off x="4638461" y="2306985"/>
            <a:ext cx="867852" cy="6723"/>
          </a:xfrm>
          <a:prstGeom prst="straightConnector1">
            <a:avLst/>
          </a:prstGeom>
          <a:ln>
            <a:headEnd type="none"/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63411" y="2362171"/>
            <a:ext cx="5745831" cy="36830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Fv</a:t>
            </a:r>
          </a:p>
        </p:txBody>
      </p:sp>
      <p:sp>
        <p:nvSpPr>
          <p:cNvPr id="12" name="Veselý obličej 11"/>
          <p:cNvSpPr/>
          <p:nvPr/>
        </p:nvSpPr>
        <p:spPr>
          <a:xfrm rot="-5520000">
            <a:off x="3444386" y="2622548"/>
            <a:ext cx="306388" cy="289933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/>
          <p:cNvSpPr/>
          <p:nvPr/>
        </p:nvSpPr>
        <p:spPr>
          <a:xfrm rot="13260000">
            <a:off x="3765951" y="2673197"/>
            <a:ext cx="223993" cy="200955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867493" y="2772724"/>
            <a:ext cx="6723" cy="751483"/>
          </a:xfrm>
          <a:prstGeom prst="straightConnector1">
            <a:avLst/>
          </a:prstGeom>
          <a:ln>
            <a:headEnd type="none"/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647611" y="3043433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F</a:t>
            </a:r>
            <a:r>
              <a:rPr lang="cs-CZ" sz="1200"/>
              <a:t>G</a:t>
            </a:r>
          </a:p>
        </p:txBody>
      </p:sp>
      <p:sp>
        <p:nvSpPr>
          <p:cNvPr id="18" name="Plus 17"/>
          <p:cNvSpPr/>
          <p:nvPr/>
        </p:nvSpPr>
        <p:spPr>
          <a:xfrm>
            <a:off x="4245916" y="2590010"/>
            <a:ext cx="332557" cy="29764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42311" y="266754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484459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18121" y="1613711"/>
            <a:ext cx="4265619" cy="2215991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400" b="1"/>
              <a:t>Výpočet:</a:t>
            </a:r>
          </a:p>
          <a:p>
            <a:pPr algn="ctr"/>
            <a:endParaRPr lang="cs-CZ"/>
          </a:p>
          <a:p>
            <a:pPr algn="ctr"/>
            <a:r>
              <a:rPr lang="cs-CZ" sz="2400" b="1"/>
              <a:t>M</a:t>
            </a:r>
            <a:r>
              <a:rPr lang="cs-CZ" sz="1600" b="1"/>
              <a:t>G</a:t>
            </a:r>
            <a:r>
              <a:rPr lang="cs-CZ" sz="2400" b="1"/>
              <a:t> = M</a:t>
            </a:r>
            <a:r>
              <a:rPr lang="cs-CZ" sz="1600" b="1"/>
              <a:t>V</a:t>
            </a:r>
          </a:p>
          <a:p>
            <a:pPr algn="ctr"/>
            <a:endParaRPr lang="cs-CZ" sz="1600" b="1"/>
          </a:p>
          <a:p>
            <a:pPr algn="ctr"/>
            <a:r>
              <a:rPr lang="cs-CZ" sz="2400" b="1"/>
              <a:t>F</a:t>
            </a:r>
            <a:r>
              <a:rPr lang="cs-CZ" sz="1600" b="1"/>
              <a:t>G</a:t>
            </a:r>
            <a:r>
              <a:rPr lang="cs-CZ" sz="2400" b="1"/>
              <a:t> . d = F</a:t>
            </a:r>
            <a:r>
              <a:rPr lang="cs-CZ" sz="1600" b="1"/>
              <a:t>V</a:t>
            </a:r>
            <a:r>
              <a:rPr lang="cs-CZ" sz="2400" b="1"/>
              <a:t> . v =&gt; </a:t>
            </a:r>
            <a:r>
              <a:rPr lang="cs-CZ" sz="2400" b="1" u="sng" dirty="0">
                <a:latin typeface="Calibri" charset="0"/>
              </a:rPr>
              <a:t>F</a:t>
            </a:r>
            <a:r>
              <a:rPr lang="cs-CZ" sz="1600" b="1" u="sng" dirty="0">
                <a:latin typeface="Calibri" charset="0"/>
              </a:rPr>
              <a:t>V</a:t>
            </a:r>
            <a:r>
              <a:rPr lang="cs-CZ" sz="2400" b="1" u="sng" dirty="0">
                <a:latin typeface="Calibri" charset="0"/>
              </a:rPr>
              <a:t>= F</a:t>
            </a:r>
            <a:r>
              <a:rPr lang="cs-CZ" sz="1600" b="1" u="sng" dirty="0">
                <a:latin typeface="Calibri" charset="0"/>
              </a:rPr>
              <a:t>G . d/v</a:t>
            </a:r>
          </a:p>
          <a:p>
            <a:pPr algn="ctr"/>
            <a:endParaRPr lang="cs-CZ" sz="1600" b="1" dirty="0">
              <a:latin typeface="Calibri" charset="0"/>
            </a:endParaRPr>
          </a:p>
          <a:p>
            <a:pPr algn="ctr"/>
            <a:endParaRPr lang="cs-CZ" sz="1600" b="1"/>
          </a:p>
        </p:txBody>
      </p:sp>
    </p:spTree>
    <p:extLst>
      <p:ext uri="{BB962C8B-B14F-4D97-AF65-F5344CB8AC3E}">
        <p14:creationId xmlns:p14="http://schemas.microsoft.com/office/powerpoint/2010/main" val="3804743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14731" y="1476028"/>
            <a:ext cx="3654889" cy="2185214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800"/>
              <a:t>F</a:t>
            </a:r>
            <a:r>
              <a:rPr lang="cs-CZ" sz="1600"/>
              <a:t>V</a:t>
            </a:r>
            <a:r>
              <a:rPr lang="cs-CZ" sz="2800"/>
              <a:t>= 85 . 10 . 2,8/3,5 N</a:t>
            </a:r>
          </a:p>
          <a:p>
            <a:pPr algn="ctr"/>
            <a:endParaRPr lang="cs-CZ" sz="2800"/>
          </a:p>
          <a:p>
            <a:pPr algn="ctr"/>
            <a:r>
              <a:rPr lang="cs-CZ" sz="2800"/>
              <a:t>F</a:t>
            </a:r>
            <a:r>
              <a:rPr lang="cs-CZ" sz="1600"/>
              <a:t>V</a:t>
            </a:r>
            <a:r>
              <a:rPr lang="cs-CZ" sz="2800"/>
              <a:t> = 680 N</a:t>
            </a:r>
          </a:p>
          <a:p>
            <a:pPr algn="ctr"/>
            <a:endParaRPr lang="cs-CZ" sz="2800"/>
          </a:p>
          <a:p>
            <a:pPr algn="ctr"/>
            <a:r>
              <a:rPr lang="cs-CZ" sz="2400"/>
              <a:t>Zapište správnou odpověď.</a:t>
            </a:r>
          </a:p>
        </p:txBody>
      </p:sp>
    </p:spTree>
    <p:extLst>
      <p:ext uri="{BB962C8B-B14F-4D97-AF65-F5344CB8AC3E}">
        <p14:creationId xmlns:p14="http://schemas.microsoft.com/office/powerpoint/2010/main" val="1014710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73134" y="1217590"/>
            <a:ext cx="7013825" cy="52322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800"/>
              <a:t>Boční vítr </a:t>
            </a:r>
            <a:r>
              <a:rPr lang="pt-BR" sz="2800"/>
              <a:t>působí na plachtu lodi silou 680 N.</a:t>
            </a:r>
            <a:endParaRPr lang="cs-CZ" sz="280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686" y="1959742"/>
            <a:ext cx="3252448" cy="2243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18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51</Words>
  <Application>Microsoft Office PowerPoint</Application>
  <PresentationFormat>Předvádění na obrazovce (16:9)</PresentationFormat>
  <Paragraphs>23</Paragraphs>
  <Slides>10</Slides>
  <Notes>10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Prezentace aplikace PowerPoint</vt:lpstr>
      <vt:lpstr>Metodický pokyn</vt:lpstr>
      <vt:lpstr>Rovnováha plachetnice</vt:lpstr>
      <vt:lpstr>Zobrazení situace</vt:lpstr>
      <vt:lpstr>Momenty sil se rovnají.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petra řezáčová</cp:lastModifiedBy>
  <cp:revision>17</cp:revision>
  <dcterms:created xsi:type="dcterms:W3CDTF">2014-10-07T08:27:59Z</dcterms:created>
  <dcterms:modified xsi:type="dcterms:W3CDTF">2015-05-19T19:33:14Z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