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48" r:id="rId1"/>
  </p:sldMasterIdLst>
  <p:notesMasterIdLst>
    <p:notesMasterId r:id="rId15"/>
  </p:notesMasterIdLst>
  <p:sldIdLst>
    <p:sldId id="310" r:id="rId2"/>
    <p:sldId id="326" r:id="rId3"/>
    <p:sldId id="325" r:id="rId4"/>
    <p:sldId id="330" r:id="rId5"/>
    <p:sldId id="334" r:id="rId6"/>
    <p:sldId id="332" r:id="rId7"/>
    <p:sldId id="333" r:id="rId8"/>
    <p:sldId id="327" r:id="rId9"/>
    <p:sldId id="328" r:id="rId10"/>
    <p:sldId id="335" r:id="rId11"/>
    <p:sldId id="336" r:id="rId12"/>
    <p:sldId id="338" r:id="rId13"/>
    <p:sldId id="324" r:id="rId14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6866" autoAdjust="0"/>
  </p:normalViewPr>
  <p:slideViewPr>
    <p:cSldViewPr>
      <p:cViewPr varScale="1">
        <p:scale>
          <a:sx n="123" d="100"/>
          <a:sy n="123" d="100"/>
        </p:scale>
        <p:origin x="-474" y="-90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-18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101" d="100"/>
          <a:sy n="101" d="100"/>
        </p:scale>
        <p:origin x="2670" y="7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8835A4-60F7-44ED-8EFD-BEEA171BCEF9}" type="datetimeFigureOut">
              <a:rPr lang="cs-CZ" smtClean="0"/>
              <a:pPr/>
              <a:t>19.5.2015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B72D31-BA1C-4AC9-9613-9D2BCD5B9C2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4312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664101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741055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667451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77709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47614"/>
            <a:ext cx="4040188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923678"/>
            <a:ext cx="4040188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347614"/>
            <a:ext cx="4041775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923678"/>
            <a:ext cx="4041775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85908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712517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676856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843558"/>
            <a:ext cx="3008313" cy="57606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843557"/>
            <a:ext cx="5111750" cy="375106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19621"/>
            <a:ext cx="3008313" cy="317500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14631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843558"/>
            <a:ext cx="5486400" cy="270212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2470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53088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843557"/>
            <a:ext cx="2057400" cy="37510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843557"/>
            <a:ext cx="6019800" cy="37510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190955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/>
          <a:lstStyle/>
          <a:p>
            <a:fld id="{8A3A43DF-04A3-4662-88CA-28FDED1CFC09}" type="datetimeFigureOut">
              <a:rPr lang="cs-CZ" smtClean="0"/>
              <a:pPr/>
              <a:t>19.5.2015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00198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18" Type="http://schemas.openxmlformats.org/officeDocument/2006/relationships/image" Target="../media/image5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6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0" y="3284537"/>
            <a:ext cx="9144000" cy="1858963"/>
            <a:chOff x="0" y="3284537"/>
            <a:chExt cx="9144000" cy="1858963"/>
          </a:xfrm>
        </p:grpSpPr>
        <p:pic>
          <p:nvPicPr>
            <p:cNvPr id="1027" name="Picture 3"/>
            <p:cNvPicPr>
              <a:picLocks noChangeAspect="1" noChangeArrowheads="1"/>
            </p:cNvPicPr>
            <p:nvPr userDrawn="1"/>
          </p:nvPicPr>
          <p:blipFill>
            <a:blip r:embed="rId1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3284537"/>
              <a:ext cx="9144000" cy="18589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1" name="Skupina 10"/>
            <p:cNvGrpSpPr>
              <a:grpSpLocks noChangeAspect="1"/>
            </p:cNvGrpSpPr>
            <p:nvPr userDrawn="1"/>
          </p:nvGrpSpPr>
          <p:grpSpPr>
            <a:xfrm>
              <a:off x="35536" y="4300030"/>
              <a:ext cx="720000" cy="792000"/>
              <a:chOff x="23056" y="6093296"/>
              <a:chExt cx="720000" cy="792000"/>
            </a:xfrm>
          </p:grpSpPr>
          <p:sp>
            <p:nvSpPr>
              <p:cNvPr id="15" name="Zaoblený obdélník 14"/>
              <p:cNvSpPr/>
              <p:nvPr userDrawn="1"/>
            </p:nvSpPr>
            <p:spPr>
              <a:xfrm>
                <a:off x="23056" y="6093296"/>
                <a:ext cx="720000" cy="792000"/>
              </a:xfrm>
              <a:prstGeom prst="roundRect">
                <a:avLst/>
              </a:prstGeom>
              <a:ln>
                <a:noFill/>
              </a:ln>
              <a:effectLst>
                <a:softEdge rad="31750"/>
              </a:effectLst>
            </p:spPr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16" name="Picture 12"/>
              <p:cNvPicPr>
                <a:picLocks noChangeAspect="1" noChangeArrowheads="1"/>
              </p:cNvPicPr>
              <p:nvPr userDrawn="1"/>
            </p:nvPicPr>
            <p:blipFill>
              <a:blip r:embed="rId1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0861" y="6201296"/>
                <a:ext cx="624390" cy="5760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858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10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8965" y="201165"/>
            <a:ext cx="1862069" cy="5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419623"/>
            <a:ext cx="8229600" cy="3175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67544" y="843558"/>
            <a:ext cx="8229600" cy="459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/>
          <p:nvPr userDrawn="1"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43420"/>
            <a:ext cx="2776686" cy="56341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84368" y="4417415"/>
            <a:ext cx="1078260" cy="566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4723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tabLst>
          <a:tab pos="1790700" algn="l"/>
        </a:tabLst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://www.mapaceskerepubliky.cz/img/slepa-mapa-kraju-cr.jpg" TargetMode="Externa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eg"/><Relationship Id="rId3" Type="http://schemas.openxmlformats.org/officeDocument/2006/relationships/image" Target="../media/image9.jpeg"/><Relationship Id="rId7" Type="http://schemas.openxmlformats.org/officeDocument/2006/relationships/image" Target="../media/image13.gif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11.gif"/><Relationship Id="rId4" Type="http://schemas.openxmlformats.org/officeDocument/2006/relationships/image" Target="../media/image10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www.clker.com/clipart-hops-green.html" TargetMode="External"/><Relationship Id="rId3" Type="http://schemas.openxmlformats.org/officeDocument/2006/relationships/hyperlink" Target="http://www.freepik.com/free-vector/piano-clip-art_381909.htm" TargetMode="External"/><Relationship Id="rId7" Type="http://schemas.openxmlformats.org/officeDocument/2006/relationships/hyperlink" Target="http://www.clipartpanda.com/clipart_images/pencil-4522603" TargetMode="External"/><Relationship Id="rId2" Type="http://schemas.openxmlformats.org/officeDocument/2006/relationships/hyperlink" Target="http://www.mapaceskerepubliky.cz/slepa-mapa-cr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clipartpanda.com/clipart_images/shared-by-peaches-9178656" TargetMode="External"/><Relationship Id="rId5" Type="http://schemas.openxmlformats.org/officeDocument/2006/relationships/hyperlink" Target="http://cliparts.co/clipart/2322357" TargetMode="External"/><Relationship Id="rId4" Type="http://schemas.openxmlformats.org/officeDocument/2006/relationships/hyperlink" Target="http://www.freepik.com/free-vector/gingerbread-cookies-for-christmas_760490.htm" TargetMode="External"/><Relationship Id="rId9" Type="http://schemas.openxmlformats.org/officeDocument/2006/relationships/hyperlink" Target="http://cz.clipart.me/flowers-trees/carnation-flower-gvozdika-1-39653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1347614"/>
            <a:ext cx="6858000" cy="1284858"/>
          </a:xfrm>
        </p:spPr>
        <p:txBody>
          <a:bodyPr/>
          <a:lstStyle/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Dotkněte se inovací</a:t>
            </a:r>
            <a:br>
              <a:rPr lang="cs-CZ" sz="1600" dirty="0" smtClean="0"/>
            </a:br>
            <a:r>
              <a:rPr lang="cs-CZ" sz="1600" dirty="0" smtClean="0"/>
              <a:t>CZ.1.07/1.3.00/51.0024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1707654"/>
            <a:ext cx="6858000" cy="2235696"/>
          </a:xfrm>
        </p:spPr>
        <p:txBody>
          <a:bodyPr>
            <a:normAutofit/>
          </a:bodyPr>
          <a:lstStyle/>
          <a:p>
            <a:r>
              <a:rPr lang="cs-CZ" sz="3600" b="1" dirty="0" smtClean="0"/>
              <a:t>Českomoravská vrchovina</a:t>
            </a:r>
          </a:p>
        </p:txBody>
      </p:sp>
    </p:spTree>
    <p:extLst>
      <p:ext uri="{BB962C8B-B14F-4D97-AF65-F5344CB8AC3E}">
        <p14:creationId xmlns:p14="http://schemas.microsoft.com/office/powerpoint/2010/main" val="1131445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302558"/>
            <a:ext cx="8208912" cy="3573448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Škola: ZŠ Kladno Vodárenská 2116</a:t>
            </a:r>
          </a:p>
          <a:p>
            <a:pPr algn="l"/>
            <a:r>
              <a:rPr lang="cs-CZ" dirty="0" smtClean="0"/>
              <a:t>IČ</a:t>
            </a:r>
            <a:r>
              <a:rPr lang="cs-CZ" smtClean="0"/>
              <a:t>: 48707104</a:t>
            </a:r>
            <a:endParaRPr lang="cs-CZ" dirty="0" smtClean="0"/>
          </a:p>
          <a:p>
            <a:pPr algn="l"/>
            <a:r>
              <a:rPr lang="cs-CZ" dirty="0" smtClean="0"/>
              <a:t>Autor</a:t>
            </a:r>
            <a:r>
              <a:rPr lang="cs-CZ" dirty="0"/>
              <a:t>: </a:t>
            </a:r>
            <a:r>
              <a:rPr lang="cs-CZ" dirty="0" smtClean="0"/>
              <a:t>Šárka </a:t>
            </a:r>
            <a:r>
              <a:rPr lang="cs-CZ" dirty="0" err="1" smtClean="0"/>
              <a:t>Fingerhutová</a:t>
            </a:r>
            <a:endParaRPr lang="cs-CZ" dirty="0" smtClean="0"/>
          </a:p>
          <a:p>
            <a:pPr algn="l"/>
            <a:r>
              <a:rPr lang="cs-CZ" dirty="0" smtClean="0"/>
              <a:t>Předmět: Vlastivěda</a:t>
            </a:r>
          </a:p>
          <a:p>
            <a:pPr algn="l"/>
            <a:r>
              <a:rPr lang="cs-CZ" dirty="0" smtClean="0"/>
              <a:t>Anotace:  Opakování učiva části Čech – povrch, řeky, krajská města, hádanky. Nové učivo – Českomoravská vrchovina. Učivo je pro žáky 4. ročníku. Úvodní část je opakování učiva, ve druhé polovině jsou hlavně zápisy nového učiva určeny pro osvojení.</a:t>
            </a:r>
          </a:p>
          <a:p>
            <a:pPr algn="l"/>
            <a:endParaRPr lang="cs-CZ" dirty="0" smtClean="0"/>
          </a:p>
          <a:p>
            <a:pPr algn="l"/>
            <a:r>
              <a:rPr lang="cs-CZ" dirty="0" smtClean="0"/>
              <a:t>Materiál </a:t>
            </a:r>
            <a:r>
              <a:rPr lang="cs-CZ" dirty="0"/>
              <a:t>je zpracován v rámci projektu </a:t>
            </a:r>
            <a:r>
              <a:rPr lang="cs-CZ" dirty="0" smtClean="0"/>
              <a:t>Dotkněte se inovací CZ.1.07/1.3.00/51.0024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61055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Metodický pokyn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1800" dirty="0" smtClean="0"/>
              <a:t>Popis práce s materiálem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 smtClean="0"/>
              <a:t>Materiál je určen pro práci s interaktivní tabulí a tablety</a:t>
            </a:r>
            <a:endParaRPr lang="cs-CZ" sz="1800" i="1" dirty="0"/>
          </a:p>
          <a:p>
            <a:r>
              <a:rPr lang="cs-CZ" sz="1800" dirty="0" smtClean="0"/>
              <a:t>Přílohy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 smtClean="0"/>
              <a:t>Zahájení hodiny, seznámení s tématem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 smtClean="0"/>
              <a:t>4. – 9. snímek - opakování učiva Čechy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 smtClean="0"/>
              <a:t>10. – 12. </a:t>
            </a:r>
            <a:r>
              <a:rPr lang="cs-CZ" sz="1800" i="1" smtClean="0"/>
              <a:t>snímek </a:t>
            </a:r>
            <a:r>
              <a:rPr lang="cs-CZ" sz="1800" i="1" dirty="0" smtClean="0"/>
              <a:t>- nové učivo Českomoravská vrchovina, výklad, zápis do sešitu</a:t>
            </a:r>
            <a:endParaRPr lang="cs-CZ" sz="1800" i="1" dirty="0"/>
          </a:p>
          <a:p>
            <a:r>
              <a:rPr lang="cs-CZ" sz="1800" dirty="0" smtClean="0"/>
              <a:t>Očekávání a cíle</a:t>
            </a:r>
          </a:p>
          <a:p>
            <a:r>
              <a:rPr lang="cs-CZ" sz="1800" dirty="0" smtClean="0"/>
              <a:t>Samostatná práce žáků s mapou, společná kontrola</a:t>
            </a:r>
          </a:p>
          <a:p>
            <a:r>
              <a:rPr lang="cs-CZ" sz="1800" dirty="0" smtClean="0"/>
              <a:t>Zápis, výklad</a:t>
            </a:r>
          </a:p>
          <a:p>
            <a:r>
              <a:rPr lang="cs-CZ" sz="1800" dirty="0" smtClean="0"/>
              <a:t>Čtení z učebnice (Člověk a jeho svět, 4. ročník, Putování po ČR, str. 32 – 35)</a:t>
            </a:r>
          </a:p>
          <a:p>
            <a:pPr marL="0" indent="0">
              <a:buNone/>
            </a:pPr>
            <a:endParaRPr lang="cs-CZ" sz="1800" i="1" dirty="0"/>
          </a:p>
        </p:txBody>
      </p:sp>
    </p:spTree>
    <p:extLst>
      <p:ext uri="{BB962C8B-B14F-4D97-AF65-F5344CB8AC3E}">
        <p14:creationId xmlns:p14="http://schemas.microsoft.com/office/powerpoint/2010/main" val="14526475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6856" y="1040655"/>
            <a:ext cx="8229600" cy="459000"/>
          </a:xfrm>
        </p:spPr>
        <p:txBody>
          <a:bodyPr/>
          <a:lstStyle/>
          <a:p>
            <a:r>
              <a:rPr lang="cs-CZ" dirty="0" smtClean="0"/>
              <a:t>Doplň nejvyšší hory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851670"/>
            <a:ext cx="4038600" cy="2742952"/>
          </a:xfrm>
        </p:spPr>
        <p:txBody>
          <a:bodyPr/>
          <a:lstStyle/>
          <a:p>
            <a:r>
              <a:rPr lang="cs-CZ" sz="2000" dirty="0" smtClean="0"/>
              <a:t>Krkonoše	Sněžka</a:t>
            </a:r>
            <a:endParaRPr lang="cs-CZ" sz="2000" dirty="0"/>
          </a:p>
          <a:p>
            <a:r>
              <a:rPr lang="cs-CZ" sz="2000" dirty="0" smtClean="0"/>
              <a:t>Šumava	Plechý</a:t>
            </a:r>
            <a:endParaRPr lang="cs-CZ" sz="2000" dirty="0"/>
          </a:p>
          <a:p>
            <a:r>
              <a:rPr lang="cs-CZ" sz="2000" dirty="0"/>
              <a:t>Jizerské </a:t>
            </a:r>
            <a:r>
              <a:rPr lang="cs-CZ" sz="2000" dirty="0" smtClean="0"/>
              <a:t>hory	Smrk</a:t>
            </a:r>
            <a:endParaRPr lang="cs-CZ" sz="2000" dirty="0"/>
          </a:p>
          <a:p>
            <a:r>
              <a:rPr lang="cs-CZ" sz="2000" dirty="0"/>
              <a:t>Krušné </a:t>
            </a:r>
            <a:r>
              <a:rPr lang="cs-CZ" sz="2000" dirty="0" smtClean="0"/>
              <a:t>hory	Klínovec</a:t>
            </a:r>
            <a:endParaRPr lang="cs-CZ" sz="2000" dirty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355976" y="1851670"/>
            <a:ext cx="4536504" cy="2742952"/>
          </a:xfrm>
        </p:spPr>
        <p:txBody>
          <a:bodyPr/>
          <a:lstStyle/>
          <a:p>
            <a:r>
              <a:rPr lang="cs-CZ" sz="2000" dirty="0"/>
              <a:t>Český </a:t>
            </a:r>
            <a:r>
              <a:rPr lang="cs-CZ" sz="2000" dirty="0" smtClean="0"/>
              <a:t>les		</a:t>
            </a:r>
            <a:r>
              <a:rPr lang="cs-CZ" sz="2000" dirty="0" err="1" smtClean="0"/>
              <a:t>Čerchov</a:t>
            </a:r>
            <a:endParaRPr lang="cs-CZ" sz="2000" dirty="0"/>
          </a:p>
          <a:p>
            <a:r>
              <a:rPr lang="cs-CZ" sz="2000" dirty="0" smtClean="0"/>
              <a:t>Brdy			Tok </a:t>
            </a:r>
            <a:endParaRPr lang="cs-CZ" sz="2000" dirty="0"/>
          </a:p>
          <a:p>
            <a:r>
              <a:rPr lang="cs-CZ" sz="2000" dirty="0"/>
              <a:t>České </a:t>
            </a:r>
            <a:r>
              <a:rPr lang="cs-CZ" sz="2000" dirty="0" smtClean="0"/>
              <a:t>středohoří	Milešovka</a:t>
            </a:r>
            <a:endParaRPr lang="cs-CZ" sz="2000" dirty="0"/>
          </a:p>
          <a:p>
            <a:r>
              <a:rPr lang="cs-CZ" sz="2000" dirty="0"/>
              <a:t>Lužické </a:t>
            </a:r>
            <a:r>
              <a:rPr lang="cs-CZ" sz="2000" dirty="0" smtClean="0"/>
              <a:t>hory		Luž </a:t>
            </a:r>
            <a:endParaRPr lang="cs-CZ" sz="2000" dirty="0"/>
          </a:p>
          <a:p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2339752" y="1851670"/>
            <a:ext cx="943372" cy="16561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175004" y="1851670"/>
            <a:ext cx="1080120" cy="16561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27332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76646"/>
            <a:ext cx="8229600" cy="459000"/>
          </a:xfrm>
        </p:spPr>
        <p:txBody>
          <a:bodyPr/>
          <a:lstStyle/>
          <a:p>
            <a:r>
              <a:rPr lang="cs-CZ" dirty="0" smtClean="0"/>
              <a:t>Které řeky protékají těmito městy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199" y="2061045"/>
            <a:ext cx="4205729" cy="3247009"/>
          </a:xfrm>
        </p:spPr>
        <p:txBody>
          <a:bodyPr>
            <a:normAutofit/>
          </a:bodyPr>
          <a:lstStyle/>
          <a:p>
            <a:r>
              <a:rPr lang="cs-CZ" sz="2200" dirty="0"/>
              <a:t>Mladá </a:t>
            </a:r>
            <a:r>
              <a:rPr lang="cs-CZ" sz="2200" dirty="0" smtClean="0"/>
              <a:t>Boleslav	Jizera</a:t>
            </a:r>
            <a:endParaRPr lang="cs-CZ" sz="2200" dirty="0"/>
          </a:p>
          <a:p>
            <a:r>
              <a:rPr lang="cs-CZ" sz="2200" dirty="0" smtClean="0"/>
              <a:t>Poděbrady		Labe</a:t>
            </a:r>
            <a:endParaRPr lang="cs-CZ" sz="2200" dirty="0"/>
          </a:p>
          <a:p>
            <a:r>
              <a:rPr lang="cs-CZ" sz="2200" dirty="0"/>
              <a:t>České </a:t>
            </a:r>
            <a:r>
              <a:rPr lang="cs-CZ" sz="2200" dirty="0" smtClean="0"/>
              <a:t>Budějovice	Vltava</a:t>
            </a:r>
            <a:endParaRPr lang="cs-CZ" sz="2200" dirty="0"/>
          </a:p>
          <a:p>
            <a:r>
              <a:rPr lang="cs-CZ" sz="2200" dirty="0" smtClean="0"/>
              <a:t>Tábor		Lužnice </a:t>
            </a:r>
            <a:endParaRPr lang="cs-CZ" sz="2200" dirty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139702"/>
            <a:ext cx="4038600" cy="3247009"/>
          </a:xfrm>
        </p:spPr>
        <p:txBody>
          <a:bodyPr>
            <a:normAutofit/>
          </a:bodyPr>
          <a:lstStyle/>
          <a:p>
            <a:r>
              <a:rPr lang="cs-CZ" sz="2200" dirty="0" smtClean="0"/>
              <a:t>Písek		Otava</a:t>
            </a:r>
            <a:endParaRPr lang="cs-CZ" sz="2200" dirty="0"/>
          </a:p>
          <a:p>
            <a:r>
              <a:rPr lang="cs-CZ" sz="2200" dirty="0"/>
              <a:t>Karlovy </a:t>
            </a:r>
            <a:r>
              <a:rPr lang="cs-CZ" sz="2200" dirty="0" smtClean="0"/>
              <a:t>Vary		Ohře </a:t>
            </a:r>
            <a:endParaRPr lang="cs-CZ" sz="2200" dirty="0"/>
          </a:p>
          <a:p>
            <a:r>
              <a:rPr lang="cs-CZ" sz="2200" dirty="0" smtClean="0"/>
              <a:t>Beroun		Berounka</a:t>
            </a:r>
            <a:endParaRPr lang="cs-CZ" sz="2200" dirty="0"/>
          </a:p>
          <a:p>
            <a:r>
              <a:rPr lang="cs-CZ" sz="2200" dirty="0"/>
              <a:t>Hradec </a:t>
            </a:r>
            <a:r>
              <a:rPr lang="cs-CZ" sz="2200" dirty="0" smtClean="0"/>
              <a:t>Králové	Labe</a:t>
            </a:r>
            <a:endParaRPr lang="cs-CZ" sz="2200" dirty="0"/>
          </a:p>
          <a:p>
            <a:endParaRPr lang="cs-CZ" sz="2200" dirty="0"/>
          </a:p>
        </p:txBody>
      </p:sp>
      <p:sp>
        <p:nvSpPr>
          <p:cNvPr id="6" name="Obdélník 5"/>
          <p:cNvSpPr/>
          <p:nvPr/>
        </p:nvSpPr>
        <p:spPr>
          <a:xfrm>
            <a:off x="3131840" y="2061045"/>
            <a:ext cx="1080120" cy="15841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7315094" y="2139702"/>
            <a:ext cx="1217346" cy="15706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52525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74848" y="1032630"/>
            <a:ext cx="8229600" cy="459000"/>
          </a:xfrm>
        </p:spPr>
        <p:txBody>
          <a:bodyPr/>
          <a:lstStyle/>
          <a:p>
            <a:r>
              <a:rPr lang="cs-CZ" dirty="0" smtClean="0"/>
              <a:t>Ukaž kraj</a:t>
            </a:r>
            <a:endParaRPr lang="cs-CZ" dirty="0"/>
          </a:p>
        </p:txBody>
      </p:sp>
      <p:pic>
        <p:nvPicPr>
          <p:cNvPr id="6" name="Picture 2" descr="http://www.mapaceskerepubliky.cz/img/slepa-mapa-kraju-cr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2088" y="1465671"/>
            <a:ext cx="4427984" cy="28342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Zástupný symbol pro obsah 7"/>
          <p:cNvSpPr>
            <a:spLocks noGrp="1"/>
          </p:cNvSpPr>
          <p:nvPr>
            <p:ph sz="half" idx="2"/>
          </p:nvPr>
        </p:nvSpPr>
        <p:spPr>
          <a:xfrm>
            <a:off x="5868144" y="1347614"/>
            <a:ext cx="2660104" cy="3175000"/>
          </a:xfrm>
        </p:spPr>
        <p:txBody>
          <a:bodyPr>
            <a:normAutofit fontScale="85000" lnSpcReduction="20000"/>
          </a:bodyPr>
          <a:lstStyle/>
          <a:p>
            <a:r>
              <a:rPr lang="cs-CZ" b="1" dirty="0"/>
              <a:t>Středočeský</a:t>
            </a:r>
          </a:p>
          <a:p>
            <a:r>
              <a:rPr lang="cs-CZ" b="1" dirty="0"/>
              <a:t>Jihočeský</a:t>
            </a:r>
          </a:p>
          <a:p>
            <a:r>
              <a:rPr lang="cs-CZ" b="1" dirty="0"/>
              <a:t>Plzeňský</a:t>
            </a:r>
          </a:p>
          <a:p>
            <a:r>
              <a:rPr lang="cs-CZ" b="1" dirty="0"/>
              <a:t>Královéhradecký</a:t>
            </a:r>
          </a:p>
          <a:p>
            <a:r>
              <a:rPr lang="cs-CZ" b="1" dirty="0"/>
              <a:t>Liberecký</a:t>
            </a:r>
          </a:p>
          <a:p>
            <a:r>
              <a:rPr lang="cs-CZ" b="1" dirty="0"/>
              <a:t>Pardubický</a:t>
            </a:r>
          </a:p>
          <a:p>
            <a:r>
              <a:rPr lang="cs-CZ" b="1" dirty="0"/>
              <a:t>Ústecký</a:t>
            </a:r>
          </a:p>
          <a:p>
            <a:r>
              <a:rPr lang="cs-CZ" b="1" dirty="0"/>
              <a:t>Karlovarský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867733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059582"/>
            <a:ext cx="8229600" cy="459000"/>
          </a:xfrm>
        </p:spPr>
        <p:txBody>
          <a:bodyPr/>
          <a:lstStyle/>
          <a:p>
            <a:r>
              <a:rPr lang="cs-CZ" dirty="0" smtClean="0"/>
              <a:t>Doplň krajské město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07504" y="1707654"/>
            <a:ext cx="4038600" cy="3247009"/>
          </a:xfrm>
        </p:spPr>
        <p:txBody>
          <a:bodyPr/>
          <a:lstStyle/>
          <a:p>
            <a:r>
              <a:rPr lang="cs-CZ" dirty="0"/>
              <a:t>Jihočeský kraj</a:t>
            </a:r>
          </a:p>
          <a:p>
            <a:r>
              <a:rPr lang="cs-CZ" dirty="0"/>
              <a:t>Středočeský kraj</a:t>
            </a:r>
          </a:p>
          <a:p>
            <a:r>
              <a:rPr lang="cs-CZ" dirty="0"/>
              <a:t>Královéhradecký kraj</a:t>
            </a:r>
          </a:p>
          <a:p>
            <a:r>
              <a:rPr lang="cs-CZ" dirty="0"/>
              <a:t>Liberecký kraj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717976" y="1773013"/>
            <a:ext cx="4038600" cy="3247009"/>
          </a:xfrm>
        </p:spPr>
        <p:txBody>
          <a:bodyPr/>
          <a:lstStyle/>
          <a:p>
            <a:r>
              <a:rPr lang="cs-CZ" dirty="0"/>
              <a:t>Plzeňský kraj</a:t>
            </a:r>
          </a:p>
          <a:p>
            <a:r>
              <a:rPr lang="cs-CZ" dirty="0"/>
              <a:t>Pardubický kraj</a:t>
            </a:r>
          </a:p>
          <a:p>
            <a:r>
              <a:rPr lang="cs-CZ" dirty="0"/>
              <a:t>Ústecký kraj</a:t>
            </a:r>
          </a:p>
          <a:p>
            <a:r>
              <a:rPr lang="cs-CZ" dirty="0"/>
              <a:t>Karlovarský kraj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682244" y="1773013"/>
            <a:ext cx="1800200" cy="2308324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České Budějovice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Praha</a:t>
            </a:r>
            <a:endParaRPr lang="cs-CZ" dirty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Hradec Králové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Liberec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Plzeň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Pardubice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Ústí nad Labem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Karlovy Vary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20071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888614"/>
            <a:ext cx="8229600" cy="459000"/>
          </a:xfrm>
        </p:spPr>
        <p:txBody>
          <a:bodyPr/>
          <a:lstStyle/>
          <a:p>
            <a:r>
              <a:rPr lang="cs-CZ" dirty="0" smtClean="0"/>
              <a:t>Hádanky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9623"/>
            <a:ext cx="8229600" cy="3312367"/>
          </a:xfrm>
        </p:spPr>
        <p:txBody>
          <a:bodyPr>
            <a:normAutofit fontScale="70000" lnSpcReduction="20000"/>
          </a:bodyPr>
          <a:lstStyle/>
          <a:p>
            <a:r>
              <a:rPr lang="cs-CZ" dirty="0" smtClean="0"/>
              <a:t>Co se vyrábí</a:t>
            </a:r>
          </a:p>
          <a:p>
            <a:pPr lvl="1"/>
            <a:r>
              <a:rPr lang="cs-CZ" dirty="0" smtClean="0"/>
              <a:t>v </a:t>
            </a:r>
            <a:r>
              <a:rPr lang="cs-CZ" dirty="0"/>
              <a:t>Hradci </a:t>
            </a:r>
            <a:r>
              <a:rPr lang="cs-CZ" dirty="0" smtClean="0"/>
              <a:t>Králové?</a:t>
            </a:r>
            <a:endParaRPr lang="cs-CZ" dirty="0"/>
          </a:p>
          <a:p>
            <a:pPr lvl="1"/>
            <a:r>
              <a:rPr lang="cs-CZ" dirty="0" smtClean="0"/>
              <a:t>v Pardubicích?</a:t>
            </a:r>
            <a:endParaRPr lang="cs-CZ" dirty="0"/>
          </a:p>
          <a:p>
            <a:pPr lvl="1"/>
            <a:r>
              <a:rPr lang="cs-CZ" dirty="0" smtClean="0"/>
              <a:t>v Plzni?</a:t>
            </a:r>
            <a:endParaRPr lang="cs-CZ" dirty="0"/>
          </a:p>
          <a:p>
            <a:pPr lvl="1"/>
            <a:r>
              <a:rPr lang="cs-CZ" dirty="0" smtClean="0"/>
              <a:t>v </a:t>
            </a:r>
            <a:r>
              <a:rPr lang="cs-CZ" dirty="0"/>
              <a:t>Mladé </a:t>
            </a:r>
            <a:r>
              <a:rPr lang="cs-CZ" dirty="0" smtClean="0"/>
              <a:t>Boleslavi?</a:t>
            </a:r>
            <a:endParaRPr lang="cs-CZ" dirty="0"/>
          </a:p>
          <a:p>
            <a:pPr lvl="1"/>
            <a:r>
              <a:rPr lang="cs-CZ" dirty="0" smtClean="0"/>
              <a:t>v </a:t>
            </a:r>
            <a:r>
              <a:rPr lang="cs-CZ" dirty="0"/>
              <a:t>Českých </a:t>
            </a:r>
            <a:r>
              <a:rPr lang="cs-CZ" dirty="0" smtClean="0"/>
              <a:t>Budějovicích?</a:t>
            </a:r>
            <a:endParaRPr lang="cs-CZ" dirty="0"/>
          </a:p>
          <a:p>
            <a:r>
              <a:rPr lang="cs-CZ" dirty="0" smtClean="0"/>
              <a:t>Co se pěstuje </a:t>
            </a:r>
          </a:p>
          <a:p>
            <a:pPr lvl="1"/>
            <a:r>
              <a:rPr lang="cs-CZ" dirty="0"/>
              <a:t>v okolí </a:t>
            </a:r>
            <a:r>
              <a:rPr lang="cs-CZ" dirty="0" smtClean="0"/>
              <a:t>Žatce?</a:t>
            </a:r>
            <a:endParaRPr lang="cs-CZ" dirty="0"/>
          </a:p>
          <a:p>
            <a:pPr lvl="1"/>
            <a:r>
              <a:rPr lang="cs-CZ" dirty="0" smtClean="0"/>
              <a:t>v Klatovech?</a:t>
            </a:r>
            <a:endParaRPr lang="cs-CZ" dirty="0"/>
          </a:p>
          <a:p>
            <a:pPr marL="342900" lvl="1" indent="-342900">
              <a:buFont typeface="Arial" pitchFamily="34" charset="0"/>
              <a:buChar char="•"/>
            </a:pPr>
            <a:r>
              <a:rPr lang="cs-CZ" dirty="0" smtClean="0"/>
              <a:t>Které </a:t>
            </a:r>
            <a:r>
              <a:rPr lang="cs-CZ" dirty="0"/>
              <a:t>znáš nejznámější lázně v západních </a:t>
            </a:r>
            <a:r>
              <a:rPr lang="cs-CZ" dirty="0" smtClean="0"/>
              <a:t>Čechách?</a:t>
            </a:r>
            <a:endParaRPr lang="cs-CZ" dirty="0"/>
          </a:p>
          <a:p>
            <a:endParaRPr lang="cs-CZ" dirty="0" smtClean="0"/>
          </a:p>
          <a:p>
            <a:pPr marL="457200" lvl="1" indent="0">
              <a:buNone/>
            </a:pPr>
            <a:r>
              <a:rPr lang="cs-CZ" dirty="0" smtClean="0"/>
              <a:t>                                   </a:t>
            </a: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14725" y="3545067"/>
            <a:ext cx="847155" cy="47759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53374" y="1669307"/>
            <a:ext cx="721496" cy="721496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31715" y="1054863"/>
            <a:ext cx="705047" cy="729519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14122" y="2573887"/>
            <a:ext cx="854218" cy="53531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46129" y="2113317"/>
            <a:ext cx="561510" cy="56151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97558" y="2976095"/>
            <a:ext cx="396207" cy="4167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39644" y="3196661"/>
            <a:ext cx="469392" cy="1066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61259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960622"/>
            <a:ext cx="8229600" cy="459000"/>
          </a:xfrm>
        </p:spPr>
        <p:txBody>
          <a:bodyPr/>
          <a:lstStyle/>
          <a:p>
            <a:r>
              <a:rPr lang="cs-CZ" dirty="0"/>
              <a:t>Českomoravská vrchovina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982"/>
            <a:ext cx="8229600" cy="3175000"/>
          </a:xfrm>
        </p:spPr>
        <p:txBody>
          <a:bodyPr>
            <a:normAutofit/>
          </a:bodyPr>
          <a:lstStyle/>
          <a:p>
            <a:r>
              <a:rPr lang="cs-CZ" sz="2600" u="sng" dirty="0"/>
              <a:t>Poloha</a:t>
            </a:r>
            <a:r>
              <a:rPr lang="cs-CZ" sz="2600" dirty="0"/>
              <a:t>: tvoří předěl mezi </a:t>
            </a:r>
            <a:r>
              <a:rPr lang="cs-CZ" sz="2600" dirty="0" smtClean="0"/>
              <a:t>Čechami </a:t>
            </a:r>
            <a:r>
              <a:rPr lang="cs-CZ" sz="2600" dirty="0"/>
              <a:t>a Moravou</a:t>
            </a:r>
          </a:p>
          <a:p>
            <a:pPr marL="0" indent="0">
              <a:buNone/>
            </a:pPr>
            <a:r>
              <a:rPr lang="cs-CZ" sz="2600" dirty="0"/>
              <a:t>   </a:t>
            </a:r>
            <a:r>
              <a:rPr lang="cs-CZ" sz="2600" dirty="0" smtClean="0"/>
              <a:t>	       probíhá </a:t>
            </a:r>
            <a:r>
              <a:rPr lang="cs-CZ" sz="2600" dirty="0"/>
              <a:t>zde hlavní evropské rozvodí </a:t>
            </a:r>
            <a:endParaRPr lang="cs-CZ" sz="2600" dirty="0" smtClean="0"/>
          </a:p>
          <a:p>
            <a:pPr marL="0" indent="0">
              <a:buNone/>
            </a:pPr>
            <a:r>
              <a:rPr lang="cs-CZ" sz="2600" dirty="0"/>
              <a:t>	</a:t>
            </a:r>
            <a:r>
              <a:rPr lang="cs-CZ" sz="2600" dirty="0" smtClean="0"/>
              <a:t>	(Severní moře/Černé moře)</a:t>
            </a:r>
            <a:endParaRPr lang="cs-CZ" sz="2600" dirty="0"/>
          </a:p>
          <a:p>
            <a:r>
              <a:rPr lang="cs-CZ" sz="2600" u="sng" dirty="0"/>
              <a:t>Podnebí</a:t>
            </a:r>
            <a:r>
              <a:rPr lang="cs-CZ" sz="2600" dirty="0"/>
              <a:t>: chladné</a:t>
            </a:r>
          </a:p>
          <a:p>
            <a:r>
              <a:rPr lang="cs-CZ" sz="2600" u="sng" dirty="0"/>
              <a:t>Povrch</a:t>
            </a:r>
            <a:r>
              <a:rPr lang="cs-CZ" sz="2600" dirty="0"/>
              <a:t>: Českomoravská vrchovina </a:t>
            </a:r>
            <a:r>
              <a:rPr lang="cs-CZ" sz="2600" dirty="0" smtClean="0"/>
              <a:t>(Javořice)</a:t>
            </a:r>
            <a:endParaRPr lang="cs-CZ" sz="2600" dirty="0"/>
          </a:p>
          <a:p>
            <a:pPr marL="0" indent="0">
              <a:buNone/>
            </a:pPr>
            <a:r>
              <a:rPr lang="cs-CZ" sz="2600" dirty="0"/>
              <a:t>                </a:t>
            </a:r>
            <a:r>
              <a:rPr lang="cs-CZ" sz="2600" dirty="0" smtClean="0"/>
              <a:t>   Žďárské </a:t>
            </a:r>
            <a:r>
              <a:rPr lang="cs-CZ" sz="2600" dirty="0"/>
              <a:t>vrchy </a:t>
            </a:r>
            <a:r>
              <a:rPr lang="cs-CZ" sz="2600" dirty="0" smtClean="0"/>
              <a:t>(Devět skal)</a:t>
            </a:r>
            <a:endParaRPr lang="cs-CZ" sz="2600" dirty="0"/>
          </a:p>
          <a:p>
            <a:endParaRPr lang="cs-CZ" sz="2600" dirty="0"/>
          </a:p>
        </p:txBody>
      </p:sp>
    </p:spTree>
    <p:extLst>
      <p:ext uri="{BB962C8B-B14F-4D97-AF65-F5344CB8AC3E}">
        <p14:creationId xmlns:p14="http://schemas.microsoft.com/office/powerpoint/2010/main" val="28181747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960622"/>
            <a:ext cx="8229600" cy="459000"/>
          </a:xfrm>
        </p:spPr>
        <p:txBody>
          <a:bodyPr/>
          <a:lstStyle/>
          <a:p>
            <a:r>
              <a:rPr lang="cs-CZ" dirty="0" smtClean="0"/>
              <a:t>Vodstvo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3820" y="1347614"/>
            <a:ext cx="4040188" cy="576064"/>
          </a:xfrm>
        </p:spPr>
        <p:txBody>
          <a:bodyPr/>
          <a:lstStyle/>
          <a:p>
            <a:r>
              <a:rPr lang="cs-CZ" dirty="0" smtClean="0"/>
              <a:t>Do Čech teče: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/>
              <a:t>Chrudimka                      </a:t>
            </a:r>
          </a:p>
          <a:p>
            <a:pPr marL="0" indent="0">
              <a:buNone/>
            </a:pPr>
            <a:r>
              <a:rPr lang="cs-CZ" dirty="0"/>
              <a:t>      Sázava </a:t>
            </a:r>
          </a:p>
          <a:p>
            <a:pPr marL="0" indent="0">
              <a:buNone/>
            </a:pPr>
            <a:r>
              <a:rPr lang="cs-CZ" dirty="0"/>
              <a:t>      </a:t>
            </a:r>
            <a:r>
              <a:rPr lang="cs-CZ" dirty="0" smtClean="0"/>
              <a:t>Želivka (nádrž Švihov)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	- zásobuje vodou Prahu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Na Moravu teče: 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/>
              <a:t>Svratka </a:t>
            </a:r>
            <a:r>
              <a:rPr lang="cs-CZ" dirty="0" smtClean="0"/>
              <a:t>(nádrž Vír)</a:t>
            </a:r>
            <a:endParaRPr lang="cs-CZ" dirty="0"/>
          </a:p>
          <a:p>
            <a:r>
              <a:rPr lang="cs-CZ" dirty="0"/>
              <a:t>Oslava</a:t>
            </a:r>
          </a:p>
          <a:p>
            <a:r>
              <a:rPr lang="cs-CZ" dirty="0"/>
              <a:t>Jihlava </a:t>
            </a:r>
            <a:r>
              <a:rPr lang="cs-CZ" dirty="0" smtClean="0"/>
              <a:t>(Dalešická přehrada)</a:t>
            </a:r>
            <a:endParaRPr lang="cs-CZ" dirty="0"/>
          </a:p>
          <a:p>
            <a:r>
              <a:rPr lang="cs-CZ" dirty="0"/>
              <a:t>Jevišovka</a:t>
            </a:r>
          </a:p>
          <a:p>
            <a:r>
              <a:rPr lang="cs-CZ" dirty="0"/>
              <a:t>Dyje </a:t>
            </a:r>
            <a:r>
              <a:rPr lang="cs-CZ" dirty="0" smtClean="0"/>
              <a:t>(nádrž Vranov)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116563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6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960622"/>
            <a:ext cx="8229600" cy="459000"/>
          </a:xfrm>
        </p:spPr>
        <p:txBody>
          <a:bodyPr/>
          <a:lstStyle/>
          <a:p>
            <a:r>
              <a:rPr lang="cs-CZ" dirty="0" smtClean="0"/>
              <a:t>Města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982"/>
            <a:ext cx="8229600" cy="3175000"/>
          </a:xfrm>
        </p:spPr>
        <p:txBody>
          <a:bodyPr>
            <a:normAutofit/>
          </a:bodyPr>
          <a:lstStyle/>
          <a:p>
            <a:r>
              <a:rPr lang="cs-CZ" dirty="0"/>
              <a:t>Jihlava – staré hornické </a:t>
            </a:r>
            <a:r>
              <a:rPr lang="cs-CZ" dirty="0" smtClean="0"/>
              <a:t>město, dříve </a:t>
            </a:r>
            <a:r>
              <a:rPr lang="cs-CZ" dirty="0"/>
              <a:t>těžba stříbra</a:t>
            </a:r>
          </a:p>
          <a:p>
            <a:r>
              <a:rPr lang="cs-CZ" dirty="0"/>
              <a:t>Žďár nad Sázavou </a:t>
            </a:r>
            <a:r>
              <a:rPr lang="cs-CZ" dirty="0" smtClean="0"/>
              <a:t>– strojírenský průmysl, Zelená </a:t>
            </a:r>
            <a:r>
              <a:rPr lang="cs-CZ" smtClean="0"/>
              <a:t>hora - památka UNESCO	</a:t>
            </a:r>
          </a:p>
          <a:p>
            <a:r>
              <a:rPr lang="cs-CZ" sz="2800" dirty="0" smtClean="0"/>
              <a:t>Havlíčkův Brod – bramborářská oblast</a:t>
            </a:r>
          </a:p>
          <a:p>
            <a:r>
              <a:rPr lang="cs-CZ" dirty="0" smtClean="0"/>
              <a:t>Třebíč - výroba </a:t>
            </a:r>
            <a:r>
              <a:rPr lang="cs-CZ" dirty="0"/>
              <a:t>obuvi a </a:t>
            </a:r>
            <a:r>
              <a:rPr lang="cs-CZ" dirty="0" smtClean="0"/>
              <a:t>ponožek, památka UNESCO</a:t>
            </a:r>
          </a:p>
          <a:p>
            <a:r>
              <a:rPr lang="cs-CZ" dirty="0"/>
              <a:t>Telč – historické </a:t>
            </a:r>
            <a:r>
              <a:rPr lang="cs-CZ" dirty="0" smtClean="0"/>
              <a:t>město, památka UNESCO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540679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960622"/>
            <a:ext cx="8229600" cy="459000"/>
          </a:xfrm>
        </p:spPr>
        <p:txBody>
          <a:bodyPr/>
          <a:lstStyle/>
          <a:p>
            <a:r>
              <a:rPr lang="cs-CZ" dirty="0" smtClean="0"/>
              <a:t>Hospodářství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91630"/>
            <a:ext cx="8229600" cy="3175000"/>
          </a:xfrm>
        </p:spPr>
        <p:txBody>
          <a:bodyPr/>
          <a:lstStyle/>
          <a:p>
            <a:r>
              <a:rPr lang="cs-CZ" dirty="0"/>
              <a:t>Chov skotu, ovcí</a:t>
            </a:r>
          </a:p>
          <a:p>
            <a:r>
              <a:rPr lang="cs-CZ" dirty="0"/>
              <a:t>Pěstování brambor a </a:t>
            </a:r>
            <a:r>
              <a:rPr lang="cs-CZ" dirty="0" smtClean="0"/>
              <a:t>lnu</a:t>
            </a:r>
          </a:p>
          <a:p>
            <a:r>
              <a:rPr lang="cs-CZ" dirty="0" smtClean="0"/>
              <a:t>Těžba žuly</a:t>
            </a:r>
          </a:p>
          <a:p>
            <a:r>
              <a:rPr lang="cs-CZ" dirty="0" smtClean="0"/>
              <a:t>Jaderná elektrárna Dukovany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076243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843558"/>
            <a:ext cx="8013576" cy="459000"/>
          </a:xfrm>
        </p:spPr>
        <p:txBody>
          <a:bodyPr/>
          <a:lstStyle/>
          <a:p>
            <a:pPr algn="l"/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419623"/>
            <a:ext cx="8003232" cy="3175000"/>
          </a:xfrm>
        </p:spPr>
        <p:txBody>
          <a:bodyPr>
            <a:normAutofit fontScale="85000" lnSpcReduction="20000"/>
          </a:bodyPr>
          <a:lstStyle/>
          <a:p>
            <a:r>
              <a:rPr lang="cs-CZ" sz="2300" dirty="0">
                <a:hlinkClick r:id="rId2"/>
              </a:rPr>
              <a:t>http://</a:t>
            </a:r>
            <a:r>
              <a:rPr lang="cs-CZ" sz="2300" dirty="0" smtClean="0">
                <a:hlinkClick r:id="rId2"/>
              </a:rPr>
              <a:t>www.mapaceskerepubliky.cz/slepa-mapa-cr</a:t>
            </a:r>
            <a:endParaRPr lang="cs-CZ" sz="2300" dirty="0" smtClean="0"/>
          </a:p>
          <a:p>
            <a:r>
              <a:rPr lang="cs-CZ" sz="2300" dirty="0" smtClean="0">
                <a:hlinkClick r:id="rId3"/>
              </a:rPr>
              <a:t>http</a:t>
            </a:r>
            <a:r>
              <a:rPr lang="cs-CZ" sz="2300" dirty="0">
                <a:hlinkClick r:id="rId3"/>
              </a:rPr>
              <a:t>://</a:t>
            </a:r>
            <a:r>
              <a:rPr lang="cs-CZ" sz="2300" dirty="0" smtClean="0">
                <a:hlinkClick r:id="rId3"/>
              </a:rPr>
              <a:t>www.freepik.com/free-vector/piano-clip-art_381909.htm</a:t>
            </a:r>
            <a:endParaRPr lang="cs-CZ" sz="2300" dirty="0" smtClean="0"/>
          </a:p>
          <a:p>
            <a:r>
              <a:rPr lang="cs-CZ" sz="2300" dirty="0">
                <a:hlinkClick r:id="rId4"/>
              </a:rPr>
              <a:t>http://</a:t>
            </a:r>
            <a:r>
              <a:rPr lang="cs-CZ" sz="2300" dirty="0" smtClean="0">
                <a:hlinkClick r:id="rId4"/>
              </a:rPr>
              <a:t>www.freepik.com/free-vector/gingerbread-cookies-for-christmas_760490.htm#term=gingerbread&amp;page=1&amp;position=12</a:t>
            </a:r>
            <a:endParaRPr lang="cs-CZ" sz="2300" dirty="0" smtClean="0"/>
          </a:p>
          <a:p>
            <a:r>
              <a:rPr lang="cs-CZ" sz="2300" dirty="0">
                <a:hlinkClick r:id="rId5"/>
              </a:rPr>
              <a:t>http://</a:t>
            </a:r>
            <a:r>
              <a:rPr lang="cs-CZ" sz="2300" dirty="0" smtClean="0">
                <a:hlinkClick r:id="rId5"/>
              </a:rPr>
              <a:t>cliparts.co/clipart/2322357</a:t>
            </a:r>
            <a:endParaRPr lang="cs-CZ" sz="2300" dirty="0" smtClean="0"/>
          </a:p>
          <a:p>
            <a:r>
              <a:rPr lang="cs-CZ" sz="2300" dirty="0">
                <a:hlinkClick r:id="rId6"/>
              </a:rPr>
              <a:t>http://</a:t>
            </a:r>
            <a:r>
              <a:rPr lang="cs-CZ" sz="2300" dirty="0" smtClean="0">
                <a:hlinkClick r:id="rId6"/>
              </a:rPr>
              <a:t>www.clipartpanda.com/clipart_images/shared-by-peaches-9178656</a:t>
            </a:r>
            <a:endParaRPr lang="cs-CZ" sz="2300" dirty="0" smtClean="0"/>
          </a:p>
          <a:p>
            <a:r>
              <a:rPr lang="cs-CZ" sz="2300" dirty="0">
                <a:hlinkClick r:id="rId7"/>
              </a:rPr>
              <a:t>http://</a:t>
            </a:r>
            <a:r>
              <a:rPr lang="cs-CZ" sz="2300" dirty="0" smtClean="0">
                <a:hlinkClick r:id="rId7"/>
              </a:rPr>
              <a:t>www.clipartpanda.com/clipart_images/pencil-4522603</a:t>
            </a:r>
            <a:endParaRPr lang="cs-CZ" sz="2300" dirty="0" smtClean="0"/>
          </a:p>
          <a:p>
            <a:r>
              <a:rPr lang="cs-CZ" sz="2300" dirty="0">
                <a:hlinkClick r:id="rId8"/>
              </a:rPr>
              <a:t>http://</a:t>
            </a:r>
            <a:r>
              <a:rPr lang="cs-CZ" sz="2300" dirty="0" smtClean="0">
                <a:hlinkClick r:id="rId8"/>
              </a:rPr>
              <a:t>www.clker.com/clipart-hops-green.html</a:t>
            </a:r>
            <a:endParaRPr lang="cs-CZ" sz="2300" dirty="0" smtClean="0"/>
          </a:p>
          <a:p>
            <a:r>
              <a:rPr lang="cs-CZ" sz="2300" dirty="0">
                <a:hlinkClick r:id="rId9"/>
              </a:rPr>
              <a:t>http://</a:t>
            </a:r>
            <a:r>
              <a:rPr lang="cs-CZ" sz="2300" dirty="0" smtClean="0">
                <a:hlinkClick r:id="rId9"/>
              </a:rPr>
              <a:t>cz.clipart.me/flowers-trees/carnation-flower-gvozdika-1-39653</a:t>
            </a:r>
            <a:endParaRPr lang="cs-CZ" sz="2300" dirty="0" smtClean="0"/>
          </a:p>
          <a:p>
            <a:endParaRPr lang="cs-CZ" sz="2300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7523609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boxed_powerpoint_16x9_2012-08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Prezentace4" id="{FA648B46-5DFB-4817-A984-0EDF8C590859}" vid="{9C3AC370-3180-4625-AB9F-69495A826E3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367</Words>
  <Application>Microsoft Office PowerPoint</Application>
  <PresentationFormat>Předvádění na obrazovce (16:9)</PresentationFormat>
  <Paragraphs>118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boxed_powerpoint_16x9_2012-08</vt:lpstr>
      <vt:lpstr>  Dotkněte se inovací CZ.1.07/1.3.00/51.0024  </vt:lpstr>
      <vt:lpstr>Prezentace aplikace PowerPoint</vt:lpstr>
      <vt:lpstr>Metodický pokyn</vt:lpstr>
      <vt:lpstr>Doplň nejvyšší hory</vt:lpstr>
      <vt:lpstr>Které řeky protékají těmito městy</vt:lpstr>
      <vt:lpstr>Ukaž kraj</vt:lpstr>
      <vt:lpstr>Doplň krajské město</vt:lpstr>
      <vt:lpstr>Hádanky</vt:lpstr>
      <vt:lpstr>Českomoravská vrchovina</vt:lpstr>
      <vt:lpstr>Vodstvo</vt:lpstr>
      <vt:lpstr>Města</vt:lpstr>
      <vt:lpstr>Hospodářství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2015-05-19T07:43:10Z</dcterms:created>
  <dcterms:modified xsi:type="dcterms:W3CDTF">2015-05-19T07:43:21Z</dcterms:modified>
</cp:coreProperties>
</file>