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047" autoAdjust="0"/>
    <p:restoredTop sz="94681" autoAdjust="0"/>
  </p:normalViewPr>
  <p:slideViewPr>
    <p:cSldViewPr>
      <p:cViewPr>
        <p:scale>
          <a:sx n="102" d="100"/>
          <a:sy n="102" d="100"/>
        </p:scale>
        <p:origin x="-72" y="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6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D5FD2-A9FE-45DF-BB3F-6AB96B5F3611}" type="datetimeFigureOut">
              <a:rPr lang="cs-CZ" smtClean="0"/>
              <a:t>9.6.2015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70E18B-4DDF-4E57-93E5-95C2AD8F7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0892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70E18B-4DDF-4E57-93E5-95C2AD8F73A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433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81B4E43-3528-4103-8F9A-A7FA4E67820D}" type="datetimeFigureOut">
              <a:rPr lang="cs-CZ" smtClean="0"/>
              <a:t>9.6.2015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0C44902-20AA-4E67-AC04-AA49D14FE0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81B4E43-3528-4103-8F9A-A7FA4E67820D}" type="datetimeFigureOut">
              <a:rPr lang="cs-CZ" smtClean="0"/>
              <a:t>9.6.2015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0C44902-20AA-4E67-AC04-AA49D14FE0B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81B4E43-3528-4103-8F9A-A7FA4E67820D}" type="datetimeFigureOut">
              <a:rPr lang="cs-CZ" smtClean="0"/>
              <a:t>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0C44902-20AA-4E67-AC04-AA49D14FE0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4E43-3528-4103-8F9A-A7FA4E67820D}" type="datetimeFigureOut">
              <a:rPr lang="cs-CZ" smtClean="0"/>
              <a:t>9.6.2015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4902-20AA-4E67-AC04-AA49D14FE0B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4E43-3528-4103-8F9A-A7FA4E67820D}" type="datetimeFigureOut">
              <a:rPr lang="cs-CZ" smtClean="0"/>
              <a:t>9.6.2015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4902-20AA-4E67-AC04-AA49D14FE0B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81B4E43-3528-4103-8F9A-A7FA4E67820D}" type="datetimeFigureOut">
              <a:rPr lang="cs-CZ" smtClean="0"/>
              <a:t>9.6.2015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0C44902-20AA-4E67-AC04-AA49D14FE0B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4E43-3528-4103-8F9A-A7FA4E67820D}" type="datetimeFigureOut">
              <a:rPr lang="cs-CZ" smtClean="0"/>
              <a:t>9.6.2015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4902-20AA-4E67-AC04-AA49D14FE0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81B4E43-3528-4103-8F9A-A7FA4E67820D}" type="datetimeFigureOut">
              <a:rPr lang="cs-CZ" smtClean="0"/>
              <a:t>9.6.2015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0C44902-20AA-4E67-AC04-AA49D14FE0B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81B4E43-3528-4103-8F9A-A7FA4E67820D}" type="datetimeFigureOut">
              <a:rPr lang="cs-CZ" smtClean="0"/>
              <a:t>9.6.2015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0C44902-20AA-4E67-AC04-AA49D14FE0B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4E43-3528-4103-8F9A-A7FA4E67820D}" type="datetimeFigureOut">
              <a:rPr lang="cs-CZ" smtClean="0"/>
              <a:t>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4902-20AA-4E67-AC04-AA49D14FE0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4E43-3528-4103-8F9A-A7FA4E67820D}" type="datetimeFigureOut">
              <a:rPr lang="cs-CZ" smtClean="0"/>
              <a:t>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4902-20AA-4E67-AC04-AA49D14FE0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81B4E43-3528-4103-8F9A-A7FA4E67820D}" type="datetimeFigureOut">
              <a:rPr lang="cs-CZ" smtClean="0"/>
              <a:t>9.6.2015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0C44902-20AA-4E67-AC04-AA49D14FE0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dotek.dumy.cz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vcr.cz/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oou.cz/zmeny-zakona-o-ochrane-osobnich-udaju/ds-3112/archiv=0&amp;p1=1261" TargetMode="External"/><Relationship Id="rId2" Type="http://schemas.openxmlformats.org/officeDocument/2006/relationships/hyperlink" Target="http://www.zakonyprolidi.cz/cs/2000-365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13" Type="http://schemas.openxmlformats.org/officeDocument/2006/relationships/hyperlink" Target="http://www.vlada.cz/" TargetMode="External"/><Relationship Id="rId18" Type="http://schemas.openxmlformats.org/officeDocument/2006/relationships/image" Target="../media/image11.jpg"/><Relationship Id="rId3" Type="http://schemas.openxmlformats.org/officeDocument/2006/relationships/hyperlink" Target="http://www.czechpoint.cz/web/" TargetMode="External"/><Relationship Id="rId7" Type="http://schemas.openxmlformats.org/officeDocument/2006/relationships/hyperlink" Target="http://nahlizenidokn.cuzk.cz/" TargetMode="External"/><Relationship Id="rId12" Type="http://schemas.openxmlformats.org/officeDocument/2006/relationships/image" Target="../media/image8.jpg"/><Relationship Id="rId17" Type="http://schemas.openxmlformats.org/officeDocument/2006/relationships/hyperlink" Target="http://www.szrcr.cz/" TargetMode="External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0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11" Type="http://schemas.openxmlformats.org/officeDocument/2006/relationships/hyperlink" Target="http://www.statnisprava.cz/" TargetMode="External"/><Relationship Id="rId5" Type="http://schemas.openxmlformats.org/officeDocument/2006/relationships/hyperlink" Target="https://www.datoveschranky.info/" TargetMode="External"/><Relationship Id="rId15" Type="http://schemas.openxmlformats.org/officeDocument/2006/relationships/hyperlink" Target="http://portal.gov.cz/portal/obcan/" TargetMode="External"/><Relationship Id="rId10" Type="http://schemas.openxmlformats.org/officeDocument/2006/relationships/image" Target="../media/image7.jpg"/><Relationship Id="rId19" Type="http://schemas.openxmlformats.org/officeDocument/2006/relationships/hyperlink" Target="http://www.szrcr.cz/informacni-system-zakladnich-registru" TargetMode="External"/><Relationship Id="rId4" Type="http://schemas.openxmlformats.org/officeDocument/2006/relationships/image" Target="../media/image4.jpg"/><Relationship Id="rId9" Type="http://schemas.openxmlformats.org/officeDocument/2006/relationships/hyperlink" Target="http://www.mpsv.cz/cs/" TargetMode="External"/><Relationship Id="rId1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rejskol.msmt.cz/" TargetMode="External"/><Relationship Id="rId13" Type="http://schemas.openxmlformats.org/officeDocument/2006/relationships/hyperlink" Target="http://aplikace.mvcr.cz/sbirka-zakonu/" TargetMode="External"/><Relationship Id="rId3" Type="http://schemas.openxmlformats.org/officeDocument/2006/relationships/image" Target="../media/image12.jpg"/><Relationship Id="rId7" Type="http://schemas.openxmlformats.org/officeDocument/2006/relationships/image" Target="../media/image14.jpg"/><Relationship Id="rId12" Type="http://schemas.openxmlformats.org/officeDocument/2006/relationships/hyperlink" Target="http://adisreg.mfcr.cz/cgi-bin/adis/idph/int_dp_prij.cgi?ZPRAC=FDPHI1&amp;poc_dic=2" TargetMode="External"/><Relationship Id="rId2" Type="http://schemas.openxmlformats.org/officeDocument/2006/relationships/hyperlink" Target="http://portal.justice.cz/Justice2/Uvod/uvod.aspx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info.mfcr.cz/ares/ares_es.html.cz" TargetMode="External"/><Relationship Id="rId11" Type="http://schemas.openxmlformats.org/officeDocument/2006/relationships/image" Target="../media/image16.jpg"/><Relationship Id="rId5" Type="http://schemas.openxmlformats.org/officeDocument/2006/relationships/image" Target="../media/image13.jpg"/><Relationship Id="rId15" Type="http://schemas.openxmlformats.org/officeDocument/2006/relationships/hyperlink" Target="http://www.sbirka.cz/" TargetMode="External"/><Relationship Id="rId10" Type="http://schemas.openxmlformats.org/officeDocument/2006/relationships/hyperlink" Target="http://www.czso.cz/" TargetMode="External"/><Relationship Id="rId4" Type="http://schemas.openxmlformats.org/officeDocument/2006/relationships/hyperlink" Target="http://www.rzp.cz/cgi-bin/aps_cacheWEB.sh?VSS_SERV=ZVWSBJFND" TargetMode="External"/><Relationship Id="rId9" Type="http://schemas.openxmlformats.org/officeDocument/2006/relationships/image" Target="../media/image15.jpg"/><Relationship Id="rId14" Type="http://schemas.openxmlformats.org/officeDocument/2006/relationships/hyperlink" Target="http://aplikace.policie.cz/patrani-vozidla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http://dotek.dumy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217245" y="3140968"/>
            <a:ext cx="655272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/>
              <a:t>Informačních </a:t>
            </a:r>
            <a:r>
              <a:rPr lang="cs-CZ" sz="4000" b="1" dirty="0"/>
              <a:t>systémů veřejné </a:t>
            </a:r>
            <a:r>
              <a:rPr lang="cs-CZ" sz="4000" b="1" dirty="0" smtClean="0"/>
              <a:t>správy</a:t>
            </a:r>
          </a:p>
          <a:p>
            <a:pPr algn="ctr"/>
            <a:endParaRPr lang="cs-CZ" sz="4000" b="1" dirty="0">
              <a:solidFill>
                <a:srgbClr val="C00000"/>
              </a:solidFill>
            </a:endParaRPr>
          </a:p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ISVS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242" y="317346"/>
            <a:ext cx="6736734" cy="894715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1666122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Dotkněte se inovací      CZ.1.07/1.3.00/51.0024</a:t>
            </a:r>
            <a:endParaRPr lang="cs-CZ" dirty="0"/>
          </a:p>
        </p:txBody>
      </p:sp>
      <p:pic>
        <p:nvPicPr>
          <p:cNvPr id="5" name="Obrázek 4" descr="ruka.jpg">
            <a:hlinkClick r:id="rId3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6751" y="5759205"/>
            <a:ext cx="5760720" cy="835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7071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15616" y="116632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/>
              <a:t>Cílem předmětu je poskytnout posluchačům znalosti z oblasti teorie a praktických postupů výstavby a provozu bezpečných informačních systémů.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368152" y="1340768"/>
            <a:ext cx="759633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Zvláštní zřetel je kladen na znalosti problematiky: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2000" b="1" dirty="0"/>
              <a:t>informačních systémů veřejné správy (ISVS)</a:t>
            </a:r>
            <a:r>
              <a:rPr lang="cs-CZ" sz="2000" dirty="0"/>
              <a:t>, 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2000" b="1" dirty="0"/>
              <a:t>tvorbu jejich bezpečnostních politik</a:t>
            </a:r>
            <a:r>
              <a:rPr lang="cs-CZ" sz="2000" dirty="0"/>
              <a:t>, 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2000" b="1" dirty="0"/>
              <a:t>implementaci bezpečnostních protiopatření a řešení bezpečnostních incidentů</a:t>
            </a:r>
            <a:r>
              <a:rPr lang="cs-CZ" sz="2000" dirty="0"/>
              <a:t>.</a:t>
            </a:r>
            <a:r>
              <a:rPr lang="cs-CZ" sz="2000" dirty="0">
                <a:solidFill>
                  <a:srgbClr val="C00000"/>
                </a:solidFill>
              </a:rPr>
              <a:t> </a:t>
            </a:r>
          </a:p>
        </p:txBody>
      </p:sp>
      <p:sp>
        <p:nvSpPr>
          <p:cNvPr id="8" name="Obdélník 7"/>
          <p:cNvSpPr/>
          <p:nvPr/>
        </p:nvSpPr>
        <p:spPr>
          <a:xfrm>
            <a:off x="1920395" y="3212976"/>
            <a:ext cx="6870781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Absolvování předmětu by mělo studenty připravit</a:t>
            </a:r>
            <a:r>
              <a:rPr lang="cs-CZ" sz="2000" b="1" dirty="0" smtClean="0">
                <a:solidFill>
                  <a:srgbClr val="C00000"/>
                </a:solidFill>
              </a:rPr>
              <a:t>: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pPr marL="514350" indent="-514350" algn="just">
              <a:buFont typeface="+mj-lt"/>
              <a:buAutoNum type="alphaLcParenR"/>
            </a:pPr>
            <a:r>
              <a:rPr lang="cs-CZ" sz="2000" dirty="0"/>
              <a:t>pro práci v týmech, které zadávají a řídí projekty informatizace veřejné správy na úrovni obcí s rozšířenou pravomocí a státních institucí, </a:t>
            </a:r>
            <a:endParaRPr lang="cs-CZ" sz="2000" dirty="0" smtClean="0"/>
          </a:p>
          <a:p>
            <a:pPr marL="514350" indent="-514350" algn="just">
              <a:buFont typeface="+mj-lt"/>
              <a:buAutoNum type="alphaLcParenR"/>
            </a:pPr>
            <a:endParaRPr lang="cs-CZ" sz="2000" dirty="0"/>
          </a:p>
          <a:p>
            <a:pPr marL="514350" indent="-514350">
              <a:buFont typeface="+mj-lt"/>
              <a:buAutoNum type="alphaLcParenR"/>
            </a:pPr>
            <a:r>
              <a:rPr lang="cs-CZ" sz="2000" dirty="0"/>
              <a:t>pro pozice v útvarech bezpečnostních administrátorů a interních auditorů, pro organizaci elektronické spisové služby a další srovnatelné pozice.</a:t>
            </a:r>
          </a:p>
        </p:txBody>
      </p:sp>
    </p:spTree>
    <p:extLst>
      <p:ext uri="{BB962C8B-B14F-4D97-AF65-F5344CB8AC3E}">
        <p14:creationId xmlns:p14="http://schemas.microsoft.com/office/powerpoint/2010/main" val="23995467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259632" y="648931"/>
            <a:ext cx="7585821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1259632" y="1772816"/>
            <a:ext cx="757731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cs-CZ" sz="2000" b="1" dirty="0">
                <a:hlinkClick r:id="rId2"/>
              </a:rPr>
              <a:t>Ministerstvo vnitra </a:t>
            </a:r>
            <a:r>
              <a:rPr lang="cs-CZ" sz="2000" b="1" dirty="0" smtClean="0">
                <a:hlinkClick r:id="rId2"/>
              </a:rPr>
              <a:t>zajišťuje</a:t>
            </a:r>
            <a:endParaRPr lang="cs-CZ" sz="2000" b="1" dirty="0" smtClean="0"/>
          </a:p>
          <a:p>
            <a:pPr lvl="1"/>
            <a:r>
              <a:rPr lang="cs-CZ" sz="2000" b="1" dirty="0" smtClean="0">
                <a:solidFill>
                  <a:srgbClr val="C00000"/>
                </a:solidFill>
              </a:rPr>
              <a:t>       rozvoj</a:t>
            </a:r>
            <a:r>
              <a:rPr lang="cs-CZ" sz="2000" b="1" dirty="0">
                <a:solidFill>
                  <a:srgbClr val="C00000"/>
                </a:solidFill>
              </a:rPr>
              <a:t>, výstavbu a metodické řízení </a:t>
            </a:r>
            <a:r>
              <a:rPr lang="cs-CZ" sz="2000" b="1" dirty="0" smtClean="0">
                <a:solidFill>
                  <a:srgbClr val="C00000"/>
                </a:solidFill>
              </a:rPr>
              <a:t>ISVS</a:t>
            </a:r>
            <a:r>
              <a:rPr lang="cs-CZ" sz="2000" dirty="0" smtClean="0">
                <a:solidFill>
                  <a:srgbClr val="C00000"/>
                </a:solidFill>
              </a:rPr>
              <a:t>: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15616" y="705470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Informační systémy veřejné správy (ISVS) jsou:</a:t>
            </a:r>
          </a:p>
          <a:p>
            <a:pPr algn="ctr"/>
            <a:r>
              <a:rPr lang="cs-CZ" b="1" dirty="0">
                <a:solidFill>
                  <a:srgbClr val="C00000"/>
                </a:solidFill>
              </a:rPr>
              <a:t>„Souborem informačních systémů, které slouží pro výkon veřejné správy.“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140597" y="134106"/>
            <a:ext cx="77048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C00000"/>
                </a:solidFill>
              </a:rPr>
              <a:t>Informační systémy veřejné správy - ISVS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1907704" y="2489954"/>
            <a:ext cx="712879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1)</a:t>
            </a:r>
            <a:r>
              <a:rPr lang="cs-CZ" dirty="0"/>
              <a:t> </a:t>
            </a:r>
            <a:r>
              <a:rPr lang="cs-CZ" sz="2000" dirty="0"/>
              <a:t>Prostřednictvím atestace dlouhodobého řízení ISVS. </a:t>
            </a:r>
          </a:p>
          <a:p>
            <a:r>
              <a:rPr lang="cs-CZ" sz="2000" dirty="0">
                <a:solidFill>
                  <a:srgbClr val="C00000"/>
                </a:solidFill>
              </a:rPr>
              <a:t>2)</a:t>
            </a:r>
            <a:r>
              <a:rPr lang="cs-CZ" sz="2000" dirty="0"/>
              <a:t> Atestace způsobilosti k realizaci vazeb ISVS. </a:t>
            </a:r>
          </a:p>
          <a:p>
            <a:r>
              <a:rPr lang="cs-CZ" sz="2000" dirty="0">
                <a:solidFill>
                  <a:srgbClr val="C00000"/>
                </a:solidFill>
              </a:rPr>
              <a:t>3)</a:t>
            </a:r>
            <a:r>
              <a:rPr lang="cs-CZ" sz="2000" dirty="0"/>
              <a:t> Prostřednictvím referenčního rozhraní a kontrolní </a:t>
            </a:r>
            <a:r>
              <a:rPr lang="cs-CZ" sz="2000" dirty="0" smtClean="0"/>
              <a:t>činnosti realizuje </a:t>
            </a:r>
            <a:r>
              <a:rPr lang="cs-CZ" sz="2000" dirty="0"/>
              <a:t>zpětnou vazbu na metodiky a vyhlášky k zákonu č. 365/2000 Sb</a:t>
            </a:r>
            <a:r>
              <a:rPr lang="cs-CZ" sz="2000" dirty="0" smtClean="0"/>
              <a:t>., o </a:t>
            </a:r>
            <a:r>
              <a:rPr lang="cs-CZ" sz="2000" dirty="0"/>
              <a:t>ISVS, ve znění pozdějších předpisů a jejich dodržování v praxi.</a:t>
            </a:r>
          </a:p>
          <a:p>
            <a:r>
              <a:rPr lang="cs-CZ" sz="2000" dirty="0">
                <a:solidFill>
                  <a:srgbClr val="C00000"/>
                </a:solidFill>
              </a:rPr>
              <a:t>4)</a:t>
            </a:r>
            <a:r>
              <a:rPr lang="cs-CZ" sz="2000" dirty="0"/>
              <a:t> Projektovým přístupem omezuje vznik duplicit při provozování ISVS.</a:t>
            </a:r>
          </a:p>
          <a:p>
            <a:r>
              <a:rPr lang="cs-CZ" sz="2000" dirty="0">
                <a:solidFill>
                  <a:srgbClr val="C00000"/>
                </a:solidFill>
              </a:rPr>
              <a:t>5)</a:t>
            </a:r>
            <a:r>
              <a:rPr lang="cs-CZ" sz="2000" dirty="0"/>
              <a:t> Zabezpečuje reálné požadavky na čerpání financí z </a:t>
            </a:r>
            <a:r>
              <a:rPr lang="cs-CZ" sz="2000" dirty="0" smtClean="0"/>
              <a:t>veřejných rozpočtů </a:t>
            </a:r>
            <a:r>
              <a:rPr lang="cs-CZ" sz="2000" dirty="0"/>
              <a:t>v oblasti ICT. </a:t>
            </a:r>
          </a:p>
          <a:p>
            <a:r>
              <a:rPr lang="cs-CZ" sz="2000" dirty="0">
                <a:solidFill>
                  <a:srgbClr val="C00000"/>
                </a:solidFill>
              </a:rPr>
              <a:t>6)</a:t>
            </a:r>
            <a:r>
              <a:rPr lang="cs-CZ" sz="2000" dirty="0"/>
              <a:t> Připravuje technologické podmínky pro efektivnější výkon </a:t>
            </a:r>
            <a:r>
              <a:rPr lang="cs-CZ" sz="2000" dirty="0" smtClean="0"/>
              <a:t>veřejné moci</a:t>
            </a:r>
            <a:r>
              <a:rPr lang="cs-CZ" sz="2000" dirty="0"/>
              <a:t>.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1259632" y="1700808"/>
            <a:ext cx="7585821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613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95936" y="143054"/>
            <a:ext cx="21602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Zákony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969228" y="1626002"/>
            <a:ext cx="691276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sz="2000" b="1" dirty="0">
                <a:solidFill>
                  <a:srgbClr val="C00000"/>
                </a:solidFill>
                <a:hlinkClick r:id="rId2"/>
              </a:rPr>
              <a:t>Zákon č. 365/2000 Sb.</a:t>
            </a:r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b="1" dirty="0"/>
              <a:t>Zákon o informačních systémech veřejné správy v platném znění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1969228" y="3933056"/>
            <a:ext cx="6783965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sz="2000" b="1" dirty="0">
                <a:solidFill>
                  <a:srgbClr val="C00000"/>
                </a:solidFill>
                <a:hlinkClick r:id="rId3"/>
              </a:rPr>
              <a:t>Zákon</a:t>
            </a:r>
            <a:r>
              <a:rPr lang="cs-CZ" sz="2000" b="1" dirty="0">
                <a:hlinkClick r:id="rId3"/>
              </a:rPr>
              <a:t> o ochraně osobních údajů</a:t>
            </a:r>
            <a:endParaRPr lang="cs-CZ" sz="2000" b="1" dirty="0"/>
          </a:p>
          <a:p>
            <a:r>
              <a:rPr lang="cs-CZ" b="1" dirty="0"/>
              <a:t>Zákon č. 101/2000 Sb., o ochraně osobních údajů a o změně některých zákonů, ve znění účinném od 1. ledna 2015.</a:t>
            </a:r>
          </a:p>
        </p:txBody>
      </p:sp>
    </p:spTree>
    <p:extLst>
      <p:ext uri="{BB962C8B-B14F-4D97-AF65-F5344CB8AC3E}">
        <p14:creationId xmlns:p14="http://schemas.microsoft.com/office/powerpoint/2010/main" val="3971841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501008"/>
            <a:ext cx="1600200" cy="771525"/>
          </a:xfrm>
          <a:prstGeom prst="rect">
            <a:avLst/>
          </a:prstGeom>
        </p:spPr>
      </p:pic>
      <p:pic>
        <p:nvPicPr>
          <p:cNvPr id="5" name="Obrázek 4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2670" y="1966836"/>
            <a:ext cx="1533525" cy="590550"/>
          </a:xfrm>
          <a:prstGeom prst="rect">
            <a:avLst/>
          </a:prstGeom>
        </p:spPr>
      </p:pic>
      <p:pic>
        <p:nvPicPr>
          <p:cNvPr id="7" name="Obrázek 6">
            <a:hlinkClick r:id="rId7"/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6656" y="2072853"/>
            <a:ext cx="1504950" cy="600075"/>
          </a:xfrm>
          <a:prstGeom prst="rect">
            <a:avLst/>
          </a:prstGeom>
        </p:spPr>
      </p:pic>
      <p:pic>
        <p:nvPicPr>
          <p:cNvPr id="6" name="Obrázek 5">
            <a:hlinkClick r:id="rId9"/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7519" y="3212976"/>
            <a:ext cx="895350" cy="800100"/>
          </a:xfrm>
          <a:prstGeom prst="rect">
            <a:avLst/>
          </a:prstGeom>
        </p:spPr>
      </p:pic>
      <p:pic>
        <p:nvPicPr>
          <p:cNvPr id="8" name="Obrázek 7">
            <a:hlinkClick r:id="rId11"/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8360" y="5136557"/>
            <a:ext cx="2667000" cy="457200"/>
          </a:xfrm>
          <a:prstGeom prst="rect">
            <a:avLst/>
          </a:prstGeom>
        </p:spPr>
      </p:pic>
      <p:pic>
        <p:nvPicPr>
          <p:cNvPr id="9" name="Obrázek 8">
            <a:hlinkClick r:id="rId13"/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191" y="5269721"/>
            <a:ext cx="2113107" cy="648072"/>
          </a:xfrm>
          <a:prstGeom prst="rect">
            <a:avLst/>
          </a:prstGeom>
        </p:spPr>
      </p:pic>
      <p:pic>
        <p:nvPicPr>
          <p:cNvPr id="10" name="Obrázek 9">
            <a:hlinkClick r:id="rId15"/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9822" y="1966836"/>
            <a:ext cx="1090130" cy="812110"/>
          </a:xfrm>
          <a:prstGeom prst="rect">
            <a:avLst/>
          </a:prstGeom>
        </p:spPr>
      </p:pic>
      <p:pic>
        <p:nvPicPr>
          <p:cNvPr id="11" name="Obrázek 10">
            <a:hlinkClick r:id="rId17"/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2839" y="1092940"/>
            <a:ext cx="633510" cy="648073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2267743" y="181015"/>
            <a:ext cx="651019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2400" b="1" dirty="0">
                <a:solidFill>
                  <a:srgbClr val="C00000"/>
                </a:solidFill>
              </a:rPr>
              <a:t>Registry a jiné </a:t>
            </a:r>
            <a:r>
              <a:rPr lang="cs-CZ" sz="2400" b="1" dirty="0" smtClean="0">
                <a:solidFill>
                  <a:srgbClr val="C00000"/>
                </a:solidFill>
              </a:rPr>
              <a:t>zdroje informace</a:t>
            </a:r>
            <a:endParaRPr lang="cs-CZ" sz="2400" b="1" dirty="0">
              <a:solidFill>
                <a:prstClr val="white"/>
              </a:solidFill>
              <a:hlinkClick r:id="rId11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22425" y="1232311"/>
            <a:ext cx="34644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  <a:hlinkClick r:id="rId19"/>
              </a:rPr>
              <a:t>Správa základních registrů</a:t>
            </a:r>
          </a:p>
        </p:txBody>
      </p:sp>
    </p:spTree>
    <p:extLst>
      <p:ext uri="{BB962C8B-B14F-4D97-AF65-F5344CB8AC3E}">
        <p14:creationId xmlns:p14="http://schemas.microsoft.com/office/powerpoint/2010/main" val="1864991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3234" y="1067594"/>
            <a:ext cx="1571625" cy="561975"/>
          </a:xfrm>
          <a:prstGeom prst="rect">
            <a:avLst/>
          </a:prstGeom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5684" y="1067594"/>
            <a:ext cx="781050" cy="647700"/>
          </a:xfrm>
          <a:prstGeom prst="rect">
            <a:avLst/>
          </a:prstGeom>
        </p:spPr>
      </p:pic>
      <p:pic>
        <p:nvPicPr>
          <p:cNvPr id="6" name="Obrázek 5">
            <a:hlinkClick r:id="rId6"/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6116" y="1215231"/>
            <a:ext cx="2752725" cy="266700"/>
          </a:xfrm>
          <a:prstGeom prst="rect">
            <a:avLst/>
          </a:prstGeom>
        </p:spPr>
      </p:pic>
      <p:pic>
        <p:nvPicPr>
          <p:cNvPr id="7" name="Obrázek 6">
            <a:hlinkClick r:id="rId8"/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3234" y="2636912"/>
            <a:ext cx="3286125" cy="419100"/>
          </a:xfrm>
          <a:prstGeom prst="rect">
            <a:avLst/>
          </a:prstGeom>
        </p:spPr>
      </p:pic>
      <p:pic>
        <p:nvPicPr>
          <p:cNvPr id="8" name="Obrázek 7">
            <a:hlinkClick r:id="rId10"/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3239" y="2541662"/>
            <a:ext cx="2019300" cy="609600"/>
          </a:xfrm>
          <a:prstGeom prst="rect">
            <a:avLst/>
          </a:prstGeom>
        </p:spPr>
      </p:pic>
      <p:sp>
        <p:nvSpPr>
          <p:cNvPr id="11" name="Ovál 10"/>
          <p:cNvSpPr/>
          <p:nvPr/>
        </p:nvSpPr>
        <p:spPr>
          <a:xfrm>
            <a:off x="6096066" y="5609015"/>
            <a:ext cx="2232248" cy="849475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262309" y="3597482"/>
            <a:ext cx="2281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12"/>
              </a:rPr>
              <a:t>Registrace – DPH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96066" y="4005064"/>
            <a:ext cx="23294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13"/>
              </a:rPr>
              <a:t>SBÍRKA ZÁKONŮ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294186" y="5157192"/>
            <a:ext cx="31774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14"/>
              </a:rPr>
              <a:t>PÁTRÁNÍ PO VOZIDLECH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419345" y="5849087"/>
            <a:ext cx="15856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15"/>
              </a:rPr>
              <a:t>SBÍRKA PP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Nadpis 15"/>
          <p:cNvSpPr>
            <a:spLocks noGrp="1"/>
          </p:cNvSpPr>
          <p:nvPr>
            <p:ph type="ctrTitle"/>
          </p:nvPr>
        </p:nvSpPr>
        <p:spPr>
          <a:xfrm>
            <a:off x="4067944" y="188640"/>
            <a:ext cx="2232248" cy="50905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Rejstříky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4710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9" grpId="0"/>
      <p:bldP spid="10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4986" y="2708920"/>
            <a:ext cx="6905625" cy="2867025"/>
          </a:xfrm>
          <a:prstGeom prst="rect">
            <a:avLst/>
          </a:prstGeom>
        </p:spPr>
      </p:pic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877" y="260648"/>
            <a:ext cx="6736734" cy="89471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699247" y="1628800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Dotkněte se inovací      CZ.1.07/1.3.00/51.0024</a:t>
            </a:r>
            <a:endParaRPr lang="cs-CZ" dirty="0"/>
          </a:p>
        </p:txBody>
      </p:sp>
      <p:pic>
        <p:nvPicPr>
          <p:cNvPr id="6" name="Obrázek 5" descr="ruka.jp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0346" y="5877272"/>
            <a:ext cx="5760720" cy="835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875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352</TotalTime>
  <Words>304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Rejstříky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 předmětu Aplikovaná informatika</dc:title>
  <dc:creator>Živko ILIEV, Ing.</dc:creator>
  <cp:lastModifiedBy>Živko ILIEV, Ing.</cp:lastModifiedBy>
  <cp:revision>301</cp:revision>
  <dcterms:created xsi:type="dcterms:W3CDTF">2015-02-19T08:51:55Z</dcterms:created>
  <dcterms:modified xsi:type="dcterms:W3CDTF">2015-06-09T06:24:23Z</dcterms:modified>
</cp:coreProperties>
</file>