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8"/>
  </p:notesMasterIdLst>
  <p:sldIdLst>
    <p:sldId id="310" r:id="rId2"/>
    <p:sldId id="326" r:id="rId3"/>
    <p:sldId id="325" r:id="rId4"/>
    <p:sldId id="336" r:id="rId5"/>
    <p:sldId id="327" r:id="rId6"/>
    <p:sldId id="338" r:id="rId7"/>
    <p:sldId id="328" r:id="rId8"/>
    <p:sldId id="329" r:id="rId9"/>
    <p:sldId id="330" r:id="rId10"/>
    <p:sldId id="331" r:id="rId11"/>
    <p:sldId id="332" r:id="rId12"/>
    <p:sldId id="333" r:id="rId13"/>
    <p:sldId id="335" r:id="rId14"/>
    <p:sldId id="324" r:id="rId15"/>
    <p:sldId id="334" r:id="rId16"/>
    <p:sldId id="337" r:id="rId17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8" d="100"/>
          <a:sy n="108" d="100"/>
        </p:scale>
        <p:origin x="-894" y="-3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19.5.2015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19.5.2015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dejiny.ceskatelevize.cz/208552116230051/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Nástup Habsburků na český trůn</a:t>
            </a:r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cs-CZ" dirty="0" smtClean="0"/>
              <a:t>Škola: Základní škola Kladno, Vodárenská 2116</a:t>
            </a:r>
          </a:p>
          <a:p>
            <a:pPr algn="l"/>
            <a:r>
              <a:rPr lang="cs-CZ" dirty="0" smtClean="0"/>
              <a:t>IČ</a:t>
            </a:r>
            <a:r>
              <a:rPr lang="cs-CZ" smtClean="0"/>
              <a:t>: </a:t>
            </a:r>
            <a:r>
              <a:rPr lang="cs-CZ" smtClean="0"/>
              <a:t>48707104</a:t>
            </a:r>
            <a:endParaRPr lang="cs-CZ" dirty="0" smtClean="0"/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Hana </a:t>
            </a:r>
            <a:r>
              <a:rPr lang="cs-CZ" dirty="0" err="1" smtClean="0"/>
              <a:t>Nerpasová</a:t>
            </a:r>
            <a:endParaRPr lang="cs-CZ" dirty="0" smtClean="0"/>
          </a:p>
          <a:p>
            <a:pPr algn="l"/>
            <a:r>
              <a:rPr lang="cs-CZ" dirty="0" smtClean="0"/>
              <a:t>Předmět: Dějepis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 Materiál je určen pro výuku dějepisu v 7. ročníku. Je tvořen třemi částmi. Na prvním snímku je spojena část opakovací a motivační, žáci odpovídají na otázky a pracují s učebnicí. Následuje výklad nového učiva s využitím interaktivní tabule, při výkladu žáci pracují také s učebnicí Dějepis pro základní školy 7 – středověk a raný novověk (SPN). Na závěr žáci procvičují učivo z uvedené webové stránky. Zápis učiva žáci dostanou nakopírovaný.</a:t>
            </a:r>
          </a:p>
          <a:p>
            <a:pPr algn="l"/>
            <a:r>
              <a:rPr lang="cs-CZ" dirty="0" smtClean="0"/>
              <a:t>Úvodní a závěrečnou část práce lze využít i pro práci s tablety. 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7614"/>
            <a:ext cx="8229600" cy="3175000"/>
          </a:xfrm>
        </p:spPr>
        <p:txBody>
          <a:bodyPr>
            <a:normAutofit fontScale="85000" lnSpcReduction="10000"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Zahájení hodiny, seznámení s tématem (2 min.)</a:t>
            </a:r>
          </a:p>
          <a:p>
            <a:pPr marL="0" indent="0">
              <a:buNone/>
            </a:pPr>
            <a:r>
              <a:rPr lang="cs-CZ" sz="1800" i="1" dirty="0"/>
              <a:t> </a:t>
            </a:r>
            <a:r>
              <a:rPr lang="cs-CZ" sz="1800" i="1" dirty="0" smtClean="0"/>
              <a:t>     4. snímek – práce podle uvedených pokynů (5 min.)</a:t>
            </a:r>
          </a:p>
          <a:p>
            <a:pPr marL="0" indent="0">
              <a:buNone/>
            </a:pPr>
            <a:r>
              <a:rPr lang="cs-CZ" sz="1800" i="1" dirty="0"/>
              <a:t> </a:t>
            </a:r>
            <a:r>
              <a:rPr lang="cs-CZ" sz="1800" i="1" dirty="0" smtClean="0"/>
              <a:t>     5. – 12. snímek – výklad učitele, práce s učebnicí: podbarvené části stran (135 – 137) – doplňující </a:t>
            </a:r>
          </a:p>
          <a:p>
            <a:pPr marL="0" indent="0">
              <a:buNone/>
            </a:pPr>
            <a:r>
              <a:rPr lang="cs-CZ" sz="1800" i="1" dirty="0"/>
              <a:t> </a:t>
            </a:r>
            <a:r>
              <a:rPr lang="cs-CZ" sz="1800" i="1" dirty="0" smtClean="0"/>
              <a:t>                                 materiály, porozumění textu, … (30 min.)</a:t>
            </a:r>
          </a:p>
          <a:p>
            <a:pPr marL="0" indent="0">
              <a:buNone/>
            </a:pPr>
            <a:r>
              <a:rPr lang="cs-CZ" sz="1800" i="1" dirty="0"/>
              <a:t> </a:t>
            </a:r>
            <a:r>
              <a:rPr lang="cs-CZ" sz="1800" i="1" dirty="0" smtClean="0"/>
              <a:t>     13. snímek – kvíz (5 min.)</a:t>
            </a:r>
          </a:p>
          <a:p>
            <a:pPr marL="0" indent="0">
              <a:buNone/>
            </a:pPr>
            <a:r>
              <a:rPr lang="cs-CZ" sz="1800" i="1" dirty="0"/>
              <a:t> </a:t>
            </a:r>
            <a:r>
              <a:rPr lang="cs-CZ" sz="1800" i="1" dirty="0" smtClean="0"/>
              <a:t>     Shrnutí, hodnocení práce žáků, závěr (3 min.)</a:t>
            </a:r>
          </a:p>
          <a:p>
            <a:r>
              <a:rPr lang="cs-CZ" sz="1800" dirty="0" smtClean="0"/>
              <a:t>Očekávání a cíle</a:t>
            </a:r>
          </a:p>
          <a:p>
            <a:pPr marL="0" indent="0">
              <a:buNone/>
            </a:pPr>
            <a:r>
              <a:rPr lang="cs-CZ" sz="1800" dirty="0" smtClean="0"/>
              <a:t>      </a:t>
            </a:r>
            <a:r>
              <a:rPr lang="cs-CZ" sz="1800" i="1" dirty="0" smtClean="0"/>
              <a:t>Žáci opakují probrané učivo, seznámí se s obdobím nástupu Habsburků na český trůn, na    </a:t>
            </a:r>
          </a:p>
          <a:p>
            <a:pPr marL="0" indent="0">
              <a:buNone/>
            </a:pPr>
            <a:r>
              <a:rPr lang="cs-CZ" sz="1800" i="1" dirty="0"/>
              <a:t> </a:t>
            </a:r>
            <a:r>
              <a:rPr lang="cs-CZ" sz="1800" i="1" dirty="0" smtClean="0"/>
              <a:t>     základě nových poznatků se snaží vyvozovat vliv událostí na další vývoj.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63905" y="762443"/>
            <a:ext cx="79887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Pracujte podle zadání a opakujte si probrané učivo. Řešení je </a:t>
            </a:r>
          </a:p>
          <a:p>
            <a:r>
              <a:rPr lang="cs-CZ" sz="2400" dirty="0" smtClean="0"/>
              <a:t>skryto pod panelem, po kliknutí ověř správnost své odpovědi.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102" y="1588264"/>
            <a:ext cx="7631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Který rod vládl v našich zemích na přelomu 15. a 16. století?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660232" y="2038077"/>
            <a:ext cx="1422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Jagellonci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642128" y="2038077"/>
            <a:ext cx="1440160" cy="446807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00272" y="3312877"/>
            <a:ext cx="82938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V učebnici na straně 136 si prostuduj rodokmen a zjisti, jaký byl </a:t>
            </a:r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příbuzenský vztah mezi Ferdinandem I. a Ludvíkem Jagellonským.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2452441"/>
            <a:ext cx="68910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Kde se odehrála bitva v roce 1526? Jaký význam měla </a:t>
            </a:r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pro naše dějiny?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08079" y="2853822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Bitva u Moháče. Zemřel Ludvík Jagellonský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987258" y="2853822"/>
            <a:ext cx="5544616" cy="520606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364088" y="4069109"/>
            <a:ext cx="1883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Byli to švagři.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293318" y="4143874"/>
            <a:ext cx="1825371" cy="3869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275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chemeClr val="accent5">
                    <a:lumMod val="50000"/>
                  </a:schemeClr>
                </a:solidFill>
              </a:rPr>
              <a:t>Nástup Habsburků na český trůn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 hangingPunct="0">
              <a:buFont typeface="Wingdings" panose="05000000000000000000" pitchFamily="2" charset="2"/>
              <a:buChar char="v"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po bitvě u Moháče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cs-CZ" b="1" u="dbl" dirty="0">
                <a:solidFill>
                  <a:schemeClr val="accent5">
                    <a:lumMod val="50000"/>
                  </a:schemeClr>
                </a:solidFill>
              </a:rPr>
              <a:t>1526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– českým králem zvolen </a:t>
            </a:r>
            <a:r>
              <a:rPr lang="cs-CZ" b="1" u="sng" dirty="0">
                <a:solidFill>
                  <a:schemeClr val="accent5">
                    <a:lumMod val="50000"/>
                  </a:schemeClr>
                </a:solidFill>
              </a:rPr>
              <a:t>Ferdinand I. Habsburský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– vznik </a:t>
            </a: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habsburské monarchie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cs-CZ" u="sng" dirty="0">
                <a:solidFill>
                  <a:schemeClr val="accent5">
                    <a:lumMod val="50000"/>
                  </a:schemeClr>
                </a:solidFill>
              </a:rPr>
              <a:t>České země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(Čechy, Morava, Slezsko), </a:t>
            </a:r>
            <a:r>
              <a:rPr lang="cs-CZ" u="sng" dirty="0">
                <a:solidFill>
                  <a:schemeClr val="accent5">
                    <a:lumMod val="50000"/>
                  </a:schemeClr>
                </a:solidFill>
              </a:rPr>
              <a:t>Rakouské země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(Horní a Dolní Rakousy, Štýrsko, Korutany, Tyrolsko, Kraňsko), </a:t>
            </a:r>
            <a:r>
              <a:rPr lang="cs-CZ" u="sng" dirty="0">
                <a:solidFill>
                  <a:schemeClr val="accent5">
                    <a:lumMod val="50000"/>
                  </a:schemeClr>
                </a:solidFill>
              </a:rPr>
              <a:t>západní část Uher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(Slovensko, Uhry, Chorvatsko) – </a:t>
            </a: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do roku 1918 → ztráta národní samostatnosti!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  <a:p>
            <a:pPr lvl="0" hangingPunct="0">
              <a:buFont typeface="Wingdings" panose="05000000000000000000" pitchFamily="2" charset="2"/>
              <a:buChar char="v"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Habsburkové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(16. stol.): významný evropský rod (španělská a rakouská větev), </a:t>
            </a:r>
            <a:r>
              <a:rPr lang="cs-CZ" u="sng" dirty="0">
                <a:solidFill>
                  <a:schemeClr val="accent5">
                    <a:lumMod val="50000"/>
                  </a:schemeClr>
                </a:solidFill>
              </a:rPr>
              <a:t>neomezený způsob vlády = absolutismus, katolíci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612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156914" y="760811"/>
            <a:ext cx="5719342" cy="3901725"/>
            <a:chOff x="1156914" y="760811"/>
            <a:chExt cx="5719342" cy="3901725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4" y="760811"/>
              <a:ext cx="5328592" cy="37843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00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6914" y="1203598"/>
              <a:ext cx="3055045" cy="34589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574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51519" y="771550"/>
            <a:ext cx="869936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hangingPunct="0">
              <a:buFont typeface="Wingdings" panose="05000000000000000000" pitchFamily="2" charset="2"/>
              <a:buChar char="v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český stát za vlády Jagellonců (do r. 1526): stavovská monarchie – podíl šlechty a měšťanstva na moci 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→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spory Ferdinanda I.:</a:t>
            </a:r>
          </a:p>
          <a:p>
            <a:pPr lvl="0" hangingPunct="0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a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) </a:t>
            </a:r>
            <a:r>
              <a:rPr lang="cs-CZ" sz="2400" b="1" u="sng" dirty="0">
                <a:solidFill>
                  <a:schemeClr val="accent2">
                    <a:lumMod val="50000"/>
                  </a:schemeClr>
                </a:solidFill>
              </a:rPr>
              <a:t>spory o moc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 hangingPunct="0">
              <a:buFont typeface="Wingdings" panose="05000000000000000000" pitchFamily="2" charset="2"/>
              <a:buChar char="ü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spory </a:t>
            </a:r>
            <a:r>
              <a:rPr lang="cs-CZ" sz="2400" u="sng" dirty="0">
                <a:solidFill>
                  <a:schemeClr val="accent2">
                    <a:lumMod val="50000"/>
                  </a:schemeClr>
                </a:solidFill>
              </a:rPr>
              <a:t>se šlechtou a měšťanstvem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vyvrcholily v roce 1547: Ferdinand I. se účastnil náboženských válek na území Německa, v Čechách zrušena jeho volba = 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1. protihabsburský odboj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– po návratu odboj poražen a </a:t>
            </a:r>
            <a:r>
              <a:rPr lang="cs-CZ" sz="2400" u="sng" dirty="0">
                <a:solidFill>
                  <a:schemeClr val="accent2">
                    <a:lumMod val="50000"/>
                  </a:schemeClr>
                </a:solidFill>
              </a:rPr>
              <a:t>potrestán: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  <a:p>
            <a:pPr hangingPunct="0"/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       - 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šlechta: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ztráta práva volit panovníka (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→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Habsburkové: </a:t>
            </a:r>
            <a:endParaRPr lang="cs-CZ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hangingPunct="0"/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                       dědičný nárok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na trůn)</a:t>
            </a:r>
          </a:p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       - 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měšťanstvo: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 ztráta privilegií (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→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hospodářské podnikání šlechty)</a:t>
            </a:r>
          </a:p>
        </p:txBody>
      </p:sp>
    </p:spTree>
    <p:extLst>
      <p:ext uri="{BB962C8B-B14F-4D97-AF65-F5344CB8AC3E}">
        <p14:creationId xmlns:p14="http://schemas.microsoft.com/office/powerpoint/2010/main" val="3143801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67544" y="619185"/>
            <a:ext cx="81369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hangingPunct="0"/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b) </a:t>
            </a:r>
            <a:r>
              <a:rPr lang="cs-CZ" sz="2400" b="1" u="sng" dirty="0">
                <a:solidFill>
                  <a:schemeClr val="tx2">
                    <a:lumMod val="75000"/>
                  </a:schemeClr>
                </a:solidFill>
              </a:rPr>
              <a:t>spory o náboženství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hangingPunct="0">
              <a:buFont typeface="Wingdings" panose="05000000000000000000" pitchFamily="2" charset="2"/>
              <a:buChar char="ü"/>
            </a:pP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v našich zemích silná protestantská skupina </a:t>
            </a: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→</a:t>
            </a: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 po roce 1555 (augšpurský náboženský mír) </a:t>
            </a:r>
            <a:r>
              <a:rPr lang="cs-CZ" sz="2400" u="sng" dirty="0">
                <a:solidFill>
                  <a:schemeClr val="tx2">
                    <a:lumMod val="75000"/>
                  </a:schemeClr>
                </a:solidFill>
              </a:rPr>
              <a:t>začátek násilné rekatolizace: v roce 1556 u nás založen jezuitský řád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  <a:p>
            <a:pPr hangingPunct="0"/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  </a:t>
            </a:r>
          </a:p>
          <a:p>
            <a:pPr lvl="0" hangingPunct="0"/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c) </a:t>
            </a:r>
            <a:r>
              <a:rPr lang="cs-CZ" sz="2400" b="1" u="sng" dirty="0">
                <a:solidFill>
                  <a:schemeClr val="tx2">
                    <a:lumMod val="75000"/>
                  </a:schemeClr>
                </a:solidFill>
              </a:rPr>
              <a:t>spory o území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hangingPunct="0">
              <a:buFont typeface="Wingdings" panose="05000000000000000000" pitchFamily="2" charset="2"/>
              <a:buChar char="ü"/>
            </a:pP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po roce 1526 pokračovaly útoky Turků na území Uher, ve východní části Uher – </a:t>
            </a: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Sedmihradsku</a:t>
            </a: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 – snaha magnáta </a:t>
            </a:r>
            <a:r>
              <a:rPr lang="cs-CZ" sz="2400" b="1" u="sng" dirty="0">
                <a:solidFill>
                  <a:schemeClr val="tx2">
                    <a:lumMod val="75000"/>
                  </a:schemeClr>
                </a:solidFill>
              </a:rPr>
              <a:t>Jana </a:t>
            </a:r>
            <a:r>
              <a:rPr lang="cs-CZ" sz="2400" b="1" u="sng" dirty="0" err="1">
                <a:solidFill>
                  <a:schemeClr val="tx2">
                    <a:lumMod val="75000"/>
                  </a:schemeClr>
                </a:solidFill>
              </a:rPr>
              <a:t>Zápolského</a:t>
            </a: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 získat moc </a:t>
            </a: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→</a:t>
            </a: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 války s Ferdinandem I., Sedmihradsko ponecháno J. </a:t>
            </a:r>
            <a:r>
              <a:rPr lang="cs-CZ" sz="2400" dirty="0" err="1">
                <a:solidFill>
                  <a:schemeClr val="tx2">
                    <a:lumMod val="75000"/>
                  </a:schemeClr>
                </a:solidFill>
              </a:rPr>
              <a:t>Zápolskému</a:t>
            </a: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, protože Turci ovládli střední část Uher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6142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59142"/>
            <a:ext cx="182492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32737"/>
            <a:ext cx="2793317" cy="3941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343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69096" y="638271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cs-CZ" sz="2400" b="1" u="sng" dirty="0">
                <a:solidFill>
                  <a:schemeClr val="accent6">
                    <a:lumMod val="50000"/>
                  </a:schemeClr>
                </a:solidFill>
              </a:rPr>
              <a:t>Hospodářské podnikání šlechty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lvl="0" indent="-342900" hangingPunct="0">
              <a:buFont typeface="Courier New" panose="02070309020205020404" pitchFamily="49" charset="0"/>
              <a:buChar char="o"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měšťanstvo: ztráta privilegií (do té doby bohatlo z podnikání) -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šlechta </a:t>
            </a:r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na svých panstvích začíná hospodářsky podnikat,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zakládá šlechtické velkostatky</a:t>
            </a:r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 (zpracování surovin, do té doby jejich prodej na místních trzích)</a:t>
            </a:r>
          </a:p>
          <a:p>
            <a:pPr marL="342900" lvl="0" indent="-342900" hangingPunct="0">
              <a:buFont typeface="Courier New" panose="02070309020205020404" pitchFamily="49" charset="0"/>
              <a:buChar char="o"/>
            </a:pPr>
            <a:r>
              <a:rPr lang="cs-CZ" sz="2400" u="sng" dirty="0">
                <a:solidFill>
                  <a:schemeClr val="accent6">
                    <a:lumMod val="50000"/>
                  </a:schemeClr>
                </a:solidFill>
              </a:rPr>
              <a:t>obory podnikání</a:t>
            </a:r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: 	- chov ovcí</a:t>
            </a:r>
          </a:p>
          <a:p>
            <a:pPr hangingPunct="0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                                   	- zakládání 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mlýnů a pivovarů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	                           - zakládání rybníků: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Jakub </a:t>
            </a:r>
            <a:r>
              <a:rPr lang="cs-CZ" sz="2400" b="1" dirty="0" err="1">
                <a:solidFill>
                  <a:schemeClr val="accent6">
                    <a:lumMod val="50000"/>
                  </a:schemeClr>
                </a:solidFill>
              </a:rPr>
              <a:t>Krčín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z </a:t>
            </a:r>
            <a:r>
              <a:rPr lang="cs-CZ" sz="2400" b="1" dirty="0" err="1">
                <a:solidFill>
                  <a:schemeClr val="accent6">
                    <a:lumMod val="50000"/>
                  </a:schemeClr>
                </a:solidFill>
              </a:rPr>
              <a:t>Jelčan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	                           - zakládání šlechtických manufaktur</a:t>
            </a:r>
          </a:p>
          <a:p>
            <a:pPr hangingPunct="0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	                           - těžba drahých kovů – hlavně stříbra: </a:t>
            </a:r>
          </a:p>
          <a:p>
            <a:pPr hangingPunct="0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                                               </a:t>
            </a:r>
            <a:r>
              <a:rPr lang="cs-CZ" sz="2400" u="sng" dirty="0">
                <a:solidFill>
                  <a:schemeClr val="accent6">
                    <a:lumMod val="50000"/>
                  </a:schemeClr>
                </a:solidFill>
              </a:rPr>
              <a:t>Jáchymov</a:t>
            </a:r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cs-CZ" sz="2400" u="sng" dirty="0">
                <a:solidFill>
                  <a:schemeClr val="accent6">
                    <a:lumMod val="50000"/>
                  </a:schemeClr>
                </a:solidFill>
              </a:rPr>
              <a:t>rod </a:t>
            </a:r>
            <a:r>
              <a:rPr lang="cs-CZ" sz="2400" u="sng" dirty="0" err="1">
                <a:solidFill>
                  <a:schemeClr val="accent6">
                    <a:lumMod val="50000"/>
                  </a:schemeClr>
                </a:solidFill>
              </a:rPr>
              <a:t>Šliků</a:t>
            </a:r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tolar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pPr hangingPunct="0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00276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61242"/>
            <a:ext cx="2408286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771550"/>
            <a:ext cx="3747104" cy="3867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5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71550"/>
            <a:ext cx="4096941" cy="2302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91630"/>
            <a:ext cx="6434699" cy="2810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489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55576" y="1766888"/>
            <a:ext cx="6318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http://dejiny.ceskatelevize.cz/208552116230051/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0072" y="843558"/>
            <a:ext cx="787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uvedené webové stránce vyplň kvíz. </a:t>
            </a:r>
          </a:p>
          <a:p>
            <a:r>
              <a:rPr lang="cs-CZ" dirty="0" smtClean="0"/>
              <a:t>Když si nebudeš vědět rady, využij další možnosti k získání potřebných informací.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882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275606"/>
            <a:ext cx="7920880" cy="317500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Vlastní tvorba autora</a:t>
            </a:r>
          </a:p>
          <a:p>
            <a:r>
              <a:rPr lang="cs-CZ" sz="1600" dirty="0"/>
              <a:t>Hans </a:t>
            </a:r>
            <a:r>
              <a:rPr lang="cs-CZ" sz="1600" dirty="0" err="1"/>
              <a:t>Bocksberger</a:t>
            </a:r>
            <a:r>
              <a:rPr lang="cs-CZ" sz="1600" dirty="0"/>
              <a:t> der </a:t>
            </a:r>
            <a:r>
              <a:rPr lang="cs-CZ" sz="1600" dirty="0" err="1"/>
              <a:t>Aeltere</a:t>
            </a:r>
            <a:r>
              <a:rPr lang="cs-CZ" sz="1600" dirty="0"/>
              <a:t> 001“ od Hans </a:t>
            </a:r>
            <a:r>
              <a:rPr lang="cs-CZ" sz="1600" dirty="0" err="1"/>
              <a:t>Bocksberger</a:t>
            </a:r>
            <a:r>
              <a:rPr lang="cs-CZ" sz="1600" dirty="0"/>
              <a:t> starší – [1]. Licencováno pod Volné dílo via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- http://commons.wikimedia.org/wiki/File:Hans_Bocksberger_der_Aeltere_001.jpg#/media/File:Hans_Bocksberger_der_Aeltere_001.jpg</a:t>
            </a:r>
          </a:p>
          <a:p>
            <a:r>
              <a:rPr lang="cs-CZ" sz="1600" dirty="0"/>
              <a:t>„</a:t>
            </a:r>
            <a:r>
              <a:rPr lang="cs-CZ" sz="1600" dirty="0" err="1"/>
              <a:t>Szapolyai</a:t>
            </a:r>
            <a:r>
              <a:rPr lang="cs-CZ" sz="1600" dirty="0"/>
              <a:t> János </a:t>
            </a:r>
            <a:r>
              <a:rPr lang="cs-CZ" sz="1600" dirty="0" err="1"/>
              <a:t>fametszet</a:t>
            </a:r>
            <a:r>
              <a:rPr lang="cs-CZ" sz="1600" dirty="0"/>
              <a:t>“ od Erhard Schön (1491-1542) – </a:t>
            </a:r>
            <a:r>
              <a:rPr lang="cs-CZ" sz="1600" dirty="0" err="1"/>
              <a:t>Engraving</a:t>
            </a:r>
            <a:r>
              <a:rPr lang="cs-CZ" sz="1600" dirty="0"/>
              <a:t> by Erhard Schön, </a:t>
            </a:r>
            <a:r>
              <a:rPr lang="cs-CZ" sz="1600" dirty="0" err="1"/>
              <a:t>first</a:t>
            </a:r>
            <a:r>
              <a:rPr lang="cs-CZ" sz="1600" dirty="0"/>
              <a:t> </a:t>
            </a:r>
            <a:r>
              <a:rPr lang="cs-CZ" sz="1600" dirty="0" err="1"/>
              <a:t>uploaded</a:t>
            </a:r>
            <a:r>
              <a:rPr lang="cs-CZ" sz="1600" dirty="0"/>
              <a:t> to hu.wikipedia.org. Licencováno pod Volné dílo via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- http://commons.wikimedia.org/wiki/File:Szapolyai_J%C3%A1nos_fametszet.jpg#/media/File:Szapolyai_J%C3%A1nos_fametszet.jpg</a:t>
            </a:r>
          </a:p>
          <a:p>
            <a:r>
              <a:rPr lang="en-US" sz="1600" dirty="0"/>
              <a:t>„</a:t>
            </a:r>
            <a:r>
              <a:rPr lang="en-US" sz="1600" dirty="0" err="1"/>
              <a:t>JakubKrčín</a:t>
            </a:r>
            <a:r>
              <a:rPr lang="en-US" sz="1600" dirty="0"/>
              <a:t>“ od </a:t>
            </a:r>
            <a:r>
              <a:rPr lang="en-US" sz="1600" dirty="0" err="1"/>
              <a:t>Kf</a:t>
            </a:r>
            <a:r>
              <a:rPr lang="en-US" sz="1600" dirty="0"/>
              <a:t> from </a:t>
            </a:r>
            <a:r>
              <a:rPr lang="en-US" sz="1600" dirty="0" err="1"/>
              <a:t>cs</a:t>
            </a:r>
            <a:r>
              <a:rPr lang="en-US" sz="1600" dirty="0"/>
              <a:t>:. </a:t>
            </a:r>
            <a:r>
              <a:rPr lang="en-US" sz="1600" dirty="0" err="1"/>
              <a:t>Licencováno</a:t>
            </a:r>
            <a:r>
              <a:rPr lang="en-US" sz="1600" dirty="0"/>
              <a:t> pod CC BY-SA 3.0 via Wikimedia Commons - http://commons.wikimedia.org/wiki/File:JakubKr%C4%8D%C3%ADn.jpg#/media/File:JakubKr%C4%8D%C3%ADn.jpg</a:t>
            </a:r>
            <a:endParaRPr lang="cs-CZ" sz="1600" dirty="0"/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67544" y="771550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Třeboň, památník Jakuba </a:t>
            </a:r>
            <a:r>
              <a:rPr lang="cs-CZ" sz="1600" dirty="0" err="1"/>
              <a:t>Krčína</a:t>
            </a:r>
            <a:r>
              <a:rPr lang="cs-CZ" sz="1600" dirty="0"/>
              <a:t> (3)“ od Michal </a:t>
            </a:r>
            <a:r>
              <a:rPr lang="cs-CZ" sz="1600" dirty="0" err="1"/>
              <a:t>Klajban</a:t>
            </a:r>
            <a:r>
              <a:rPr lang="cs-CZ" sz="1600" dirty="0"/>
              <a:t> – Vlastní dílo. Licencováno pod CC BY-SA 3.0 via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- http://commons.wikimedia.org/wiki/File:T%C5%99ebo%C5%88,_pam%C3%A1tn%C3%ADk_Jakuba_Kr%C4%8D%C3%ADna_(3).JPG#/media/File:T%C5%99ebo%C5%88,_pam%C3%A1tn%C3%ADk_Jakuba_Kr%C4%8D%C3%ADna_(3).JPG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477652" y="1995686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„</a:t>
            </a:r>
            <a:r>
              <a:rPr lang="en-US" sz="1600" dirty="0" err="1"/>
              <a:t>Joachimsthaler</a:t>
            </a:r>
            <a:r>
              <a:rPr lang="en-US" sz="1600" dirty="0"/>
              <a:t> 1525“ od Classical Numismatic Group, Inc. http://www.cngcoins.com. </a:t>
            </a:r>
            <a:r>
              <a:rPr lang="en-US" sz="1600" dirty="0" err="1"/>
              <a:t>Licencováno</a:t>
            </a:r>
            <a:r>
              <a:rPr lang="en-US" sz="1600" dirty="0"/>
              <a:t> pod CC BY-SA 3.0 via Wikimedia Commons - http://commons.wikimedia.org/wiki/File:Joachimsthaler_1525.jpg#/media/File:Joachimsthaler_1525.jpg</a:t>
            </a: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479204" y="2954551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„Joachimsthal-2007-09-04-Muzeum“ od Miloš Hlávka 09:25, 11 </a:t>
            </a:r>
            <a:r>
              <a:rPr lang="cs-CZ" sz="1600" dirty="0" err="1"/>
              <a:t>October</a:t>
            </a:r>
            <a:r>
              <a:rPr lang="cs-CZ" sz="1600" dirty="0"/>
              <a:t> 2007 (UTC) – Vlastní fotografie, </a:t>
            </a:r>
            <a:r>
              <a:rPr lang="cs-CZ" sz="1600" dirty="0" err="1"/>
              <a:t>Olympus</a:t>
            </a:r>
            <a:r>
              <a:rPr lang="cs-CZ" sz="1600" dirty="0"/>
              <a:t> SP320. Licencováno pod CC BY-SA 3.0 via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- http://commons.wikimedia.org/wiki/File:Joachimsthal-2007-09-04-Muzeum.JPG#/</a:t>
            </a:r>
            <a:r>
              <a:rPr lang="cs-CZ" sz="1600" dirty="0" smtClean="0"/>
              <a:t>media/File:Joachimsthal-2007-09-04-Muzeum.JPG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Válková Veronika, PhDr., Učebnice Dějepis pro základní školy 7 – středověk a raný novověk, SPN, 2009, str. 135 - 137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66721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611560" y="915566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„Dědičné habsburské země“ od Daniel Baránek. Licencováno pod CC BY-SA 3.0 via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- http://commons.wikimedia.org/wiki/File:D%C4%9Bdi%C4%8Dn%C3%A9_habsbursk%C3%A9_zem%C4%9B.svg#/media/File:D%C4%9Bdi%C4%8Dn%C3%A9_habsbursk%C3%A9_zem%C4%9B.svg</a:t>
            </a:r>
          </a:p>
        </p:txBody>
      </p:sp>
      <p:sp>
        <p:nvSpPr>
          <p:cNvPr id="4" name="Obdélník 3"/>
          <p:cNvSpPr/>
          <p:nvPr/>
        </p:nvSpPr>
        <p:spPr>
          <a:xfrm>
            <a:off x="611560" y="2139702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„</a:t>
            </a:r>
            <a:r>
              <a:rPr lang="cs-CZ" sz="1600" dirty="0" err="1"/>
              <a:t>Kingdom</a:t>
            </a:r>
            <a:r>
              <a:rPr lang="cs-CZ" sz="1600" dirty="0"/>
              <a:t>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hungary</a:t>
            </a:r>
            <a:r>
              <a:rPr lang="cs-CZ" sz="1600" dirty="0"/>
              <a:t> </a:t>
            </a:r>
            <a:r>
              <a:rPr lang="cs-CZ" sz="1600" dirty="0" err="1"/>
              <a:t>europe</a:t>
            </a:r>
            <a:r>
              <a:rPr lang="cs-CZ" sz="1600" dirty="0"/>
              <a:t>“ od </a:t>
            </a:r>
            <a:r>
              <a:rPr lang="cs-CZ" sz="1600" dirty="0" err="1"/>
              <a:t>Bizso</a:t>
            </a:r>
            <a:r>
              <a:rPr lang="cs-CZ" sz="1600" dirty="0"/>
              <a:t> – Vlastní dílo. Licencováno pod CC BY-SA 3.0 via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 - http://commons.wikimedia.org/wiki/File:Kingdom_of_hungary_europe.png#/media/File:Kingdom_of_hungary_europe.png</a:t>
            </a:r>
          </a:p>
        </p:txBody>
      </p:sp>
    </p:spTree>
    <p:extLst>
      <p:ext uri="{BB962C8B-B14F-4D97-AF65-F5344CB8AC3E}">
        <p14:creationId xmlns:p14="http://schemas.microsoft.com/office/powerpoint/2010/main" val="11041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789</Words>
  <Application>Microsoft Office PowerPoint</Application>
  <PresentationFormat>Předvádění na obrazovce (16:9)</PresentationFormat>
  <Paragraphs>77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boxed_powerpoint_16x9_2012-08</vt:lpstr>
      <vt:lpstr>  Dotkněte se inovací CZ.1.07/1.3.00/51.0024  </vt:lpstr>
      <vt:lpstr>Prezentace aplikace PowerPoint</vt:lpstr>
      <vt:lpstr>Metodický pokyn</vt:lpstr>
      <vt:lpstr>Prezentace aplikace PowerPoint</vt:lpstr>
      <vt:lpstr>Nástup Habsburků na český trůn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2015-05-19T07:44:43Z</dcterms:created>
  <dcterms:modified xsi:type="dcterms:W3CDTF">2015-05-19T11:33:35Z</dcterms:modified>
</cp:coreProperties>
</file>