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8" r:id="rId8"/>
    <p:sldId id="327" r:id="rId9"/>
    <p:sldId id="329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9.6.2015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Vyhledávání aktuálních informací týkajících se daňové problematiky</a:t>
            </a:r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28541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</a:t>
            </a:r>
            <a:r>
              <a:rPr lang="cs-CZ" dirty="0"/>
              <a:t>	</a:t>
            </a:r>
            <a:r>
              <a:rPr lang="cs-CZ" dirty="0" smtClean="0"/>
              <a:t>	Manažerská akademie – střední odborná škola, s.r.o., Jihlava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	Ing. Jana Musilová</a:t>
            </a:r>
          </a:p>
          <a:p>
            <a:pPr algn="l"/>
            <a:r>
              <a:rPr lang="cs-CZ" dirty="0" smtClean="0"/>
              <a:t>Předmět:		Daňové poradenství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		Vyhledávání adekvátních informací souvisejících s aktuální        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daňovou politikou státu.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</a:t>
            </a:r>
            <a:r>
              <a:rPr lang="cs-CZ" sz="1800" i="1" dirty="0" err="1" smtClean="0"/>
              <a:t>tabletem</a:t>
            </a:r>
            <a:r>
              <a:rPr lang="cs-CZ" sz="1800" i="1" dirty="0" smtClean="0"/>
              <a:t>.</a:t>
            </a:r>
            <a:endParaRPr lang="cs-CZ" sz="1800" i="1" dirty="0"/>
          </a:p>
          <a:p>
            <a:pPr marL="0" indent="0">
              <a:buNone/>
            </a:pP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Žáci by se měli naučit vyhledávat adekvátní informace souvisejících s daňovou politikou </a:t>
            </a:r>
            <a:r>
              <a:rPr lang="cs-CZ" sz="1800" i="1" dirty="0" smtClean="0"/>
              <a:t>a </a:t>
            </a:r>
            <a:r>
              <a:rPr lang="cs-CZ" sz="1800" i="1" dirty="0" smtClean="0"/>
              <a:t>měli by si procvičit práci s IT technikou.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Zapněte si tablety</a:t>
            </a:r>
          </a:p>
          <a:p>
            <a:r>
              <a:rPr lang="cs-CZ" dirty="0" smtClean="0"/>
              <a:t>Připravte si zápisové archy</a:t>
            </a:r>
          </a:p>
          <a:p>
            <a:r>
              <a:rPr lang="cs-CZ" dirty="0" smtClean="0"/>
              <a:t>Všechny otázky (1-6) z </a:t>
            </a:r>
            <a:r>
              <a:rPr lang="cs-CZ" dirty="0" err="1" smtClean="0"/>
              <a:t>PowerPointové</a:t>
            </a:r>
            <a:r>
              <a:rPr lang="cs-CZ" dirty="0" smtClean="0"/>
              <a:t> </a:t>
            </a:r>
            <a:r>
              <a:rPr lang="cs-CZ" dirty="0" smtClean="0"/>
              <a:t>prezentace si překopírujte do textového </a:t>
            </a:r>
            <a:r>
              <a:rPr lang="cs-CZ" dirty="0" smtClean="0"/>
              <a:t>editoru </a:t>
            </a:r>
            <a:r>
              <a:rPr lang="cs-CZ" dirty="0" smtClean="0"/>
              <a:t>a průběžně si tam vpisujte správné odpovědi, které na internetu naleznete.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69319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lvl="0">
              <a:lnSpc>
                <a:spcPct val="150000"/>
              </a:lnSpc>
              <a:buFont typeface="+mj-lt"/>
              <a:buAutoNum type="arabicPeriod"/>
            </a:pPr>
            <a:r>
              <a:rPr lang="cs-CZ" b="1" dirty="0">
                <a:latin typeface="Arial"/>
                <a:ea typeface="Times New Roman"/>
                <a:cs typeface="Times New Roman"/>
              </a:rPr>
              <a:t>Vysvětlete rozdíl mezi přímou a nepřímou daní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Přímá daň ………………………………………………………………………….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Nepřímá daň ………………………………………………………………………</a:t>
            </a:r>
            <a:endParaRPr lang="cs-CZ" sz="2400" dirty="0">
              <a:ea typeface="Times New Roman"/>
              <a:cs typeface="Times New Roman"/>
            </a:endParaRP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cs-CZ" dirty="0" smtClean="0">
              <a:latin typeface="Arial"/>
              <a:ea typeface="Times New Roman"/>
              <a:cs typeface="Times New Roman"/>
            </a:endParaRP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b="1" dirty="0" smtClean="0">
                <a:latin typeface="Arial"/>
                <a:ea typeface="Times New Roman"/>
                <a:cs typeface="Times New Roman"/>
              </a:rPr>
              <a:t>2. Jak </a:t>
            </a:r>
            <a:r>
              <a:rPr lang="cs-CZ" b="1" dirty="0">
                <a:latin typeface="Arial"/>
                <a:ea typeface="Times New Roman"/>
                <a:cs typeface="Times New Roman"/>
              </a:rPr>
              <a:t>se liší základní a snížená sazba DPH.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Základní sazba DPH </a:t>
            </a:r>
            <a:r>
              <a:rPr lang="cs-CZ" dirty="0" smtClean="0">
                <a:latin typeface="Arial"/>
                <a:ea typeface="Times New Roman"/>
                <a:cs typeface="Times New Roman"/>
              </a:rPr>
              <a:t>……………………………………………………………</a:t>
            </a:r>
            <a:endParaRPr lang="cs-CZ" sz="2400" dirty="0" smtClean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 smtClean="0">
                <a:latin typeface="Arial"/>
                <a:ea typeface="Times New Roman"/>
              </a:rPr>
              <a:t>Snížená </a:t>
            </a:r>
            <a:r>
              <a:rPr lang="cs-CZ" dirty="0">
                <a:latin typeface="Arial"/>
                <a:ea typeface="Times New Roman"/>
              </a:rPr>
              <a:t>sazba DPH ……………………………………………………………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45453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lvl="0" indent="0">
              <a:lnSpc>
                <a:spcPct val="150000"/>
              </a:lnSpc>
              <a:buNone/>
            </a:pPr>
            <a:r>
              <a:rPr lang="cs-CZ" b="1" dirty="0" smtClean="0">
                <a:latin typeface="Arial"/>
                <a:ea typeface="Times New Roman"/>
                <a:cs typeface="Times New Roman"/>
              </a:rPr>
              <a:t>3. Kdy </a:t>
            </a:r>
            <a:r>
              <a:rPr lang="cs-CZ" b="1" dirty="0">
                <a:latin typeface="Arial"/>
                <a:ea typeface="Times New Roman"/>
                <a:cs typeface="Times New Roman"/>
              </a:rPr>
              <a:t>se platí 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Daň z nemovitosti ……………………………………………………………….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Daň  z převodu nemovitosti ……………………………………………………</a:t>
            </a:r>
            <a:endParaRPr lang="cs-CZ" sz="2400" dirty="0">
              <a:ea typeface="Times New Roman"/>
              <a:cs typeface="Times New Roman"/>
            </a:endParaRP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cs-CZ" dirty="0" smtClean="0">
              <a:latin typeface="Arial"/>
              <a:ea typeface="Times New Roman"/>
              <a:cs typeface="Times New Roman"/>
            </a:endParaRPr>
          </a:p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r>
              <a:rPr lang="cs-CZ" b="1" dirty="0" smtClean="0">
                <a:latin typeface="Arial"/>
                <a:ea typeface="Times New Roman"/>
                <a:cs typeface="Times New Roman"/>
              </a:rPr>
              <a:t>4. Kdo </a:t>
            </a:r>
            <a:r>
              <a:rPr lang="cs-CZ" b="1" dirty="0">
                <a:latin typeface="Arial"/>
                <a:ea typeface="Times New Roman"/>
                <a:cs typeface="Times New Roman"/>
              </a:rPr>
              <a:t>je poplatníkem: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Daně z příjmu právnické osoby ……………………………………………….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Daně z příjmu fyzické osoby …………………………………………………..</a:t>
            </a:r>
            <a:endParaRPr lang="cs-CZ" sz="2400" dirty="0">
              <a:ea typeface="Times New Roman"/>
              <a:cs typeface="Times New Roman"/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08603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dirty="0" smtClean="0"/>
              <a:t>5. Doplňte aktuální slevy platné v letošním roce</a:t>
            </a:r>
            <a:endParaRPr lang="cs-CZ" sz="2400" b="1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034209994"/>
              </p:ext>
            </p:extLst>
          </p:nvPr>
        </p:nvGraphicFramePr>
        <p:xfrm>
          <a:off x="827584" y="1497965"/>
          <a:ext cx="7560839" cy="2585952"/>
        </p:xfrm>
        <a:graphic>
          <a:graphicData uri="http://schemas.openxmlformats.org/drawingml/2006/table">
            <a:tbl>
              <a:tblPr firstRow="1" firstCol="1" bandRow="1"/>
              <a:tblGrid>
                <a:gridCol w="3139253"/>
                <a:gridCol w="2210793"/>
                <a:gridCol w="2210793"/>
              </a:tblGrid>
              <a:tr h="323244">
                <a:tc>
                  <a:txBody>
                    <a:bodyPr/>
                    <a:lstStyle/>
                    <a:p>
                      <a:pPr marL="457200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 slevy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Měsíční sleva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Roční sleva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</a:tr>
              <a:tr h="323244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POPLATNÍK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244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STUDENT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244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INVALIDITA 1. STUPNĚ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244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INVALIDITA 2. STUPNĚ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244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INVALIDITA 3. STUDNĚ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244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MANŽELKU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3244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DÍTĚ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37601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lvl="0" indent="0">
              <a:lnSpc>
                <a:spcPct val="150000"/>
              </a:lnSpc>
              <a:buNone/>
            </a:pPr>
            <a:endParaRPr lang="cs-CZ" b="1" dirty="0" smtClean="0">
              <a:latin typeface="Arial"/>
              <a:ea typeface="Times New Roman"/>
              <a:cs typeface="Times New Roman"/>
            </a:endParaRPr>
          </a:p>
          <a:p>
            <a:pPr marL="0" lvl="0" indent="0">
              <a:lnSpc>
                <a:spcPct val="150000"/>
              </a:lnSpc>
              <a:buNone/>
            </a:pPr>
            <a:r>
              <a:rPr lang="cs-CZ" b="1" dirty="0" smtClean="0">
                <a:latin typeface="Arial"/>
                <a:ea typeface="Times New Roman"/>
                <a:cs typeface="Times New Roman"/>
              </a:rPr>
              <a:t>6. Kdy </a:t>
            </a:r>
            <a:r>
              <a:rPr lang="cs-CZ" b="1" dirty="0">
                <a:latin typeface="Arial"/>
                <a:ea typeface="Times New Roman"/>
                <a:cs typeface="Times New Roman"/>
              </a:rPr>
              <a:t>je termín podání daňového přiznání: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Daně z příjmu fyzických osob				……………….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Daně z příjmu právnických osob			……………….</a:t>
            </a:r>
            <a:endParaRPr lang="cs-CZ" sz="2400" dirty="0">
              <a:ea typeface="Times New Roman"/>
              <a:cs typeface="Times New Roman"/>
            </a:endParaRPr>
          </a:p>
          <a:p>
            <a:pPr lvl="0">
              <a:lnSpc>
                <a:spcPct val="150000"/>
              </a:lnSpc>
              <a:buFont typeface="+mj-lt"/>
              <a:buAutoNum type="alphaLcParenR"/>
            </a:pPr>
            <a:r>
              <a:rPr lang="cs-CZ" dirty="0">
                <a:latin typeface="Arial"/>
                <a:ea typeface="Times New Roman"/>
                <a:cs typeface="Times New Roman"/>
              </a:rPr>
              <a:t>Daně z nemovitosti					……………….</a:t>
            </a:r>
            <a:endParaRPr lang="cs-CZ" sz="2400" dirty="0">
              <a:ea typeface="Times New Roman"/>
              <a:cs typeface="Times New Roman"/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0304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d19d6491-b662-4d98-996c-1e38fe9d0183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</TotalTime>
  <Words>167</Words>
  <Application>Microsoft Office PowerPoint</Application>
  <PresentationFormat>Předvádění na obrazovce (16:9)</PresentationFormat>
  <Paragraphs>69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Snímek 2</vt:lpstr>
      <vt:lpstr>Metodický pokyn</vt:lpstr>
      <vt:lpstr>Snímek 4</vt:lpstr>
      <vt:lpstr>Snímek 5</vt:lpstr>
      <vt:lpstr>Snímek 6</vt:lpstr>
      <vt:lpstr>5. Doplňte aktuální slevy platné v letošním roce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19</cp:revision>
  <dcterms:created xsi:type="dcterms:W3CDTF">2014-10-07T08:27:59Z</dcterms:created>
  <dcterms:modified xsi:type="dcterms:W3CDTF">2015-06-09T15:50:21Z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